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89" r:id="rId6"/>
    <p:sldId id="303" r:id="rId7"/>
    <p:sldId id="310" r:id="rId8"/>
    <p:sldId id="302" r:id="rId9"/>
    <p:sldId id="309" r:id="rId10"/>
    <p:sldId id="312" r:id="rId11"/>
    <p:sldId id="304" r:id="rId12"/>
    <p:sldId id="290" r:id="rId13"/>
    <p:sldId id="260" r:id="rId14"/>
    <p:sldId id="318" r:id="rId15"/>
    <p:sldId id="319" r:id="rId16"/>
    <p:sldId id="291" r:id="rId17"/>
    <p:sldId id="261" r:id="rId18"/>
    <p:sldId id="292" r:id="rId19"/>
    <p:sldId id="293" r:id="rId20"/>
    <p:sldId id="294" r:id="rId21"/>
    <p:sldId id="295" r:id="rId22"/>
    <p:sldId id="296" r:id="rId23"/>
    <p:sldId id="262" r:id="rId24"/>
    <p:sldId id="298" r:id="rId25"/>
    <p:sldId id="299" r:id="rId26"/>
    <p:sldId id="322" r:id="rId27"/>
    <p:sldId id="323" r:id="rId28"/>
    <p:sldId id="324" r:id="rId29"/>
    <p:sldId id="300" r:id="rId30"/>
    <p:sldId id="301" r:id="rId31"/>
    <p:sldId id="321" r:id="rId32"/>
    <p:sldId id="320" r:id="rId33"/>
    <p:sldId id="313" r:id="rId34"/>
    <p:sldId id="306" r:id="rId35"/>
    <p:sldId id="307" r:id="rId36"/>
    <p:sldId id="308" r:id="rId37"/>
    <p:sldId id="263" r:id="rId38"/>
    <p:sldId id="264" r:id="rId39"/>
    <p:sldId id="328" r:id="rId40"/>
    <p:sldId id="329" r:id="rId41"/>
    <p:sldId id="316" r:id="rId42"/>
    <p:sldId id="314" r:id="rId43"/>
    <p:sldId id="330" r:id="rId44"/>
    <p:sldId id="315" r:id="rId45"/>
    <p:sldId id="327" r:id="rId46"/>
    <p:sldId id="317" r:id="rId47"/>
    <p:sldId id="325" r:id="rId48"/>
    <p:sldId id="326" r:id="rId49"/>
    <p:sldId id="265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84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E4987C-3FC4-4264-9A55-9630941395B2}" type="datetimeFigureOut">
              <a:rPr lang="en-US" smtClean="0"/>
              <a:t>6/16/2014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FEE7A-9FA9-48C9-833F-0DFE2966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33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Pustulose</a:t>
            </a:r>
            <a:r>
              <a:rPr lang="en-US" baseline="0" dirty="0" smtClean="0"/>
              <a:t> body and pattern similar to descriptions of </a:t>
            </a:r>
            <a:r>
              <a:rPr lang="en-US" i="1" baseline="0" dirty="0" smtClean="0"/>
              <a:t>M. </a:t>
            </a:r>
            <a:r>
              <a:rPr lang="en-US" i="1" baseline="0" dirty="0" err="1" smtClean="0"/>
              <a:t>annamensis</a:t>
            </a:r>
            <a:r>
              <a:rPr lang="en-US" i="1" baseline="0" dirty="0" smtClean="0"/>
              <a:t> </a:t>
            </a:r>
            <a:r>
              <a:rPr lang="en-US" baseline="0" dirty="0" smtClean="0"/>
              <a:t>but seems much larger than that species.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FEE7A-9FA9-48C9-833F-0DFE29664781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Very large,</a:t>
            </a:r>
            <a:r>
              <a:rPr lang="en-US" baseline="0" dirty="0" smtClean="0"/>
              <a:t> especially females.</a:t>
            </a:r>
          </a:p>
          <a:p>
            <a:r>
              <a:rPr lang="en-US" baseline="0" dirty="0" smtClean="0"/>
              <a:t>Webbing extensive.</a:t>
            </a:r>
          </a:p>
          <a:p>
            <a:r>
              <a:rPr lang="en-US" baseline="0" dirty="0" smtClean="0"/>
              <a:t>Toe pads large and pointed.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FEE7A-9FA9-48C9-833F-0DFE29664781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Appears greenish at night and brown in the daytime.</a:t>
            </a:r>
          </a:p>
          <a:p>
            <a:r>
              <a:rPr lang="en-US" dirty="0" smtClean="0"/>
              <a:t>Eyes</a:t>
            </a:r>
            <a:r>
              <a:rPr lang="en-US" baseline="0" dirty="0" smtClean="0"/>
              <a:t> are dull red colored at night and dark brown by day.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FEE7A-9FA9-48C9-833F-0DFE29664781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May be </a:t>
            </a:r>
            <a:r>
              <a:rPr lang="en-US" i="1" dirty="0" err="1" smtClean="0"/>
              <a:t>Raorchestes</a:t>
            </a:r>
            <a:r>
              <a:rPr lang="en-US" i="1" dirty="0" smtClean="0"/>
              <a:t> </a:t>
            </a:r>
            <a:r>
              <a:rPr lang="en-US" i="1" dirty="0" err="1" smtClean="0"/>
              <a:t>gryllus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FEE7A-9FA9-48C9-833F-0DFE29664781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May be </a:t>
            </a:r>
            <a:r>
              <a:rPr lang="en-US" i="1" dirty="0" err="1" smtClean="0"/>
              <a:t>Raorchestes</a:t>
            </a:r>
            <a:r>
              <a:rPr lang="en-US" i="1" dirty="0" smtClean="0"/>
              <a:t> </a:t>
            </a:r>
            <a:r>
              <a:rPr lang="en-US" i="1" dirty="0" err="1" smtClean="0"/>
              <a:t>gryllus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FEE7A-9FA9-48C9-833F-0DFE29664781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May be </a:t>
            </a:r>
            <a:r>
              <a:rPr lang="en-US" i="1" dirty="0" err="1" smtClean="0"/>
              <a:t>Raorchestes</a:t>
            </a:r>
            <a:r>
              <a:rPr lang="en-US" i="1" dirty="0" smtClean="0"/>
              <a:t> </a:t>
            </a:r>
            <a:r>
              <a:rPr lang="en-US" i="1" dirty="0" err="1" smtClean="0"/>
              <a:t>gryllus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FEE7A-9FA9-48C9-833F-0DFE29664781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May be </a:t>
            </a:r>
            <a:r>
              <a:rPr lang="en-US" i="1" dirty="0" err="1" smtClean="0"/>
              <a:t>Raorchestes</a:t>
            </a:r>
            <a:r>
              <a:rPr lang="en-US" i="1" dirty="0" smtClean="0"/>
              <a:t> </a:t>
            </a:r>
            <a:r>
              <a:rPr lang="en-US" i="1" dirty="0" err="1" smtClean="0"/>
              <a:t>gryllus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FEE7A-9FA9-48C9-833F-0DFE29664781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Resembles </a:t>
            </a:r>
            <a:r>
              <a:rPr lang="en-US" i="1" dirty="0" err="1" smtClean="0"/>
              <a:t>Philautus</a:t>
            </a:r>
            <a:r>
              <a:rPr lang="en-US" i="1" baseline="0" dirty="0" smtClean="0"/>
              <a:t> </a:t>
            </a:r>
            <a:r>
              <a:rPr lang="en-US" i="1" baseline="0" dirty="0" err="1" smtClean="0"/>
              <a:t>abditus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FEE7A-9FA9-48C9-833F-0DFE29664781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Toe webbing is extensive like </a:t>
            </a:r>
            <a:r>
              <a:rPr lang="en-US" i="1" dirty="0" smtClean="0"/>
              <a:t>M. </a:t>
            </a:r>
            <a:r>
              <a:rPr lang="en-US" i="1" dirty="0" err="1" smtClean="0"/>
              <a:t>berdmorei</a:t>
            </a:r>
            <a:r>
              <a:rPr lang="en-US" i="1" dirty="0" smtClean="0"/>
              <a:t> </a:t>
            </a:r>
            <a:r>
              <a:rPr lang="en-US" dirty="0" smtClean="0"/>
              <a:t>and </a:t>
            </a:r>
            <a:r>
              <a:rPr lang="en-US" i="1" dirty="0" smtClean="0"/>
              <a:t>M. </a:t>
            </a:r>
            <a:r>
              <a:rPr lang="en-US" i="1" dirty="0" err="1" smtClean="0"/>
              <a:t>marmorata</a:t>
            </a:r>
            <a:r>
              <a:rPr lang="en-US" dirty="0" smtClean="0"/>
              <a:t>.  </a:t>
            </a:r>
          </a:p>
          <a:p>
            <a:r>
              <a:rPr lang="en-US" dirty="0" smtClean="0"/>
              <a:t>Legs</a:t>
            </a:r>
            <a:r>
              <a:rPr lang="en-US" baseline="0" dirty="0" smtClean="0"/>
              <a:t> much smaller than in </a:t>
            </a:r>
            <a:r>
              <a:rPr lang="en-US" i="1" baseline="0" dirty="0" smtClean="0"/>
              <a:t>M. </a:t>
            </a:r>
            <a:r>
              <a:rPr lang="en-US" i="1" baseline="0" dirty="0" err="1" smtClean="0"/>
              <a:t>berdmorei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Calcar</a:t>
            </a:r>
            <a:r>
              <a:rPr lang="en-US" baseline="0" dirty="0" smtClean="0"/>
              <a:t>-like fringes of </a:t>
            </a:r>
            <a:r>
              <a:rPr lang="en-US" i="1" baseline="0" dirty="0" smtClean="0"/>
              <a:t>M. </a:t>
            </a:r>
            <a:r>
              <a:rPr lang="en-US" i="1" baseline="0" dirty="0" err="1" smtClean="0"/>
              <a:t>marmorata</a:t>
            </a:r>
            <a:r>
              <a:rPr lang="en-US" i="1" baseline="0" dirty="0" smtClean="0"/>
              <a:t> </a:t>
            </a:r>
            <a:r>
              <a:rPr lang="en-US" baseline="0" dirty="0" smtClean="0"/>
              <a:t>is absent.</a:t>
            </a:r>
          </a:p>
          <a:p>
            <a:r>
              <a:rPr lang="en-US" baseline="0" dirty="0" smtClean="0"/>
              <a:t>Finger 3 very long in both sexes and </a:t>
            </a:r>
            <a:r>
              <a:rPr lang="en-US" baseline="0" dirty="0" err="1" smtClean="0"/>
              <a:t>spatulate</a:t>
            </a:r>
            <a:r>
              <a:rPr lang="en-US" baseline="0" dirty="0" smtClean="0"/>
              <a:t> in males.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FEE7A-9FA9-48C9-833F-0DFE29664781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Toe webbing is extensive like </a:t>
            </a:r>
            <a:r>
              <a:rPr lang="en-US" i="1" dirty="0" smtClean="0"/>
              <a:t>M. </a:t>
            </a:r>
            <a:r>
              <a:rPr lang="en-US" i="1" dirty="0" err="1" smtClean="0"/>
              <a:t>berdmorei</a:t>
            </a:r>
            <a:r>
              <a:rPr lang="en-US" i="1" dirty="0" smtClean="0"/>
              <a:t> </a:t>
            </a:r>
            <a:r>
              <a:rPr lang="en-US" dirty="0" smtClean="0"/>
              <a:t>and </a:t>
            </a:r>
            <a:r>
              <a:rPr lang="en-US" i="1" dirty="0" smtClean="0"/>
              <a:t>M. </a:t>
            </a:r>
            <a:r>
              <a:rPr lang="en-US" i="1" dirty="0" err="1" smtClean="0"/>
              <a:t>marmorata</a:t>
            </a:r>
            <a:r>
              <a:rPr lang="en-US" dirty="0" smtClean="0"/>
              <a:t>.  </a:t>
            </a:r>
          </a:p>
          <a:p>
            <a:r>
              <a:rPr lang="en-US" dirty="0" smtClean="0"/>
              <a:t>Legs</a:t>
            </a:r>
            <a:r>
              <a:rPr lang="en-US" baseline="0" dirty="0" smtClean="0"/>
              <a:t> much smaller than in </a:t>
            </a:r>
            <a:r>
              <a:rPr lang="en-US" i="1" baseline="0" dirty="0" smtClean="0"/>
              <a:t>M. </a:t>
            </a:r>
            <a:r>
              <a:rPr lang="en-US" i="1" baseline="0" dirty="0" err="1" smtClean="0"/>
              <a:t>berdmorei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Calcar</a:t>
            </a:r>
            <a:r>
              <a:rPr lang="en-US" baseline="0" dirty="0" smtClean="0"/>
              <a:t>-like fringes of </a:t>
            </a:r>
            <a:r>
              <a:rPr lang="en-US" i="1" baseline="0" dirty="0" smtClean="0"/>
              <a:t>M. </a:t>
            </a:r>
            <a:r>
              <a:rPr lang="en-US" i="1" baseline="0" dirty="0" err="1" smtClean="0"/>
              <a:t>marmorata</a:t>
            </a:r>
            <a:r>
              <a:rPr lang="en-US" i="1" baseline="0" dirty="0" smtClean="0"/>
              <a:t> </a:t>
            </a:r>
            <a:r>
              <a:rPr lang="en-US" baseline="0" dirty="0" smtClean="0"/>
              <a:t>is absent.</a:t>
            </a:r>
          </a:p>
          <a:p>
            <a:r>
              <a:rPr lang="en-US" baseline="0" dirty="0" smtClean="0"/>
              <a:t>Finger 3 very long in </a:t>
            </a:r>
            <a:r>
              <a:rPr lang="en-US" baseline="0" smtClean="0"/>
              <a:t>both sexes and </a:t>
            </a:r>
            <a:r>
              <a:rPr lang="en-US" baseline="0" dirty="0" err="1" smtClean="0"/>
              <a:t>spatulate</a:t>
            </a:r>
            <a:r>
              <a:rPr lang="en-US" baseline="0" dirty="0" smtClean="0"/>
              <a:t> in males.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FEE7A-9FA9-48C9-833F-0DFE29664781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Toe webbing is extensive like </a:t>
            </a:r>
            <a:r>
              <a:rPr lang="en-US" i="1" dirty="0" smtClean="0"/>
              <a:t>M. </a:t>
            </a:r>
            <a:r>
              <a:rPr lang="en-US" i="1" dirty="0" err="1" smtClean="0"/>
              <a:t>berdmorei</a:t>
            </a:r>
            <a:r>
              <a:rPr lang="en-US" i="1" dirty="0" smtClean="0"/>
              <a:t> </a:t>
            </a:r>
            <a:r>
              <a:rPr lang="en-US" dirty="0" smtClean="0"/>
              <a:t>and </a:t>
            </a:r>
            <a:r>
              <a:rPr lang="en-US" i="1" dirty="0" smtClean="0"/>
              <a:t>M. </a:t>
            </a:r>
            <a:r>
              <a:rPr lang="en-US" i="1" dirty="0" err="1" smtClean="0"/>
              <a:t>marmorata</a:t>
            </a:r>
            <a:r>
              <a:rPr lang="en-US" dirty="0" smtClean="0"/>
              <a:t>.  </a:t>
            </a:r>
          </a:p>
          <a:p>
            <a:r>
              <a:rPr lang="en-US" dirty="0" smtClean="0"/>
              <a:t>Legs</a:t>
            </a:r>
            <a:r>
              <a:rPr lang="en-US" baseline="0" dirty="0" smtClean="0"/>
              <a:t> much smaller than in </a:t>
            </a:r>
            <a:r>
              <a:rPr lang="en-US" i="1" baseline="0" dirty="0" smtClean="0"/>
              <a:t>M. </a:t>
            </a:r>
            <a:r>
              <a:rPr lang="en-US" i="1" baseline="0" dirty="0" err="1" smtClean="0"/>
              <a:t>berdmorei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Calcar</a:t>
            </a:r>
            <a:r>
              <a:rPr lang="en-US" baseline="0" dirty="0" smtClean="0"/>
              <a:t>-like fringes of </a:t>
            </a:r>
            <a:r>
              <a:rPr lang="en-US" i="1" baseline="0" dirty="0" smtClean="0"/>
              <a:t>M. </a:t>
            </a:r>
            <a:r>
              <a:rPr lang="en-US" i="1" baseline="0" dirty="0" err="1" smtClean="0"/>
              <a:t>marmorata</a:t>
            </a:r>
            <a:r>
              <a:rPr lang="en-US" i="1" baseline="0" dirty="0" smtClean="0"/>
              <a:t> </a:t>
            </a:r>
            <a:r>
              <a:rPr lang="en-US" baseline="0" dirty="0" smtClean="0"/>
              <a:t>is absent.</a:t>
            </a:r>
          </a:p>
          <a:p>
            <a:r>
              <a:rPr lang="en-US" baseline="0" dirty="0" smtClean="0"/>
              <a:t>Finger 3 very long in </a:t>
            </a:r>
            <a:r>
              <a:rPr lang="en-US" baseline="0" smtClean="0"/>
              <a:t>both sexes and </a:t>
            </a:r>
            <a:r>
              <a:rPr lang="en-US" baseline="0" dirty="0" err="1" smtClean="0"/>
              <a:t>spatulate</a:t>
            </a:r>
            <a:r>
              <a:rPr lang="en-US" baseline="0" dirty="0" smtClean="0"/>
              <a:t> in males.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FEE7A-9FA9-48C9-833F-0DFE29664781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Toe webbing greatly reduced.</a:t>
            </a:r>
          </a:p>
          <a:p>
            <a:r>
              <a:rPr lang="en-US" dirty="0" smtClean="0"/>
              <a:t>Similar to M. </a:t>
            </a:r>
            <a:r>
              <a:rPr lang="en-US" dirty="0" err="1" smtClean="0"/>
              <a:t>fissipes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FEE7A-9FA9-48C9-833F-0DFE29664781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Distinct </a:t>
            </a:r>
            <a:r>
              <a:rPr lang="en-US" dirty="0" err="1" smtClean="0"/>
              <a:t>dorsolateral</a:t>
            </a:r>
            <a:r>
              <a:rPr lang="en-US" dirty="0" smtClean="0"/>
              <a:t> folds.</a:t>
            </a:r>
          </a:p>
          <a:p>
            <a:r>
              <a:rPr lang="en-US" dirty="0" smtClean="0"/>
              <a:t>Distinct facial dark stripe.</a:t>
            </a:r>
          </a:p>
          <a:p>
            <a:r>
              <a:rPr lang="en-US" dirty="0" smtClean="0"/>
              <a:t>Ground</a:t>
            </a:r>
            <a:r>
              <a:rPr lang="en-US" baseline="0" dirty="0" smtClean="0"/>
              <a:t> color somewhat variable.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FEE7A-9FA9-48C9-833F-0DFE29664781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Very long legs with well marked with bands.</a:t>
            </a:r>
          </a:p>
          <a:p>
            <a:r>
              <a:rPr lang="en-US" dirty="0" smtClean="0"/>
              <a:t>Concealed surfaces</a:t>
            </a:r>
            <a:r>
              <a:rPr lang="en-US" baseline="0" dirty="0" smtClean="0"/>
              <a:t> </a:t>
            </a:r>
            <a:r>
              <a:rPr lang="en-US" dirty="0" smtClean="0"/>
              <a:t>not bright yellow.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FEE7A-9FA9-48C9-833F-0DFE29664781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Long hind legs with distinct </a:t>
            </a:r>
            <a:r>
              <a:rPr lang="en-US" dirty="0" err="1" smtClean="0"/>
              <a:t>crossbands</a:t>
            </a:r>
            <a:r>
              <a:rPr lang="en-US" dirty="0" smtClean="0"/>
              <a:t>.</a:t>
            </a:r>
          </a:p>
          <a:p>
            <a:r>
              <a:rPr lang="en-US" dirty="0" smtClean="0"/>
              <a:t>Concealed surfaces and </a:t>
            </a:r>
            <a:r>
              <a:rPr lang="en-US" dirty="0" err="1" smtClean="0"/>
              <a:t>venter</a:t>
            </a:r>
            <a:r>
              <a:rPr lang="en-US" dirty="0" smtClean="0"/>
              <a:t> bright yellow.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FEE7A-9FA9-48C9-833F-0DFE29664781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Green dorsum places this frog in the </a:t>
            </a:r>
            <a:r>
              <a:rPr lang="en-US" i="1" dirty="0" err="1" smtClean="0"/>
              <a:t>Odorrana</a:t>
            </a:r>
            <a:r>
              <a:rPr lang="en-US" i="1" baseline="0" dirty="0" smtClean="0"/>
              <a:t> </a:t>
            </a:r>
            <a:r>
              <a:rPr lang="en-US" i="1" baseline="0" dirty="0" err="1" smtClean="0"/>
              <a:t>livida</a:t>
            </a:r>
            <a:r>
              <a:rPr lang="en-US" i="1" baseline="0" dirty="0" smtClean="0"/>
              <a:t> </a:t>
            </a:r>
            <a:r>
              <a:rPr lang="en-US" baseline="0" dirty="0" smtClean="0"/>
              <a:t>group.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FEE7A-9FA9-48C9-833F-0DFE29664781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8E2CF-4952-41EF-AB0F-21A2226B2E35}" type="datetimeFigureOut">
              <a:rPr lang="en-US" smtClean="0"/>
              <a:t>6/16/2014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69CA7-073A-44A2-BA26-86141CFA34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8E2CF-4952-41EF-AB0F-21A2226B2E35}" type="datetimeFigureOut">
              <a:rPr lang="en-US" smtClean="0"/>
              <a:t>6/16/2014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69CA7-073A-44A2-BA26-86141CFA34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8E2CF-4952-41EF-AB0F-21A2226B2E35}" type="datetimeFigureOut">
              <a:rPr lang="en-US" smtClean="0"/>
              <a:t>6/16/2014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69CA7-073A-44A2-BA26-86141CFA34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8E2CF-4952-41EF-AB0F-21A2226B2E35}" type="datetimeFigureOut">
              <a:rPr lang="en-US" smtClean="0"/>
              <a:t>6/16/2014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69CA7-073A-44A2-BA26-86141CFA34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8E2CF-4952-41EF-AB0F-21A2226B2E35}" type="datetimeFigureOut">
              <a:rPr lang="en-US" smtClean="0"/>
              <a:t>6/16/2014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69CA7-073A-44A2-BA26-86141CFA34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8E2CF-4952-41EF-AB0F-21A2226B2E35}" type="datetimeFigureOut">
              <a:rPr lang="en-US" smtClean="0"/>
              <a:t>6/16/2014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69CA7-073A-44A2-BA26-86141CFA34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8E2CF-4952-41EF-AB0F-21A2226B2E35}" type="datetimeFigureOut">
              <a:rPr lang="en-US" smtClean="0"/>
              <a:t>6/16/2014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69CA7-073A-44A2-BA26-86141CFA34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8E2CF-4952-41EF-AB0F-21A2226B2E35}" type="datetimeFigureOut">
              <a:rPr lang="en-US" smtClean="0"/>
              <a:t>6/16/2014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69CA7-073A-44A2-BA26-86141CFA34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8E2CF-4952-41EF-AB0F-21A2226B2E35}" type="datetimeFigureOut">
              <a:rPr lang="en-US" smtClean="0"/>
              <a:t>6/16/2014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69CA7-073A-44A2-BA26-86141CFA34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8E2CF-4952-41EF-AB0F-21A2226B2E35}" type="datetimeFigureOut">
              <a:rPr lang="en-US" smtClean="0"/>
              <a:t>6/16/2014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69CA7-073A-44A2-BA26-86141CFA34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8E2CF-4952-41EF-AB0F-21A2226B2E35}" type="datetimeFigureOut">
              <a:rPr lang="en-US" smtClean="0"/>
              <a:t>6/16/2014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69CA7-073A-44A2-BA26-86141CFA34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8E2CF-4952-41EF-AB0F-21A2226B2E35}" type="datetimeFigureOut">
              <a:rPr lang="en-US" smtClean="0"/>
              <a:t>6/16/2014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69CA7-073A-44A2-BA26-86141CFA34C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1"/>
            <a:ext cx="7772400" cy="15239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Amphibians and Reptiles</a:t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 err="1" smtClean="0"/>
              <a:t>Bidoup</a:t>
            </a:r>
            <a:r>
              <a:rPr lang="en-US" dirty="0" smtClean="0"/>
              <a:t> National Park </a:t>
            </a:r>
            <a:br>
              <a:rPr lang="en-US" dirty="0" smtClean="0"/>
            </a:br>
            <a:r>
              <a:rPr lang="en-US" dirty="0" smtClean="0"/>
              <a:t>Lam Dong Province Vietnam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Robert Wayne Van Devender</a:t>
            </a:r>
          </a:p>
          <a:p>
            <a:r>
              <a:rPr lang="en-US" dirty="0" smtClean="0"/>
              <a:t>Paul </a:t>
            </a:r>
            <a:r>
              <a:rPr lang="en-US" dirty="0" err="1" smtClean="0"/>
              <a:t>Moler</a:t>
            </a:r>
            <a:endParaRPr lang="en-US" dirty="0" smtClean="0"/>
          </a:p>
          <a:p>
            <a:r>
              <a:rPr lang="en-US" dirty="0" smtClean="0"/>
              <a:t>Randy Babb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Megophryidae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Ophryphryne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cf.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hansi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Wayne\Pictures\Vietnam2014\Bidoup NP LamDong Province Vietnam\Amphibia\Megophryidae\Ophryophryne hansi ASURWV 10477 52 mm SVL Vietnam Lam Dong Bidoup NP 6 VI 2014 (9).JPG"/>
          <p:cNvPicPr>
            <a:picLocks noChangeAspect="1" noChangeArrowheads="1"/>
          </p:cNvPicPr>
          <p:nvPr/>
        </p:nvPicPr>
        <p:blipFill>
          <a:blip r:embed="rId2" cstate="print"/>
          <a:srcRect l="19167" t="11250" b="3750"/>
          <a:stretch>
            <a:fillRect/>
          </a:stretch>
        </p:blipFill>
        <p:spPr bwMode="auto">
          <a:xfrm>
            <a:off x="152400" y="1600200"/>
            <a:ext cx="4800600" cy="3365369"/>
          </a:xfrm>
          <a:prstGeom prst="rect">
            <a:avLst/>
          </a:prstGeom>
          <a:noFill/>
        </p:spPr>
      </p:pic>
      <p:pic>
        <p:nvPicPr>
          <p:cNvPr id="11267" name="Picture 3" descr="C:\Users\Wayne\Pictures\Vietnam2014\Bidoup NP LamDong Province Vietnam\Amphibia\Megophryidae\Ophryophryne hansi ASURWV 10477 52 mm SVL Vietnam Lam Dong Bidoup NP 6 VI 2014 (6).JPG"/>
          <p:cNvPicPr>
            <a:picLocks noChangeAspect="1" noChangeArrowheads="1"/>
          </p:cNvPicPr>
          <p:nvPr/>
        </p:nvPicPr>
        <p:blipFill>
          <a:blip r:embed="rId3" cstate="print"/>
          <a:srcRect l="6667" t="12500" r="16667"/>
          <a:stretch>
            <a:fillRect/>
          </a:stretch>
        </p:blipFill>
        <p:spPr bwMode="auto">
          <a:xfrm>
            <a:off x="5105400" y="3733800"/>
            <a:ext cx="3886200" cy="295689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90800" y="5345668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58 mm SVL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Megophryidae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Xenophrys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major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Wayne\Pictures\Vietnam2014\Bidoup NP LamDong Province Vietnam\Amphibia\Megophryidae\Xenophrys major ASURWV 10478 62 mm SVL Vietnam Lam Dong Bidoup NP 6 VI 2014 (1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95400"/>
            <a:ext cx="7620000" cy="5080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27396" y="640080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62 mm SVL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Microhylidae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Microhyla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species 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Wayne\Pictures\Vietnam2014\Bidoup NP LamDong Province Vietnam\Amphibia\Microhylidae\Microhyla annamensis like 21 mm SVL Vietnam Lam Dong Bidoup NP 9 VI 2014 (2).JPG"/>
          <p:cNvPicPr>
            <a:picLocks noChangeAspect="1" noChangeArrowheads="1"/>
          </p:cNvPicPr>
          <p:nvPr/>
        </p:nvPicPr>
        <p:blipFill>
          <a:blip r:embed="rId3" cstate="print"/>
          <a:srcRect l="16667" t="26250" r="25000" b="12500"/>
          <a:stretch>
            <a:fillRect/>
          </a:stretch>
        </p:blipFill>
        <p:spPr bwMode="auto">
          <a:xfrm>
            <a:off x="228600" y="1295400"/>
            <a:ext cx="4191000" cy="2933700"/>
          </a:xfrm>
          <a:prstGeom prst="rect">
            <a:avLst/>
          </a:prstGeom>
          <a:noFill/>
        </p:spPr>
      </p:pic>
      <p:pic>
        <p:nvPicPr>
          <p:cNvPr id="13315" name="Picture 3" descr="C:\Users\Wayne\Pictures\Vietnam2014\Bidoup NP LamDong Province Vietnam\Amphibia\Microhylidae\Microhyla annamensis like 21 mm SVL Vietnam Lam Dong Bidoup NP 9 VI 2014 (6).JPG"/>
          <p:cNvPicPr>
            <a:picLocks noChangeAspect="1" noChangeArrowheads="1"/>
          </p:cNvPicPr>
          <p:nvPr/>
        </p:nvPicPr>
        <p:blipFill>
          <a:blip r:embed="rId4" cstate="print"/>
          <a:srcRect l="15833" t="18750" r="21667" b="13750"/>
          <a:stretch>
            <a:fillRect/>
          </a:stretch>
        </p:blipFill>
        <p:spPr bwMode="auto">
          <a:xfrm>
            <a:off x="4538134" y="1295400"/>
            <a:ext cx="4127500" cy="2971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81400" y="647700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21 mm SVL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6" name="Picture 4" descr="C:\Users\Wayne\Pictures\Vietnam2014\Bidoup NP LamDong Province Vietnam\Amphibia\Microhylidae\Microhyla annamensis like 21 mm SVL Vietnam Lam Dong Bidoup NP 9 VI 2014 (7).JPG"/>
          <p:cNvPicPr>
            <a:picLocks noChangeAspect="1" noChangeArrowheads="1"/>
          </p:cNvPicPr>
          <p:nvPr/>
        </p:nvPicPr>
        <p:blipFill>
          <a:blip r:embed="rId5" cstate="print"/>
          <a:srcRect l="20833" t="15000" r="21667" b="12500"/>
          <a:stretch>
            <a:fillRect/>
          </a:stretch>
        </p:blipFill>
        <p:spPr bwMode="auto">
          <a:xfrm>
            <a:off x="228600" y="4359965"/>
            <a:ext cx="2819400" cy="2369931"/>
          </a:xfrm>
          <a:prstGeom prst="rect">
            <a:avLst/>
          </a:prstGeom>
          <a:noFill/>
        </p:spPr>
      </p:pic>
      <p:pic>
        <p:nvPicPr>
          <p:cNvPr id="13317" name="Picture 5" descr="C:\Users\Wayne\Pictures\Vietnam2014\Bidoup NP LamDong Province Vietnam\Amphibia\Microhylidae\Microhyla annamensis like 21 mm SVL Vietnam Lam Dong Bidoup NP 9 VI 2014 (8).JPG"/>
          <p:cNvPicPr>
            <a:picLocks noChangeAspect="1" noChangeArrowheads="1"/>
          </p:cNvPicPr>
          <p:nvPr/>
        </p:nvPicPr>
        <p:blipFill>
          <a:blip r:embed="rId6" cstate="print"/>
          <a:srcRect l="20833" t="22500" r="23333" b="20000"/>
          <a:stretch>
            <a:fillRect/>
          </a:stretch>
        </p:blipFill>
        <p:spPr bwMode="auto">
          <a:xfrm>
            <a:off x="5257800" y="4343400"/>
            <a:ext cx="3429000" cy="23542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Microhylidae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Microhyla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species 2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Wayne\Pictures\Vietnam2014\Bidoup NP LamDong Province Vietnam\Amphibia\Microhylidae\Microhyla species 27 mm SVL ASVRWV 10473 Vietnam Lam Dong Bidoum NP Mountain trail 5 VI 2014 (5).JPG"/>
          <p:cNvPicPr>
            <a:picLocks noChangeAspect="1" noChangeArrowheads="1"/>
          </p:cNvPicPr>
          <p:nvPr/>
        </p:nvPicPr>
        <p:blipFill>
          <a:blip r:embed="rId3" cstate="print"/>
          <a:srcRect l="6667" t="15000" r="7500" b="2500"/>
          <a:stretch>
            <a:fillRect/>
          </a:stretch>
        </p:blipFill>
        <p:spPr bwMode="auto">
          <a:xfrm>
            <a:off x="304800" y="1371600"/>
            <a:ext cx="4953000" cy="317376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1000" y="6336268"/>
            <a:ext cx="1326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27 mm SVL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 descr="C:\Users\Wayne\Pictures\Vietnam2014\Bidoup NP LamDong Province Vietnam\Amphibia\Microhylidae\Microhyla species 27 mm SVL ASVRWV 10473 Vietnam Lam Dong Bidoum NP Mountain trail 5 VI 2014 (11).JPG"/>
          <p:cNvPicPr>
            <a:picLocks noChangeAspect="1" noChangeArrowheads="1"/>
          </p:cNvPicPr>
          <p:nvPr/>
        </p:nvPicPr>
        <p:blipFill>
          <a:blip r:embed="rId4" cstate="print"/>
          <a:srcRect l="22500" t="18750" r="22500" b="18750"/>
          <a:stretch>
            <a:fillRect/>
          </a:stretch>
        </p:blipFill>
        <p:spPr bwMode="auto">
          <a:xfrm>
            <a:off x="2514600" y="4648200"/>
            <a:ext cx="2743200" cy="2078182"/>
          </a:xfrm>
          <a:prstGeom prst="rect">
            <a:avLst/>
          </a:prstGeom>
          <a:noFill/>
        </p:spPr>
      </p:pic>
      <p:pic>
        <p:nvPicPr>
          <p:cNvPr id="14340" name="Picture 4" descr="C:\Users\Wayne\Pictures\Vietnam2014\Bidoup NP LamDong Province Vietnam\Amphibia\Microhylidae\Microhyla cf marmorata amplexus Vietnam Lam Dong Bidoup NP 6 VI 2014.JPG"/>
          <p:cNvPicPr>
            <a:picLocks noChangeAspect="1" noChangeArrowheads="1"/>
          </p:cNvPicPr>
          <p:nvPr/>
        </p:nvPicPr>
        <p:blipFill>
          <a:blip r:embed="rId5" cstate="print"/>
          <a:srcRect l="20833" t="27778" r="22500" b="18889"/>
          <a:stretch>
            <a:fillRect/>
          </a:stretch>
        </p:blipFill>
        <p:spPr bwMode="auto">
          <a:xfrm>
            <a:off x="5562600" y="4267200"/>
            <a:ext cx="3454400" cy="24384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459362" y="3733800"/>
            <a:ext cx="1075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amplexus</a:t>
            </a:r>
            <a:endParaRPr lang="en-US" dirty="0"/>
          </a:p>
        </p:txBody>
      </p:sp>
      <p:pic>
        <p:nvPicPr>
          <p:cNvPr id="14341" name="Picture 5" descr="C:\Users\Wayne\Pictures\Vietnam2014\Bidoup NP LamDong Province Vietnam\Amphibia\Microhylidae\Microhyla species Vietnam Lam Dong Bidoup NP 3 VI 2014 (5).JPG"/>
          <p:cNvPicPr>
            <a:picLocks noChangeAspect="1" noChangeArrowheads="1"/>
          </p:cNvPicPr>
          <p:nvPr/>
        </p:nvPicPr>
        <p:blipFill>
          <a:blip r:embed="rId6" cstate="print"/>
          <a:srcRect l="21667" t="21111" r="20000" b="24444"/>
          <a:stretch>
            <a:fillRect/>
          </a:stretch>
        </p:blipFill>
        <p:spPr bwMode="auto">
          <a:xfrm>
            <a:off x="5486399" y="1371600"/>
            <a:ext cx="3374571" cy="236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Microhylidae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Microhyla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species 2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08396" y="6336268"/>
            <a:ext cx="1326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15 mm SVL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Wayne\Pictures\Vietnam2014\Bidoup NP LamDong Province Vietnam\Amphibia\Microhylidae\Microhyla species ASURWV 10465 15 mm SVL green mottling  Vietnam Lam Dong Bidoup NP 6 VI 2014  (9).JPG"/>
          <p:cNvPicPr>
            <a:picLocks noChangeAspect="1" noChangeArrowheads="1"/>
          </p:cNvPicPr>
          <p:nvPr/>
        </p:nvPicPr>
        <p:blipFill>
          <a:blip r:embed="rId3" cstate="print"/>
          <a:srcRect l="15833" t="22500" r="23333" b="10000"/>
          <a:stretch>
            <a:fillRect/>
          </a:stretch>
        </p:blipFill>
        <p:spPr bwMode="auto">
          <a:xfrm>
            <a:off x="304800" y="1219200"/>
            <a:ext cx="4017434" cy="2971800"/>
          </a:xfrm>
          <a:prstGeom prst="rect">
            <a:avLst/>
          </a:prstGeom>
          <a:noFill/>
        </p:spPr>
      </p:pic>
      <p:pic>
        <p:nvPicPr>
          <p:cNvPr id="15363" name="Picture 3" descr="C:\Users\Wayne\Pictures\Vietnam2014\Bidoup NP LamDong Province Vietnam\Amphibia\Microhylidae\Microhyla species ASURWV 10465 15 mm SVL green mottling  Vietnam Lam Dong Bidoup NP 6 VI 2014  (15).JPG"/>
          <p:cNvPicPr>
            <a:picLocks noChangeAspect="1" noChangeArrowheads="1"/>
          </p:cNvPicPr>
          <p:nvPr/>
        </p:nvPicPr>
        <p:blipFill>
          <a:blip r:embed="rId4" cstate="print"/>
          <a:srcRect l="11667" t="16250" r="24167" b="11250"/>
          <a:stretch>
            <a:fillRect/>
          </a:stretch>
        </p:blipFill>
        <p:spPr bwMode="auto">
          <a:xfrm>
            <a:off x="4893879" y="1219200"/>
            <a:ext cx="3945321" cy="2971800"/>
          </a:xfrm>
          <a:prstGeom prst="rect">
            <a:avLst/>
          </a:prstGeom>
          <a:noFill/>
        </p:spPr>
      </p:pic>
      <p:pic>
        <p:nvPicPr>
          <p:cNvPr id="15364" name="Picture 4" descr="C:\Users\Wayne\Pictures\Vietnam2014\Bidoup NP LamDong Province Vietnam\Amphibia\Microhylidae\Microhyla species ASURWV 10465 15 mm SVL green mottling  Vietnam Lam Dong Bidoup NP 6 VI 2014  (18).JPG"/>
          <p:cNvPicPr>
            <a:picLocks noChangeAspect="1" noChangeArrowheads="1"/>
          </p:cNvPicPr>
          <p:nvPr/>
        </p:nvPicPr>
        <p:blipFill>
          <a:blip r:embed="rId5" cstate="print"/>
          <a:srcRect l="8929" t="10268" r="3571" b="10714"/>
          <a:stretch>
            <a:fillRect/>
          </a:stretch>
        </p:blipFill>
        <p:spPr bwMode="auto">
          <a:xfrm>
            <a:off x="304800" y="4343400"/>
            <a:ext cx="3810000" cy="2293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Microhylidae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Microhyla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species 2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Wayne\Pictures\Vietnam2014\Bidoup NP LamDong Province Vietnam\Amphibia\Microhylidae\Microhyla species 27 mm SVL ASVRWV 10473 Vietnam Lam Dong Bidoum NP Mountain trail 5 VI 2014 (5).JPG"/>
          <p:cNvPicPr>
            <a:picLocks noChangeAspect="1" noChangeArrowheads="1"/>
          </p:cNvPicPr>
          <p:nvPr/>
        </p:nvPicPr>
        <p:blipFill>
          <a:blip r:embed="rId3" cstate="print"/>
          <a:srcRect l="6667" t="15000" r="7500" b="2500"/>
          <a:stretch>
            <a:fillRect/>
          </a:stretch>
        </p:blipFill>
        <p:spPr bwMode="auto">
          <a:xfrm>
            <a:off x="304800" y="1371600"/>
            <a:ext cx="4953000" cy="317376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1000" y="6336268"/>
            <a:ext cx="1326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27 mm SVL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 descr="C:\Users\Wayne\Pictures\Vietnam2014\Bidoup NP LamDong Province Vietnam\Amphibia\Microhylidae\Microhyla species 27 mm SVL ASVRWV 10473 Vietnam Lam Dong Bidoum NP Mountain trail 5 VI 2014 (11).JPG"/>
          <p:cNvPicPr>
            <a:picLocks noChangeAspect="1" noChangeArrowheads="1"/>
          </p:cNvPicPr>
          <p:nvPr/>
        </p:nvPicPr>
        <p:blipFill>
          <a:blip r:embed="rId4" cstate="print"/>
          <a:srcRect l="22500" t="18750" r="22500" b="18750"/>
          <a:stretch>
            <a:fillRect/>
          </a:stretch>
        </p:blipFill>
        <p:spPr bwMode="auto">
          <a:xfrm>
            <a:off x="2514600" y="4648200"/>
            <a:ext cx="2743200" cy="2078182"/>
          </a:xfrm>
          <a:prstGeom prst="rect">
            <a:avLst/>
          </a:prstGeom>
          <a:noFill/>
        </p:spPr>
      </p:pic>
      <p:pic>
        <p:nvPicPr>
          <p:cNvPr id="14340" name="Picture 4" descr="C:\Users\Wayne\Pictures\Vietnam2014\Bidoup NP LamDong Province Vietnam\Amphibia\Microhylidae\Microhyla cf marmorata amplexus Vietnam Lam Dong Bidoup NP 6 VI 2014.JPG"/>
          <p:cNvPicPr>
            <a:picLocks noChangeAspect="1" noChangeArrowheads="1"/>
          </p:cNvPicPr>
          <p:nvPr/>
        </p:nvPicPr>
        <p:blipFill>
          <a:blip r:embed="rId5" cstate="print"/>
          <a:srcRect l="20833" t="27778" r="22500" b="18889"/>
          <a:stretch>
            <a:fillRect/>
          </a:stretch>
        </p:blipFill>
        <p:spPr bwMode="auto">
          <a:xfrm>
            <a:off x="5562600" y="4267200"/>
            <a:ext cx="3454400" cy="24384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459362" y="3733800"/>
            <a:ext cx="1075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amplexus</a:t>
            </a:r>
            <a:endParaRPr lang="en-US" dirty="0"/>
          </a:p>
        </p:txBody>
      </p:sp>
      <p:pic>
        <p:nvPicPr>
          <p:cNvPr id="14341" name="Picture 5" descr="C:\Users\Wayne\Pictures\Vietnam2014\Bidoup NP LamDong Province Vietnam\Amphibia\Microhylidae\Microhyla species Vietnam Lam Dong Bidoup NP 3 VI 2014 (5).JPG"/>
          <p:cNvPicPr>
            <a:picLocks noChangeAspect="1" noChangeArrowheads="1"/>
          </p:cNvPicPr>
          <p:nvPr/>
        </p:nvPicPr>
        <p:blipFill>
          <a:blip r:embed="rId6" cstate="print"/>
          <a:srcRect l="21667" t="21111" r="20000" b="24444"/>
          <a:stretch>
            <a:fillRect/>
          </a:stretch>
        </p:blipFill>
        <p:spPr bwMode="auto">
          <a:xfrm>
            <a:off x="5486399" y="1371600"/>
            <a:ext cx="3374571" cy="236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Microhylidae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Microhyla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species 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3" descr="C:\Users\Wayne\Pictures\Vietnam2014\Bidoup NP LamDong Province Vietnam\Amphibia\Microhylidae\Microhyla species 3 19 mm SVL Vietnam Lam Dong Bidoup NP 3 VI 2014 (5).JPG"/>
          <p:cNvPicPr>
            <a:picLocks noChangeAspect="1" noChangeArrowheads="1"/>
          </p:cNvPicPr>
          <p:nvPr/>
        </p:nvPicPr>
        <p:blipFill>
          <a:blip r:embed="rId3" cstate="print"/>
          <a:srcRect l="15000" t="20000" r="32500" b="25000"/>
          <a:stretch>
            <a:fillRect/>
          </a:stretch>
        </p:blipFill>
        <p:spPr bwMode="auto">
          <a:xfrm>
            <a:off x="381000" y="1371600"/>
            <a:ext cx="4582391" cy="3200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1000" y="6336268"/>
            <a:ext cx="1326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19 mm SVL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4" descr="C:\Users\Wayne\Pictures\Vietnam2014\Bidoup NP LamDong Province Vietnam\Amphibia\Microhylidae\Microhyla species 3 19 mm SVL Vietnam Lam Dong Bidoup NP 3 VI 2014.JPG"/>
          <p:cNvPicPr>
            <a:picLocks noChangeAspect="1" noChangeArrowheads="1"/>
          </p:cNvPicPr>
          <p:nvPr/>
        </p:nvPicPr>
        <p:blipFill>
          <a:blip r:embed="rId4" cstate="print"/>
          <a:srcRect l="13333" t="5000" r="26667" b="17500"/>
          <a:stretch>
            <a:fillRect/>
          </a:stretch>
        </p:blipFill>
        <p:spPr bwMode="auto">
          <a:xfrm>
            <a:off x="5102942" y="3352800"/>
            <a:ext cx="3812458" cy="3282950"/>
          </a:xfrm>
          <a:prstGeom prst="rect">
            <a:avLst/>
          </a:prstGeom>
          <a:noFill/>
        </p:spPr>
      </p:pic>
      <p:pic>
        <p:nvPicPr>
          <p:cNvPr id="16389" name="Picture 5" descr="C:\Users\Wayne\Pictures\Vietnam2014\Bidoup NP LamDong Province Vietnam\Amphibia\Microhylidae\Microhyla species 3 19 mm SVL Vietnam Lam Dong Bidoup NP 3 VI 2014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l="17500" t="50000" r="50833" b="21250"/>
          <a:stretch>
            <a:fillRect/>
          </a:stretch>
        </p:blipFill>
        <p:spPr bwMode="auto">
          <a:xfrm>
            <a:off x="5105399" y="1371600"/>
            <a:ext cx="3147391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Ranidae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Hylarana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milleti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Wayne\Pictures\Vietnam2014\Bidoup NP LamDong Province Vietnam\Amphibia\Ranidae\Hylarana milleti ASURWV 10479 Vietnam Lam Dong Bidoup NP 6 VI 2014 (7).JPG"/>
          <p:cNvPicPr>
            <a:picLocks noChangeAspect="1" noChangeArrowheads="1"/>
          </p:cNvPicPr>
          <p:nvPr/>
        </p:nvPicPr>
        <p:blipFill>
          <a:blip r:embed="rId3" cstate="print"/>
          <a:srcRect l="4167" t="6250" r="23333" b="5000"/>
          <a:stretch>
            <a:fillRect/>
          </a:stretch>
        </p:blipFill>
        <p:spPr bwMode="auto">
          <a:xfrm>
            <a:off x="533400" y="1295400"/>
            <a:ext cx="66294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Ranidae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Hylarana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cf.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montivaga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Wayne\Pictures\Vietnam2014\Bidoup NP LamDong Province Vietnam\Amphibia\Ranidae\Hylarana montivaga 60 mm SVL Vietnam Lam Dong Bidoup NP 7 VI 2014.JPG"/>
          <p:cNvPicPr>
            <a:picLocks noChangeAspect="1" noChangeArrowheads="1"/>
          </p:cNvPicPr>
          <p:nvPr/>
        </p:nvPicPr>
        <p:blipFill>
          <a:blip r:embed="rId2" cstate="print"/>
          <a:srcRect l="8333" t="10000" r="9167" b="7500"/>
          <a:stretch>
            <a:fillRect/>
          </a:stretch>
        </p:blipFill>
        <p:spPr bwMode="auto">
          <a:xfrm>
            <a:off x="533400" y="1371600"/>
            <a:ext cx="7543800" cy="5029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1000" y="6336268"/>
            <a:ext cx="1326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60 mm SVL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Ranidae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Hylarana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species 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Wayne\Pictures\Vietnam2014\Bidoup NP LamDong Province Vietnam\Amphibia\Ranidae\Hylarana species ASURWV 10472 34 mm SVL Vietnam Lam Dong Bidoup NP mountain trail 6 VI 2014 (5).JPG"/>
          <p:cNvPicPr>
            <a:picLocks noChangeAspect="1" noChangeArrowheads="1"/>
          </p:cNvPicPr>
          <p:nvPr/>
        </p:nvPicPr>
        <p:blipFill>
          <a:blip r:embed="rId3" cstate="print"/>
          <a:srcRect l="15000" t="17500" r="19167" b="13750"/>
          <a:stretch>
            <a:fillRect/>
          </a:stretch>
        </p:blipFill>
        <p:spPr bwMode="auto">
          <a:xfrm>
            <a:off x="304800" y="1524000"/>
            <a:ext cx="3657600" cy="2546430"/>
          </a:xfrm>
          <a:prstGeom prst="rect">
            <a:avLst/>
          </a:prstGeom>
          <a:noFill/>
        </p:spPr>
      </p:pic>
      <p:pic>
        <p:nvPicPr>
          <p:cNvPr id="19459" name="Picture 3" descr="C:\Users\Wayne\Pictures\Vietnam2014\Bidoup NP LamDong Province Vietnam\Amphibia\Ranidae\Hylarana species ASURWV 10472 34 mm SVL Vietnam Lam Dong Bidoup NP mountain trail 6 VI 2014 (8).JPG"/>
          <p:cNvPicPr>
            <a:picLocks noChangeAspect="1" noChangeArrowheads="1"/>
          </p:cNvPicPr>
          <p:nvPr/>
        </p:nvPicPr>
        <p:blipFill>
          <a:blip r:embed="rId4" cstate="print"/>
          <a:srcRect l="23334" t="30000" r="25833" b="17500"/>
          <a:stretch>
            <a:fillRect/>
          </a:stretch>
        </p:blipFill>
        <p:spPr bwMode="auto">
          <a:xfrm>
            <a:off x="4114800" y="3429000"/>
            <a:ext cx="4648200" cy="3200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1000" y="6336268"/>
            <a:ext cx="1326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7 mm SVL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Amphibia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Family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Bufonidae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1 species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Family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Dicroglossidae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2 species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Family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Megophryidae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6 species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Family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Microhylidae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3 species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Family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Ranidae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6 species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Family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Rhacophoridae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6 species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Total = 24 species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Ranidae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Hylarana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species 2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Users\Wayne\Pictures\Vietnam2014\Bidoup NP LamDong Province Vietnam\Amphibia\Ranidae\Hylarana species yellow belly 33 mm SVL Vietnam Lam Dong Bidoup NP 9 VI 2014 (3).JPG"/>
          <p:cNvPicPr>
            <a:picLocks noChangeAspect="1" noChangeArrowheads="1"/>
          </p:cNvPicPr>
          <p:nvPr/>
        </p:nvPicPr>
        <p:blipFill>
          <a:blip r:embed="rId3" cstate="print"/>
          <a:srcRect l="18333" t="12500" r="10833" b="12500"/>
          <a:stretch>
            <a:fillRect/>
          </a:stretch>
        </p:blipFill>
        <p:spPr bwMode="auto">
          <a:xfrm>
            <a:off x="1219200" y="1371600"/>
            <a:ext cx="6908800" cy="4876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1000" y="6336268"/>
            <a:ext cx="1326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33 mm SVL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Ranidae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Odorrana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cf.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chloronota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Users\Wayne\Pictures\Vietnam2014\Bidoup NP LamDong Province Vietnam\Amphibia\Ranidae\Hylarana chloronota cf ASURWV 10464 42 mm SVL Vietnam Lam Dong Bidoup NP 6 VI 2014 (3).JPG"/>
          <p:cNvPicPr>
            <a:picLocks noChangeAspect="1" noChangeArrowheads="1"/>
          </p:cNvPicPr>
          <p:nvPr/>
        </p:nvPicPr>
        <p:blipFill>
          <a:blip r:embed="rId3" cstate="print"/>
          <a:srcRect t="15000" r="17500" b="6250"/>
          <a:stretch>
            <a:fillRect/>
          </a:stretch>
        </p:blipFill>
        <p:spPr bwMode="auto">
          <a:xfrm>
            <a:off x="685800" y="1295400"/>
            <a:ext cx="7543800" cy="4800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1000" y="6336268"/>
            <a:ext cx="1326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42 mm SVL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Ranidae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Odorrana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cf.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tiannanensis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6336268"/>
            <a:ext cx="1326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87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mm SVL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C:\Users\Wayne\Pictures\Vietnam2014\Bidoup NP LamDong Province Vietnam\Amphibia\Ranidae\Odorrana cf tianinensis (1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168400"/>
            <a:ext cx="7696200" cy="513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Rhacophoridae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Feihyla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palpebralis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C:\Users\Wayne\Pictures\Vietnam2014\Bidoup NP LamDong Province Vietnam\Amphibia\Rhacophoridae\Feihyla palpebralis 28 mm SVL Vietnam Lam Dong Bidoup NP 3 VI 2014.JPG"/>
          <p:cNvPicPr>
            <a:picLocks noChangeAspect="1" noChangeArrowheads="1"/>
          </p:cNvPicPr>
          <p:nvPr/>
        </p:nvPicPr>
        <p:blipFill>
          <a:blip r:embed="rId3" cstate="print"/>
          <a:srcRect l="18333" t="16250" r="18333" b="20000"/>
          <a:stretch>
            <a:fillRect/>
          </a:stretch>
        </p:blipFill>
        <p:spPr bwMode="auto">
          <a:xfrm>
            <a:off x="4191000" y="1447800"/>
            <a:ext cx="4800600" cy="3221456"/>
          </a:xfrm>
          <a:prstGeom prst="rect">
            <a:avLst/>
          </a:prstGeom>
          <a:noFill/>
        </p:spPr>
      </p:pic>
      <p:pic>
        <p:nvPicPr>
          <p:cNvPr id="23555" name="Picture 3" descr="C:\Users\Wayne\Pictures\Vietnam2014\Bidoup NP LamDong Province Vietnam\Amphibia\Rhacophoridae\Feihyla palpebralis 27 mm SVL Vietnam Lam Dong Bidoup NP 5 VI 2014 (2).JPG"/>
          <p:cNvPicPr>
            <a:picLocks noChangeAspect="1" noChangeArrowheads="1"/>
          </p:cNvPicPr>
          <p:nvPr/>
        </p:nvPicPr>
        <p:blipFill>
          <a:blip r:embed="rId4" cstate="print"/>
          <a:srcRect l="25834" t="22500" r="14166" b="5000"/>
          <a:stretch>
            <a:fillRect/>
          </a:stretch>
        </p:blipFill>
        <p:spPr bwMode="auto">
          <a:xfrm>
            <a:off x="304800" y="1447801"/>
            <a:ext cx="3505200" cy="282363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" y="63362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27-28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mm SVL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6" name="Picture 4" descr="C:\Users\Wayne\Pictures\Vietnam2014\Bidoup NP LamDong Province Vietnam\Amphibia\Rhacophoridae\Feihyla palpebralis 28 mm SVL Vietnam Lam Dong Bidoup NP 3 VI 2014 (8).JPG"/>
          <p:cNvPicPr>
            <a:picLocks noChangeAspect="1" noChangeArrowheads="1"/>
          </p:cNvPicPr>
          <p:nvPr/>
        </p:nvPicPr>
        <p:blipFill>
          <a:blip r:embed="rId5" cstate="print"/>
          <a:srcRect l="15000" t="10000" r="24167" b="23750"/>
          <a:stretch>
            <a:fillRect/>
          </a:stretch>
        </p:blipFill>
        <p:spPr bwMode="auto">
          <a:xfrm>
            <a:off x="2514600" y="4734839"/>
            <a:ext cx="2819400" cy="20469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Rhacophoridae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Kurixalus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baliogaster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C:\Users\Wayne\Pictures\Vietnam2014\Bidoup NP LamDong Province Vietnam\Amphibia\Rhacophoridae\Kurixalis baleogaster ASURWV 10461 37 mm SVL long finger Vietnam Lam Dong Bidoup NP 6 VI 2014 (14).JPG"/>
          <p:cNvPicPr>
            <a:picLocks noChangeAspect="1" noChangeArrowheads="1"/>
          </p:cNvPicPr>
          <p:nvPr/>
        </p:nvPicPr>
        <p:blipFill>
          <a:blip r:embed="rId2" cstate="print"/>
          <a:srcRect l="13333" t="7500" r="13333" b="7500"/>
          <a:stretch>
            <a:fillRect/>
          </a:stretch>
        </p:blipFill>
        <p:spPr bwMode="auto">
          <a:xfrm>
            <a:off x="76200" y="1295400"/>
            <a:ext cx="4419600" cy="3415146"/>
          </a:xfrm>
          <a:prstGeom prst="rect">
            <a:avLst/>
          </a:prstGeom>
          <a:noFill/>
        </p:spPr>
      </p:pic>
      <p:pic>
        <p:nvPicPr>
          <p:cNvPr id="24579" name="Picture 3" descr="C:\Users\Wayne\Pictures\Vietnam2014\Bidoup NP LamDong Province Vietnam\Amphibia\Rhacophoridae\Kurixalis baleogaster ASURWV 10461 37 mm SVL long finger Vietnam Lam Dong Bidoup NP 6 VI 2014.JPG"/>
          <p:cNvPicPr>
            <a:picLocks noChangeAspect="1" noChangeArrowheads="1"/>
          </p:cNvPicPr>
          <p:nvPr/>
        </p:nvPicPr>
        <p:blipFill>
          <a:blip r:embed="rId3" cstate="print"/>
          <a:srcRect t="11250" r="21667" b="18750"/>
          <a:stretch>
            <a:fillRect/>
          </a:stretch>
        </p:blipFill>
        <p:spPr bwMode="auto">
          <a:xfrm>
            <a:off x="4572000" y="1295400"/>
            <a:ext cx="4495800" cy="26783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12396" y="5867400"/>
            <a:ext cx="1326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Male 37 mm SVL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0" name="Picture 4" descr="C:\Users\Wayne\Pictures\Vietnam2014\Bidoup NP LamDong Province Vietnam\Amphibia\Rhacophoridae\Kurixalis baliogaster female 42 mm SVL Vietnam Lam Dong Bidoup NP 10 VI 2014 (13).JPG"/>
          <p:cNvPicPr>
            <a:picLocks noChangeAspect="1" noChangeArrowheads="1"/>
          </p:cNvPicPr>
          <p:nvPr/>
        </p:nvPicPr>
        <p:blipFill>
          <a:blip r:embed="rId4" cstate="print"/>
          <a:srcRect l="18333" t="7500" r="12500" b="7500"/>
          <a:stretch>
            <a:fillRect/>
          </a:stretch>
        </p:blipFill>
        <p:spPr bwMode="auto">
          <a:xfrm>
            <a:off x="5791200" y="4038600"/>
            <a:ext cx="3200400" cy="262201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72000" y="6172200"/>
            <a:ext cx="865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Female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Rhacophoridae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Kurixalus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species 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6400800"/>
            <a:ext cx="1795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29 mm SVL male</a:t>
            </a:r>
            <a:endParaRPr lang="en-US" dirty="0"/>
          </a:p>
        </p:txBody>
      </p:sp>
      <p:pic>
        <p:nvPicPr>
          <p:cNvPr id="28674" name="Picture 2" descr="C:\Users\Wayne\Pictures\Vietnam2014\Bidoup NP LamDong Province Vietnam\Amphibia\Rhacophoridae\Kurixalis species ASURWV 10455 male 29 mm SVL Vietnam Lam Dong Bidoup NP 6 VI 2014 (8).JPG"/>
          <p:cNvPicPr>
            <a:picLocks noChangeAspect="1" noChangeArrowheads="1"/>
          </p:cNvPicPr>
          <p:nvPr/>
        </p:nvPicPr>
        <p:blipFill>
          <a:blip r:embed="rId3" cstate="print"/>
          <a:srcRect l="8333" t="6250" r="12500" b="7500"/>
          <a:stretch>
            <a:fillRect/>
          </a:stretch>
        </p:blipFill>
        <p:spPr bwMode="auto">
          <a:xfrm>
            <a:off x="990600" y="1219200"/>
            <a:ext cx="7010400" cy="50917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Rhacophoridae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Kurixalus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species 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6400800"/>
            <a:ext cx="1795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26 mm SVL male</a:t>
            </a:r>
            <a:endParaRPr lang="en-US" dirty="0"/>
          </a:p>
        </p:txBody>
      </p:sp>
      <p:pic>
        <p:nvPicPr>
          <p:cNvPr id="29698" name="Picture 2" descr="C:\Users\Wayne\Pictures\Vietnam2014\Bidoup NP LamDong Province Vietnam\Amphibia\Rhacophoridae\Kurixalis species mm 26 SVL ASVRWV 10473 Vietnam Lam Dong Bidoum NP Mountain trail 5 VI 2014 (9).JPG"/>
          <p:cNvPicPr>
            <a:picLocks noChangeAspect="1" noChangeArrowheads="1"/>
          </p:cNvPicPr>
          <p:nvPr/>
        </p:nvPicPr>
        <p:blipFill>
          <a:blip r:embed="rId3" cstate="print"/>
          <a:srcRect l="10833" t="11250" r="18333" b="12500"/>
          <a:stretch>
            <a:fillRect/>
          </a:stretch>
        </p:blipFill>
        <p:spPr bwMode="auto">
          <a:xfrm>
            <a:off x="990600" y="1447800"/>
            <a:ext cx="6477000" cy="4648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Rhacophoridae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Kurixalus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species 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6400800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34 mm SVL </a:t>
            </a:r>
            <a:endParaRPr lang="en-US" dirty="0"/>
          </a:p>
        </p:txBody>
      </p:sp>
      <p:pic>
        <p:nvPicPr>
          <p:cNvPr id="30722" name="Picture 2" descr="C:\Users\Wayne\Pictures\Vietnam2014\Bidoup NP LamDong Province Vietnam\Amphibia\Rhacophoridae\Kurixalis species green 34 mm SVL Vietnam Lam Dong Bidoup NP 9 VI 2014 (4).JPG"/>
          <p:cNvPicPr>
            <a:picLocks noChangeAspect="1" noChangeArrowheads="1"/>
          </p:cNvPicPr>
          <p:nvPr/>
        </p:nvPicPr>
        <p:blipFill>
          <a:blip r:embed="rId3" cstate="print"/>
          <a:srcRect l="10833" t="7500" r="17500" b="16250"/>
          <a:stretch>
            <a:fillRect/>
          </a:stretch>
        </p:blipFill>
        <p:spPr bwMode="auto">
          <a:xfrm>
            <a:off x="990599" y="1371600"/>
            <a:ext cx="7197777" cy="5105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Rhacophoridae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Kurixalus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species 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6400800"/>
            <a:ext cx="1795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27 mm SVL male</a:t>
            </a:r>
            <a:endParaRPr lang="en-US" dirty="0"/>
          </a:p>
        </p:txBody>
      </p:sp>
      <p:pic>
        <p:nvPicPr>
          <p:cNvPr id="31746" name="Picture 2" descr="C:\Users\Wayne\Pictures\Vietnam2014\Bidoup NP LamDong Province Vietnam\Amphibia\Rhacophoridae\Kurixalis species male 27 mm SVL Vietnam Lam Dong Bidoup NP 10 VI 2014 (9).JPG"/>
          <p:cNvPicPr>
            <a:picLocks noChangeAspect="1" noChangeArrowheads="1"/>
          </p:cNvPicPr>
          <p:nvPr/>
        </p:nvPicPr>
        <p:blipFill>
          <a:blip r:embed="rId3" cstate="print"/>
          <a:srcRect l="15833" t="8750" r="21667" b="13750"/>
          <a:stretch>
            <a:fillRect/>
          </a:stretch>
        </p:blipFill>
        <p:spPr bwMode="auto">
          <a:xfrm>
            <a:off x="1447800" y="1295400"/>
            <a:ext cx="6083710" cy="502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Rhacophoridae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Kurixalus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species 2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C:\Users\Wayne\Pictures\Vietnam2014\Bidoup NP LamDong Province Vietnam\Amphibia\Rhacophoridae\Philautus abditis male 20 mm SVL Vietnam Lam Dong Bidoup NP 10 VI 2014 (5).JPG"/>
          <p:cNvPicPr>
            <a:picLocks noChangeAspect="1" noChangeArrowheads="1"/>
          </p:cNvPicPr>
          <p:nvPr/>
        </p:nvPicPr>
        <p:blipFill>
          <a:blip r:embed="rId3" cstate="print"/>
          <a:srcRect l="10833" t="7500" r="32500" b="12500"/>
          <a:stretch>
            <a:fillRect/>
          </a:stretch>
        </p:blipFill>
        <p:spPr bwMode="auto">
          <a:xfrm>
            <a:off x="381000" y="1219200"/>
            <a:ext cx="4191000" cy="394447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" y="6324600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mm SVL male</a:t>
            </a:r>
            <a:endParaRPr lang="en-US" dirty="0"/>
          </a:p>
        </p:txBody>
      </p:sp>
      <p:pic>
        <p:nvPicPr>
          <p:cNvPr id="27651" name="Picture 3" descr="C:\Users\Wayne\Pictures\Vietnam2014\Bidoup NP LamDong Province Vietnam\Amphibia\Rhacophoridae\Philautus abditis male 20 mm SVL Vietnam Lam Dong Bidoup NP 10 VI 2014 (11).JPG"/>
          <p:cNvPicPr>
            <a:picLocks noChangeAspect="1" noChangeArrowheads="1"/>
          </p:cNvPicPr>
          <p:nvPr/>
        </p:nvPicPr>
        <p:blipFill>
          <a:blip r:embed="rId4" cstate="print"/>
          <a:srcRect l="17500" t="17500" r="16667" b="11250"/>
          <a:stretch>
            <a:fillRect/>
          </a:stretch>
        </p:blipFill>
        <p:spPr bwMode="auto">
          <a:xfrm>
            <a:off x="4648200" y="1219200"/>
            <a:ext cx="4330031" cy="3124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Bufonidae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Ingerophrynus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galeatus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Wayne\Pictures\Vietnam2014\Bidoup NP LamDong Province Vietnam\Amphibia\Bufonidae\Ingerophryne galeatus 87 mm SVL female Vietnam Lam Dong Bidoup NP 11 VI 2014 (39).JPG"/>
          <p:cNvPicPr>
            <a:picLocks noChangeAspect="1" noChangeArrowheads="1"/>
          </p:cNvPicPr>
          <p:nvPr/>
        </p:nvPicPr>
        <p:blipFill>
          <a:blip r:embed="rId2" cstate="print"/>
          <a:srcRect l="5000" t="10000" r="20000" b="2500"/>
          <a:stretch>
            <a:fillRect/>
          </a:stretch>
        </p:blipFill>
        <p:spPr bwMode="auto">
          <a:xfrm>
            <a:off x="457200" y="1295400"/>
            <a:ext cx="6858000" cy="5334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741796" y="6096000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Female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87 mm SVL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Rhacophoridae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Polypedates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megacephalus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7" name="Picture 7" descr="C:\Users\Wayne\Pictures\Vietnam2014\Bidoup NP LamDong Province Vietnam\Amphibia\Rhacophoridae\Polypedetes megacephalus Vietnam Lam Dong Bidoup NP 6 VI 2014 (4).JPG"/>
          <p:cNvPicPr>
            <a:picLocks noChangeAspect="1" noChangeArrowheads="1"/>
          </p:cNvPicPr>
          <p:nvPr/>
        </p:nvPicPr>
        <p:blipFill>
          <a:blip r:embed="rId2" cstate="print"/>
          <a:srcRect l="5634" r="14085"/>
          <a:stretch>
            <a:fillRect/>
          </a:stretch>
        </p:blipFill>
        <p:spPr bwMode="auto">
          <a:xfrm>
            <a:off x="228600" y="1581150"/>
            <a:ext cx="4343400" cy="4057650"/>
          </a:xfrm>
          <a:prstGeom prst="rect">
            <a:avLst/>
          </a:prstGeom>
          <a:noFill/>
        </p:spPr>
      </p:pic>
      <p:pic>
        <p:nvPicPr>
          <p:cNvPr id="25608" name="Picture 8" descr="C:\Users\Wayne\Pictures\Vietnam2014\Bidoup NP LamDong Province Vietnam\Amphibia\Rhacophoridae\Polypedetes megacephalus 40 mm SVL Vietnam Lam Dong Bidoup NP 9 VI 2014 (6)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 l="11667" t="2500" r="11667" b="7500"/>
          <a:stretch>
            <a:fillRect/>
          </a:stretch>
        </p:blipFill>
        <p:spPr bwMode="auto">
          <a:xfrm>
            <a:off x="4648200" y="1752600"/>
            <a:ext cx="4284133" cy="3352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363784" y="5421868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/>
              <a:t>40 </a:t>
            </a:r>
            <a:r>
              <a:rPr lang="en-US" dirty="0" smtClean="0"/>
              <a:t>mm SVL 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Rhacophoridae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Rhacophorus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chuyangsinensis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4" name="Picture 4" descr="C:\Users\Wayne\Pictures\Vietnam2014\Bidoup NP LamDong Province Vietnam\Amphibia\Rhacophoridae\Rhacophorus chuyangsinensis female Vietnam Lam Dong Bidoup NP 10 VI 2014 (8).JPG"/>
          <p:cNvPicPr>
            <a:picLocks noChangeAspect="1" noChangeArrowheads="1"/>
          </p:cNvPicPr>
          <p:nvPr/>
        </p:nvPicPr>
        <p:blipFill>
          <a:blip r:embed="rId2" cstate="print"/>
          <a:srcRect l="19167" t="6250" r="17500" b="23750"/>
          <a:stretch>
            <a:fillRect/>
          </a:stretch>
        </p:blipFill>
        <p:spPr bwMode="auto">
          <a:xfrm>
            <a:off x="5181600" y="1524000"/>
            <a:ext cx="3831771" cy="2823411"/>
          </a:xfrm>
          <a:prstGeom prst="rect">
            <a:avLst/>
          </a:prstGeom>
          <a:noFill/>
        </p:spPr>
      </p:pic>
      <p:pic>
        <p:nvPicPr>
          <p:cNvPr id="25605" name="Picture 5" descr="C:\Users\Wayne\Pictures\Vietnam2014\Bidoup NP LamDong Province Vietnam\Amphibia\Rhacophoridae\Rhacophorus chuyangsinensis 1 Vietnam Lam Dong Bidoup NP 3 VI 2014 (4).JPG"/>
          <p:cNvPicPr>
            <a:picLocks noChangeAspect="1" noChangeArrowheads="1"/>
          </p:cNvPicPr>
          <p:nvPr/>
        </p:nvPicPr>
        <p:blipFill>
          <a:blip r:embed="rId3" cstate="print"/>
          <a:srcRect l="25000" t="21111" r="21667" b="27778"/>
          <a:stretch>
            <a:fillRect/>
          </a:stretch>
        </p:blipFill>
        <p:spPr bwMode="auto">
          <a:xfrm>
            <a:off x="178905" y="1524000"/>
            <a:ext cx="4452730" cy="3200400"/>
          </a:xfrm>
          <a:prstGeom prst="rect">
            <a:avLst/>
          </a:prstGeom>
          <a:noFill/>
        </p:spPr>
      </p:pic>
      <p:pic>
        <p:nvPicPr>
          <p:cNvPr id="25606" name="Picture 6" descr="C:\Users\Wayne\Pictures\Vietnam2014\Bidoup NP LamDong Province Vietnam\Amphibia\Rhacophoridae\Rhacophorus chuyangsinensis male Vietnam Lam Dong Bidoup NP 10 VI 2014 (5).JPG"/>
          <p:cNvPicPr>
            <a:picLocks noChangeAspect="1" noChangeArrowheads="1"/>
          </p:cNvPicPr>
          <p:nvPr/>
        </p:nvPicPr>
        <p:blipFill>
          <a:blip r:embed="rId4" cstate="print"/>
          <a:srcRect l="10833" t="22500" r="22500" b="11250"/>
          <a:stretch>
            <a:fillRect/>
          </a:stretch>
        </p:blipFill>
        <p:spPr bwMode="auto">
          <a:xfrm>
            <a:off x="6096000" y="4572000"/>
            <a:ext cx="2895600" cy="191833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276600" y="6172200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males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Rhacophoridae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Rhacophorus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chuyangsinensis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6600" y="5715000"/>
            <a:ext cx="917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females</a:t>
            </a:r>
            <a:endParaRPr lang="en-US" dirty="0"/>
          </a:p>
        </p:txBody>
      </p:sp>
      <p:pic>
        <p:nvPicPr>
          <p:cNvPr id="26626" name="Picture 2" descr="C:\Users\Wayne\Pictures\Vietnam2014\Bidoup NP LamDong Province Vietnam\Amphibia\Rhacophoridae\Rhacophorus chuyangsinensis female Vietnam Lam Dong Bidoup NP 9 VI 2014 (11).JPG"/>
          <p:cNvPicPr>
            <a:picLocks noChangeAspect="1" noChangeArrowheads="1"/>
          </p:cNvPicPr>
          <p:nvPr/>
        </p:nvPicPr>
        <p:blipFill>
          <a:blip r:embed="rId2" cstate="print"/>
          <a:srcRect l="5000" t="5000" r="15000"/>
          <a:stretch>
            <a:fillRect/>
          </a:stretch>
        </p:blipFill>
        <p:spPr bwMode="auto">
          <a:xfrm>
            <a:off x="4800600" y="4187825"/>
            <a:ext cx="3276600" cy="2593975"/>
          </a:xfrm>
          <a:prstGeom prst="rect">
            <a:avLst/>
          </a:prstGeom>
          <a:noFill/>
        </p:spPr>
      </p:pic>
      <p:pic>
        <p:nvPicPr>
          <p:cNvPr id="26628" name="Picture 4" descr="C:\Users\Wayne\Pictures\Vietnam2014\Bidoup NP LamDong Province Vietnam\Amphibia\Rhacophoridae\Rhacophorus chuyangsinensis amplexus Vietnam Lam Dong Bidoup NP 10 VI 2014 (12).JPG"/>
          <p:cNvPicPr>
            <a:picLocks noChangeAspect="1" noChangeArrowheads="1"/>
          </p:cNvPicPr>
          <p:nvPr/>
        </p:nvPicPr>
        <p:blipFill>
          <a:blip r:embed="rId3" cstate="print"/>
          <a:srcRect l="22500" t="23750" r="6667" b="13750"/>
          <a:stretch>
            <a:fillRect/>
          </a:stretch>
        </p:blipFill>
        <p:spPr bwMode="auto">
          <a:xfrm>
            <a:off x="4800600" y="1600200"/>
            <a:ext cx="4191000" cy="2465294"/>
          </a:xfrm>
          <a:prstGeom prst="rect">
            <a:avLst/>
          </a:prstGeom>
          <a:noFill/>
        </p:spPr>
      </p:pic>
      <p:pic>
        <p:nvPicPr>
          <p:cNvPr id="26629" name="Picture 5" descr="C:\Users\Wayne\Pictures\Vietnam2014\Bidoup NP LamDong Province Vietnam\Amphibia\Rhacophoridae\Rhacophorus chuyangsinensis female Vietnam Lam Dong Bidoup NP 10 VI 2014 B.JPG"/>
          <p:cNvPicPr>
            <a:picLocks noChangeAspect="1" noChangeArrowheads="1"/>
          </p:cNvPicPr>
          <p:nvPr/>
        </p:nvPicPr>
        <p:blipFill>
          <a:blip r:embed="rId4" cstate="print"/>
          <a:srcRect l="14167" t="17778" r="18333" b="8889"/>
          <a:stretch>
            <a:fillRect/>
          </a:stretch>
        </p:blipFill>
        <p:spPr bwMode="auto">
          <a:xfrm>
            <a:off x="152400" y="1600200"/>
            <a:ext cx="4572000" cy="372533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8077200" y="4191000"/>
            <a:ext cx="1075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Pair in</a:t>
            </a:r>
          </a:p>
          <a:p>
            <a:r>
              <a:rPr lang="en-US" dirty="0" err="1" smtClean="0"/>
              <a:t>amplexus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eptilia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Family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gamidae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2 species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Family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Scincidae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1 species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Family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Gekkonidae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1 species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Family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Colubridae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6 species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Family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Viperidae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1 species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Total = 11 species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Agamidae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Draco cf.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maculatus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Wayne\Pictures\Vietnam2014\Bidoup NP LamDong Province Vietnam\Reptiles\Agamidae\Tien Draco pictures.JPG"/>
          <p:cNvPicPr>
            <a:picLocks noChangeAspect="1" noChangeArrowheads="1"/>
          </p:cNvPicPr>
          <p:nvPr/>
        </p:nvPicPr>
        <p:blipFill>
          <a:blip r:embed="rId2" cstate="print"/>
          <a:srcRect l="32911" t="8889" r="8056"/>
          <a:stretch>
            <a:fillRect/>
          </a:stretch>
        </p:blipFill>
        <p:spPr bwMode="auto">
          <a:xfrm>
            <a:off x="1143000" y="1447800"/>
            <a:ext cx="2438400" cy="5261810"/>
          </a:xfrm>
          <a:prstGeom prst="rect">
            <a:avLst/>
          </a:prstGeom>
          <a:noFill/>
        </p:spPr>
      </p:pic>
      <p:pic>
        <p:nvPicPr>
          <p:cNvPr id="1027" name="Picture 3" descr="C:\Users\Wayne\Pictures\Vietnam2014\Bidoup NP LamDong Province Vietnam\Reptiles\Agamidae\Tien Draco pictures (2).JPG"/>
          <p:cNvPicPr>
            <a:picLocks noChangeAspect="1" noChangeArrowheads="1"/>
          </p:cNvPicPr>
          <p:nvPr/>
        </p:nvPicPr>
        <p:blipFill>
          <a:blip r:embed="rId3" cstate="print"/>
          <a:srcRect l="31508" t="5556" r="18706"/>
          <a:stretch>
            <a:fillRect/>
          </a:stretch>
        </p:blipFill>
        <p:spPr bwMode="auto">
          <a:xfrm>
            <a:off x="3886200" y="1447800"/>
            <a:ext cx="2133600" cy="5181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58000" y="5181600"/>
            <a:ext cx="147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</a:t>
            </a:r>
            <a:r>
              <a:rPr lang="en-US" dirty="0" err="1" smtClean="0"/>
              <a:t>Tien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Agamidae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Pseudocalotes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microps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Wayne\Pictures\Vietnam2014\Bidoup NP LamDong Province Vietnam\Reptiles\Agamidae\Pseudocalotes microlepis 2 Vietnam Lam Dong Bidoup NP 6 VI 2014 (14).JPG"/>
          <p:cNvPicPr>
            <a:picLocks noChangeAspect="1" noChangeArrowheads="1"/>
          </p:cNvPicPr>
          <p:nvPr/>
        </p:nvPicPr>
        <p:blipFill>
          <a:blip r:embed="rId2" cstate="print"/>
          <a:srcRect l="5833" b="22222"/>
          <a:stretch>
            <a:fillRect/>
          </a:stretch>
        </p:blipFill>
        <p:spPr bwMode="auto">
          <a:xfrm>
            <a:off x="76200" y="1295400"/>
            <a:ext cx="5562600" cy="3445859"/>
          </a:xfrm>
          <a:prstGeom prst="rect">
            <a:avLst/>
          </a:prstGeom>
          <a:noFill/>
        </p:spPr>
      </p:pic>
      <p:pic>
        <p:nvPicPr>
          <p:cNvPr id="2051" name="Picture 3" descr="C:\Users\Wayne\Pictures\Vietnam2014\Bidoup NP LamDong Province Vietnam\Reptiles\Agamidae\Pseudocalotes microlepis 2 Vietnam Lam Dong Bidoup NP 6 VI 2014 (21).JPG"/>
          <p:cNvPicPr>
            <a:picLocks noChangeAspect="1" noChangeArrowheads="1"/>
          </p:cNvPicPr>
          <p:nvPr/>
        </p:nvPicPr>
        <p:blipFill>
          <a:blip r:embed="rId3" cstate="print"/>
          <a:srcRect l="10833" t="16667" r="21667" b="11111"/>
          <a:stretch>
            <a:fillRect/>
          </a:stretch>
        </p:blipFill>
        <p:spPr bwMode="auto">
          <a:xfrm>
            <a:off x="5791200" y="4114800"/>
            <a:ext cx="3200400" cy="2568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274638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Gekkonidae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Cyrtodactylus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species (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irregularis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group)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Wayne\Pictures\Vietnam2014\Bidoup NP LamDong Province Vietnam\Reptiles\Gekkonidae\Cyrtodactylus irregularis group 1 Vietnam Lam Dong Bidoup NP 7 VI 2014  (7).JPG"/>
          <p:cNvPicPr>
            <a:picLocks noChangeAspect="1" noChangeArrowheads="1"/>
          </p:cNvPicPr>
          <p:nvPr/>
        </p:nvPicPr>
        <p:blipFill>
          <a:blip r:embed="rId2" cstate="print"/>
          <a:srcRect t="23333" r="5833" b="36667"/>
          <a:stretch>
            <a:fillRect/>
          </a:stretch>
        </p:blipFill>
        <p:spPr bwMode="auto">
          <a:xfrm rot="5400000">
            <a:off x="-1232012" y="3289412"/>
            <a:ext cx="5181599" cy="1650775"/>
          </a:xfrm>
          <a:prstGeom prst="rect">
            <a:avLst/>
          </a:prstGeom>
          <a:noFill/>
        </p:spPr>
      </p:pic>
      <p:pic>
        <p:nvPicPr>
          <p:cNvPr id="3075" name="Picture 3" descr="C:\Users\Wayne\Pictures\Vietnam2014\Bidoup NP LamDong Province Vietnam\Reptiles\Gekkonidae\Cyrtodactylus irregularis group 1 Vietnam Lam Dong Bidoup NP 7 VI 2014  (6).JPG"/>
          <p:cNvPicPr>
            <a:picLocks noChangeAspect="1" noChangeArrowheads="1"/>
          </p:cNvPicPr>
          <p:nvPr/>
        </p:nvPicPr>
        <p:blipFill>
          <a:blip r:embed="rId3" cstate="print"/>
          <a:srcRect l="3333" t="8889" r="8333" b="10000"/>
          <a:stretch>
            <a:fillRect/>
          </a:stretch>
        </p:blipFill>
        <p:spPr bwMode="auto">
          <a:xfrm rot="5400000">
            <a:off x="1663460" y="2140788"/>
            <a:ext cx="3962400" cy="2728824"/>
          </a:xfrm>
          <a:prstGeom prst="rect">
            <a:avLst/>
          </a:prstGeom>
          <a:noFill/>
        </p:spPr>
      </p:pic>
      <p:pic>
        <p:nvPicPr>
          <p:cNvPr id="3076" name="Picture 4" descr="C:\Users\Wayne\Pictures\Vietnam2014\Bidoup NP LamDong Province Vietnam\Reptiles\Gekkonidae\Cyrtodactylus species juvenile Vietnam Lam Dong Bidoup NP 3 VI 2014.JPG"/>
          <p:cNvPicPr>
            <a:picLocks noChangeAspect="1" noChangeArrowheads="1"/>
          </p:cNvPicPr>
          <p:nvPr/>
        </p:nvPicPr>
        <p:blipFill>
          <a:blip r:embed="rId4" cstate="print"/>
          <a:srcRect l="10833" t="20000" r="3333" b="18889"/>
          <a:stretch>
            <a:fillRect/>
          </a:stretch>
        </p:blipFill>
        <p:spPr bwMode="auto">
          <a:xfrm>
            <a:off x="5029200" y="4597893"/>
            <a:ext cx="3962400" cy="21158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324600" y="419100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Juvenile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0800" y="595526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adult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Scincidae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Sphenomorphus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buenloicus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 descr="C:\Users\Wayne\Pictures\Vietnam2014\Bidoup NP LamDong Province Vietnam\Reptiles\Scincidae\Scincella doriae adult Vietnam Lam Dong Bidoup NP 6 VI 2014 (8).JPG"/>
          <p:cNvPicPr>
            <a:picLocks noChangeAspect="1" noChangeArrowheads="1"/>
          </p:cNvPicPr>
          <p:nvPr/>
        </p:nvPicPr>
        <p:blipFill>
          <a:blip r:embed="rId2" cstate="print"/>
          <a:srcRect l="18333" t="16250" r="14167"/>
          <a:stretch>
            <a:fillRect/>
          </a:stretch>
        </p:blipFill>
        <p:spPr bwMode="auto">
          <a:xfrm>
            <a:off x="76200" y="1295400"/>
            <a:ext cx="4572000" cy="3781778"/>
          </a:xfrm>
          <a:prstGeom prst="rect">
            <a:avLst/>
          </a:prstGeom>
          <a:noFill/>
        </p:spPr>
      </p:pic>
      <p:pic>
        <p:nvPicPr>
          <p:cNvPr id="44035" name="Picture 3" descr="C:\Users\Wayne\Pictures\Vietnam2014\Bidoup NP LamDong Province Vietnam\Reptiles\Scincidae\Scincella doriae 47 mm SVL Vietnam Lam Dong Bidoup NP 11 VI 2014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708400"/>
            <a:ext cx="4267200" cy="2844800"/>
          </a:xfrm>
          <a:prstGeom prst="rect">
            <a:avLst/>
          </a:prstGeom>
          <a:noFill/>
        </p:spPr>
      </p:pic>
      <p:pic>
        <p:nvPicPr>
          <p:cNvPr id="44036" name="Picture 4" descr="C:\Users\Wayne\Pictures\Vietnam2014\Bidoup NP LamDong Province Vietnam\Reptiles\Scincidae\Scincella doriae adult Vietnam Lam Dong Bidoup NP 6 VI 2014 (6).JPG"/>
          <p:cNvPicPr>
            <a:picLocks noChangeAspect="1" noChangeArrowheads="1"/>
          </p:cNvPicPr>
          <p:nvPr/>
        </p:nvPicPr>
        <p:blipFill>
          <a:blip r:embed="rId4" cstate="print"/>
          <a:srcRect l="10833" t="23750" r="22500" b="17500"/>
          <a:stretch>
            <a:fillRect/>
          </a:stretch>
        </p:blipFill>
        <p:spPr bwMode="auto">
          <a:xfrm>
            <a:off x="5100536" y="1295400"/>
            <a:ext cx="3891064" cy="2286000"/>
          </a:xfrm>
          <a:prstGeom prst="rect">
            <a:avLst/>
          </a:prstGeom>
          <a:noFill/>
        </p:spPr>
      </p:pic>
      <p:pic>
        <p:nvPicPr>
          <p:cNvPr id="44037" name="Picture 5" descr="C:\Users\Wayne\Pictures\Vietnam2014\Bidoup NP LamDong Province Vietnam\Reptiles\Scincidae\Scincella cf doriae 56 mm SVL Vietnam Lam Dong Bidoup NP 5 VI 2014.JPG"/>
          <p:cNvPicPr>
            <a:picLocks noChangeAspect="1" noChangeArrowheads="1"/>
          </p:cNvPicPr>
          <p:nvPr/>
        </p:nvPicPr>
        <p:blipFill>
          <a:blip r:embed="rId5" cstate="print"/>
          <a:srcRect l="13333" t="17500" r="35833" b="40000"/>
          <a:stretch>
            <a:fillRect/>
          </a:stretch>
        </p:blipFill>
        <p:spPr bwMode="auto">
          <a:xfrm>
            <a:off x="762000" y="5167859"/>
            <a:ext cx="2895600" cy="16139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Colubridae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Calamaria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buchi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C:\Users\Wayne\Pictures\Vietnam2014\Bidoup NP LamDong Province Vietnam\Reptiles\Colubridae\Calamaria cf buchi  Vietnam Lam Dong Bidoup NP 6 VI 2014 (7).JPG"/>
          <p:cNvPicPr>
            <a:picLocks noChangeAspect="1" noChangeArrowheads="1"/>
          </p:cNvPicPr>
          <p:nvPr/>
        </p:nvPicPr>
        <p:blipFill>
          <a:blip r:embed="rId2" cstate="print"/>
          <a:srcRect l="10000" t="13750" r="10000" b="7500"/>
          <a:stretch>
            <a:fillRect/>
          </a:stretch>
        </p:blipFill>
        <p:spPr bwMode="auto">
          <a:xfrm>
            <a:off x="4800600" y="990600"/>
            <a:ext cx="4038600" cy="2650331"/>
          </a:xfrm>
          <a:prstGeom prst="rect">
            <a:avLst/>
          </a:prstGeom>
          <a:noFill/>
        </p:spPr>
      </p:pic>
      <p:pic>
        <p:nvPicPr>
          <p:cNvPr id="38915" name="Picture 3" descr="C:\Users\Wayne\Pictures\Vietnam2014\Bidoup NP LamDong Province Vietnam\Reptiles\Colubridae\Calamaria cf buchi  Vietnam Lam Dong Bidoup NP 6 VI 2014 (9).JPG"/>
          <p:cNvPicPr>
            <a:picLocks noChangeAspect="1" noChangeArrowheads="1"/>
          </p:cNvPicPr>
          <p:nvPr/>
        </p:nvPicPr>
        <p:blipFill>
          <a:blip r:embed="rId3" cstate="print"/>
          <a:srcRect l="5000" t="10000" r="9167"/>
          <a:stretch>
            <a:fillRect/>
          </a:stretch>
        </p:blipFill>
        <p:spPr bwMode="auto">
          <a:xfrm>
            <a:off x="4800600" y="3886200"/>
            <a:ext cx="4038600" cy="2823099"/>
          </a:xfrm>
          <a:prstGeom prst="rect">
            <a:avLst/>
          </a:prstGeom>
          <a:noFill/>
        </p:spPr>
      </p:pic>
      <p:pic>
        <p:nvPicPr>
          <p:cNvPr id="38916" name="Picture 4" descr="C:\Users\Wayne\Pictures\Vietnam2014\Bidoup NP LamDong Province Vietnam\Reptiles\Colubridae\Calamaria cf buchi  Vietnam Lam Dong Bidoup NP 6 VI 2014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114800"/>
            <a:ext cx="3886200" cy="2590800"/>
          </a:xfrm>
          <a:prstGeom prst="rect">
            <a:avLst/>
          </a:prstGeom>
          <a:noFill/>
        </p:spPr>
      </p:pic>
      <p:pic>
        <p:nvPicPr>
          <p:cNvPr id="38917" name="Picture 5" descr="C:\Users\Wayne\Pictures\Vietnam2014\Bidoup NP LamDong Province Vietnam\Reptiles\Colubridae\Calamaria buchi cf ASURWV 10466 Vietnam Lam Dong Bidoup NP 6 VI 2014 (7).JPG"/>
          <p:cNvPicPr>
            <a:picLocks noChangeAspect="1" noChangeArrowheads="1"/>
          </p:cNvPicPr>
          <p:nvPr/>
        </p:nvPicPr>
        <p:blipFill>
          <a:blip r:embed="rId5" cstate="print"/>
          <a:srcRect t="11250" r="16667"/>
          <a:stretch>
            <a:fillRect/>
          </a:stretch>
        </p:blipFill>
        <p:spPr bwMode="auto">
          <a:xfrm>
            <a:off x="228600" y="990600"/>
            <a:ext cx="4114800" cy="29215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Colubridae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Dinodon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septentrionale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 descr="C:\Users\Wayne\Pictures\Vietnam2014\Bidoup NP LamDong Province Vietnam\Reptiles\Colubridae\Dinodon septentrionale small Vietnam Lam Dong Bidoup NP 5 VI 2014 set 2 (6).JPG"/>
          <p:cNvPicPr>
            <a:picLocks noChangeAspect="1" noChangeArrowheads="1"/>
          </p:cNvPicPr>
          <p:nvPr/>
        </p:nvPicPr>
        <p:blipFill>
          <a:blip r:embed="rId2" cstate="print"/>
          <a:srcRect l="11667" t="12500" r="4167" b="8750"/>
          <a:stretch>
            <a:fillRect/>
          </a:stretch>
        </p:blipFill>
        <p:spPr bwMode="auto">
          <a:xfrm>
            <a:off x="333829" y="1143000"/>
            <a:ext cx="8429171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Dicroglossidae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Occidozyga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martensii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Wayne\Pictures\Vietnam2014\Bidoup NP LamDong Province Vietnam\Amphibia\Dicroglossidae\Occidozyga martensii 25 mm SVL Vietnam Lam Dong Bidoup NP 3 VI 2014.JPG"/>
          <p:cNvPicPr>
            <a:picLocks noChangeAspect="1" noChangeArrowheads="1"/>
          </p:cNvPicPr>
          <p:nvPr/>
        </p:nvPicPr>
        <p:blipFill>
          <a:blip r:embed="rId2" cstate="print"/>
          <a:srcRect l="6667" t="17500" r="26667" b="7500"/>
          <a:stretch>
            <a:fillRect/>
          </a:stretch>
        </p:blipFill>
        <p:spPr bwMode="auto">
          <a:xfrm>
            <a:off x="228600" y="1600200"/>
            <a:ext cx="4648200" cy="3486150"/>
          </a:xfrm>
          <a:prstGeom prst="rect">
            <a:avLst/>
          </a:prstGeom>
          <a:noFill/>
        </p:spPr>
      </p:pic>
      <p:pic>
        <p:nvPicPr>
          <p:cNvPr id="5123" name="Picture 3" descr="C:\Users\Wayne\Pictures\Vietnam2014\Bidoup NP LamDong Province Vietnam\Amphibia\Dicroglossidae\Occidozyga martensii 26 mm SVL Vietnam Lam Dong Bidoup NP 3 VI 2014 (12).JPG"/>
          <p:cNvPicPr>
            <a:picLocks noChangeAspect="1" noChangeArrowheads="1"/>
          </p:cNvPicPr>
          <p:nvPr/>
        </p:nvPicPr>
        <p:blipFill>
          <a:blip r:embed="rId3" cstate="print"/>
          <a:srcRect l="10833" t="15000" r="17500" b="10000"/>
          <a:stretch>
            <a:fillRect/>
          </a:stretch>
        </p:blipFill>
        <p:spPr bwMode="auto">
          <a:xfrm>
            <a:off x="5181600" y="4038600"/>
            <a:ext cx="3733800" cy="260497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91200" y="365760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26 mm SVL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Colubridae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Dinodon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septentrionale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C:\Users\Wayne\Pictures\Vietnam2014\Bidoup NP LamDong Province Vietnam\Reptiles\Colubridae\Dinodon septentrionale larger Vietnam Lam Dong Bidoup NP 6 VI 2014 (5).JPG"/>
          <p:cNvPicPr>
            <a:picLocks noChangeAspect="1" noChangeArrowheads="1"/>
          </p:cNvPicPr>
          <p:nvPr/>
        </p:nvPicPr>
        <p:blipFill>
          <a:blip r:embed="rId2" cstate="print"/>
          <a:srcRect l="6667" t="16667" r="11667" b="10000"/>
          <a:stretch>
            <a:fillRect/>
          </a:stretch>
        </p:blipFill>
        <p:spPr bwMode="auto">
          <a:xfrm>
            <a:off x="609600" y="1143000"/>
            <a:ext cx="7920182" cy="53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Colubridae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Oreocryptophis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porphyraceus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 descr="C:\Users\Wayne\Pictures\Vietnam2014\Bidoup NP LamDong Province Vietnam\Reptiles\Colubridae\Oreocryptophis porphyriacea Vietnam Lam Dong Bidoup NP 9 VI 2014 (30).JPG"/>
          <p:cNvPicPr>
            <a:picLocks noChangeAspect="1" noChangeArrowheads="1"/>
          </p:cNvPicPr>
          <p:nvPr/>
        </p:nvPicPr>
        <p:blipFill>
          <a:blip r:embed="rId2" cstate="print"/>
          <a:srcRect t="15000" r="22500" b="17500"/>
          <a:stretch>
            <a:fillRect/>
          </a:stretch>
        </p:blipFill>
        <p:spPr bwMode="auto">
          <a:xfrm>
            <a:off x="364067" y="1524000"/>
            <a:ext cx="8398933" cy="487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Colubridae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Parahelicops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annamensis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1" name="Picture 3" descr="C:\Users\Wayne\Pictures\Vietnam2014\Bidoup NP LamDong Province Vietnam\Reptiles\Colubridae\Parahelicops annamensis female Vietnam Lam Dong Bidoup NP 5 VI 2014 (7).JPG"/>
          <p:cNvPicPr>
            <a:picLocks noChangeAspect="1" noChangeArrowheads="1"/>
          </p:cNvPicPr>
          <p:nvPr/>
        </p:nvPicPr>
        <p:blipFill>
          <a:blip r:embed="rId2" cstate="print"/>
          <a:srcRect l="5833" t="17500" r="5000" b="11250"/>
          <a:stretch>
            <a:fillRect/>
          </a:stretch>
        </p:blipFill>
        <p:spPr bwMode="auto">
          <a:xfrm>
            <a:off x="533400" y="1447800"/>
            <a:ext cx="8153400" cy="4343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Colubridae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Parahelicops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annamensis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 descr="C:\Users\Wayne\Pictures\Vietnam2014\Bidoup NP LamDong Province Vietnam\Reptiles\Colubridae\Parahelicops annamensis 3 Vietnam Lam Dong Bidoup NP 9 VI 2014 (4).JPG"/>
          <p:cNvPicPr>
            <a:picLocks noChangeAspect="1" noChangeArrowheads="1"/>
          </p:cNvPicPr>
          <p:nvPr/>
        </p:nvPicPr>
        <p:blipFill>
          <a:blip r:embed="rId2" cstate="print"/>
          <a:srcRect l="3333" t="22500" r="4167" b="12500"/>
          <a:stretch>
            <a:fillRect/>
          </a:stretch>
        </p:blipFill>
        <p:spPr bwMode="auto">
          <a:xfrm>
            <a:off x="304800" y="1752600"/>
            <a:ext cx="8458200" cy="3962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Colubridae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Pareas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hamptoni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C:\Users\Wayne\Pictures\Vietnam2014\Bidoup NP LamDong Province Vietnam\Reptiles\Colubridae\Pareas hamptoni ASURWV 10484 Vietnam Lam Dong Bidoup NP 6 VI 2014  (2).JPG"/>
          <p:cNvPicPr>
            <a:picLocks noChangeAspect="1" noChangeArrowheads="1"/>
          </p:cNvPicPr>
          <p:nvPr/>
        </p:nvPicPr>
        <p:blipFill>
          <a:blip r:embed="rId2" cstate="print"/>
          <a:srcRect l="5833" t="16250" r="24167" b="12500"/>
          <a:stretch>
            <a:fillRect/>
          </a:stretch>
        </p:blipFill>
        <p:spPr bwMode="auto">
          <a:xfrm>
            <a:off x="709863" y="1295400"/>
            <a:ext cx="7748337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Colubridae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Pareas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hamptoni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C:\Users\Wayne\Pictures\Vietnam2014\Bidoup NP LamDong Province Vietnam\Reptiles\Colubridae\Pareas hamptoni and semislug with eggs Vietnam Lam Dong Bidoup NP 6 VI 2014 (2).JPG"/>
          <p:cNvPicPr>
            <a:picLocks noChangeAspect="1" noChangeArrowheads="1"/>
          </p:cNvPicPr>
          <p:nvPr/>
        </p:nvPicPr>
        <p:blipFill>
          <a:blip r:embed="rId2" cstate="print"/>
          <a:srcRect l="6667"/>
          <a:stretch>
            <a:fillRect/>
          </a:stretch>
        </p:blipFill>
        <p:spPr bwMode="auto">
          <a:xfrm>
            <a:off x="457200" y="838200"/>
            <a:ext cx="8153400" cy="58238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Colubridae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Pseudoxenodon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macrops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C:\Users\Wayne\Pictures\Vietnam2014\Bidoup NP LamDong Province Vietnam\Reptiles\Colubridae\Pseudoxenodon macrops 1 Vietnam Lam Dong Bidoup NP 9 VI 2014 (6).JPG"/>
          <p:cNvPicPr>
            <a:picLocks noChangeAspect="1" noChangeArrowheads="1"/>
          </p:cNvPicPr>
          <p:nvPr/>
        </p:nvPicPr>
        <p:blipFill>
          <a:blip r:embed="rId2" cstate="print"/>
          <a:srcRect t="25000" r="3333"/>
          <a:stretch>
            <a:fillRect/>
          </a:stretch>
        </p:blipFill>
        <p:spPr bwMode="auto">
          <a:xfrm>
            <a:off x="152400" y="1905000"/>
            <a:ext cx="88392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Colubridae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Pseudoxenodon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macrops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C:\Users\Wayne\Pictures\Vietnam2014\Bidoup NP LamDong Province Vietnam\Reptiles\Colubridae\Pseudoxenodon macrops 2 Vietnam Lam Dong Bidoup NP 10 VI 2014 (6).JPG"/>
          <p:cNvPicPr>
            <a:picLocks noChangeAspect="1" noChangeArrowheads="1"/>
          </p:cNvPicPr>
          <p:nvPr/>
        </p:nvPicPr>
        <p:blipFill>
          <a:blip r:embed="rId2" cstate="print"/>
          <a:srcRect t="8750" r="3333" b="6250"/>
          <a:stretch>
            <a:fillRect/>
          </a:stretch>
        </p:blipFill>
        <p:spPr bwMode="auto">
          <a:xfrm>
            <a:off x="152400" y="1143000"/>
            <a:ext cx="8839200" cy="518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Colubridae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Pseudoxenodon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macrops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C:\Users\Wayne\Pictures\Vietnam2014\Bidoup NP LamDong Province Vietnam\Reptiles\Colubridae\Pseudoxenodon macrops 3 Vietnam Lam Dong Bidoup NP 10 VI 2014.JPG"/>
          <p:cNvPicPr>
            <a:picLocks noChangeAspect="1" noChangeArrowheads="1"/>
          </p:cNvPicPr>
          <p:nvPr/>
        </p:nvPicPr>
        <p:blipFill>
          <a:blip r:embed="rId2" cstate="print"/>
          <a:srcRect l="10000" t="3750" r="4167" b="8750"/>
          <a:stretch>
            <a:fillRect/>
          </a:stretch>
        </p:blipFill>
        <p:spPr bwMode="auto">
          <a:xfrm>
            <a:off x="381000" y="1060880"/>
            <a:ext cx="8305800" cy="56447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Viperidae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Viridovipera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vogeli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C:\Users\Wayne\Pictures\Vietnam2014\Bidoup NP LamDong Province Vietnam\Reptiles\Viperidae\Viridovipera vogeli male Vietnam Lam Dong Bidoup NP 5 VI 2014 (7).JPG"/>
          <p:cNvPicPr>
            <a:picLocks noChangeAspect="1" noChangeArrowheads="1"/>
          </p:cNvPicPr>
          <p:nvPr/>
        </p:nvPicPr>
        <p:blipFill>
          <a:blip r:embed="rId2" cstate="print"/>
          <a:srcRect l="8333" t="8750" r="6667" b="15000"/>
          <a:stretch>
            <a:fillRect/>
          </a:stretch>
        </p:blipFill>
        <p:spPr bwMode="auto">
          <a:xfrm>
            <a:off x="227351" y="1295400"/>
            <a:ext cx="8664315" cy="518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Dicroglossidae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Occidozyga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vittatus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Wayne\Pictures\Vietnam2014\Bidoup NP LamDong Province Vietnam\Amphibia\Dicroglossidae\Occidozyga vittata 39 mm SVL Vietnam Lam Dong Bidoup NP 3 VI 2014 (5).JPG"/>
          <p:cNvPicPr>
            <a:picLocks noChangeAspect="1" noChangeArrowheads="1"/>
          </p:cNvPicPr>
          <p:nvPr/>
        </p:nvPicPr>
        <p:blipFill>
          <a:blip r:embed="rId2" cstate="print"/>
          <a:srcRect l="15000" t="22500" r="15000" b="8750"/>
          <a:stretch>
            <a:fillRect/>
          </a:stretch>
        </p:blipFill>
        <p:spPr bwMode="auto">
          <a:xfrm>
            <a:off x="304800" y="1524001"/>
            <a:ext cx="4305993" cy="2819400"/>
          </a:xfrm>
          <a:prstGeom prst="rect">
            <a:avLst/>
          </a:prstGeom>
          <a:noFill/>
        </p:spPr>
      </p:pic>
      <p:pic>
        <p:nvPicPr>
          <p:cNvPr id="6147" name="Picture 3" descr="C:\Users\Wayne\Pictures\Vietnam2014\Bidoup NP LamDong Province Vietnam\Amphibia\Dicroglossidae\Occidozyga cf vittatus 40 mm SVL ASURWV 10491 Vietnam Lam Dong Bidoup NP 4 VI 2014 (2).JPG"/>
          <p:cNvPicPr>
            <a:picLocks noChangeAspect="1" noChangeArrowheads="1"/>
          </p:cNvPicPr>
          <p:nvPr/>
        </p:nvPicPr>
        <p:blipFill>
          <a:blip r:embed="rId3" cstate="print"/>
          <a:srcRect l="12500" t="13750" r="13333" b="12500"/>
          <a:stretch>
            <a:fillRect/>
          </a:stretch>
        </p:blipFill>
        <p:spPr bwMode="auto">
          <a:xfrm>
            <a:off x="4724399" y="1524000"/>
            <a:ext cx="4252992" cy="2819400"/>
          </a:xfrm>
          <a:prstGeom prst="rect">
            <a:avLst/>
          </a:prstGeom>
          <a:noFill/>
        </p:spPr>
      </p:pic>
      <p:pic>
        <p:nvPicPr>
          <p:cNvPr id="6148" name="Picture 4" descr="C:\Users\Wayne\Pictures\Vietnam2014\Bidoup NP LamDong Province Vietnam\Amphibia\Dicroglossidae\Occidozyga vittata 39 mm SVL Vietnam Lam Dong Bidoup NP 3 VI 2014.JPG"/>
          <p:cNvPicPr>
            <a:picLocks noChangeAspect="1" noChangeArrowheads="1"/>
          </p:cNvPicPr>
          <p:nvPr/>
        </p:nvPicPr>
        <p:blipFill>
          <a:blip r:embed="rId4" cstate="print"/>
          <a:srcRect t="12500" r="3333" b="15000"/>
          <a:stretch>
            <a:fillRect/>
          </a:stretch>
        </p:blipFill>
        <p:spPr bwMode="auto">
          <a:xfrm>
            <a:off x="304800" y="4800600"/>
            <a:ext cx="3886200" cy="19431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828800" y="4355068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39 mm SVL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6396" y="4507468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40 mm SVL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Megophryidae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Leptobrachium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leucops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Wayne\Pictures\Vietnam2014\Bidoup NP LamDong Province Vietnam\Amphibia\Megophryidae\Leptobrachium leucops 39 mm SVL Vietnam Lam Dong Bidoup NP 3 VI 2014.JPG"/>
          <p:cNvPicPr>
            <a:picLocks noChangeAspect="1" noChangeArrowheads="1"/>
          </p:cNvPicPr>
          <p:nvPr/>
        </p:nvPicPr>
        <p:blipFill>
          <a:blip r:embed="rId2" cstate="print"/>
          <a:srcRect l="7500" t="11250" r="25000" b="11250"/>
          <a:stretch>
            <a:fillRect/>
          </a:stretch>
        </p:blipFill>
        <p:spPr bwMode="auto">
          <a:xfrm>
            <a:off x="4724400" y="3246496"/>
            <a:ext cx="4419600" cy="338290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52600" y="5650468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39 mm SVL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C:\Users\Wayne\Pictures\Vietnam2014\Bidoup NP LamDong Province Vietnam\Amphibia\Megophryidae\Leptobrachium leucops 39 mm SVL Vietnam Lam Dong Bidoup NP 3 VI 2014 (9).JPG"/>
          <p:cNvPicPr>
            <a:picLocks noChangeAspect="1" noChangeArrowheads="1"/>
          </p:cNvPicPr>
          <p:nvPr/>
        </p:nvPicPr>
        <p:blipFill>
          <a:blip r:embed="rId3" cstate="print"/>
          <a:srcRect l="5000" t="12500" r="2500" b="2500"/>
          <a:stretch>
            <a:fillRect/>
          </a:stretch>
        </p:blipFill>
        <p:spPr bwMode="auto">
          <a:xfrm>
            <a:off x="76200" y="1676400"/>
            <a:ext cx="4572000" cy="28008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Megophryidae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Leptobrachium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pullum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Wayne\Pictures\Vietnam2014\Bidoup NP LamDong Province Vietnam\Amphibia\Megophryidae\Leptobrachium pullum Vietnam Lam Dong Bidoup NP 2 VI 2014 (10).JPG"/>
          <p:cNvPicPr>
            <a:picLocks noChangeAspect="1" noChangeArrowheads="1"/>
          </p:cNvPicPr>
          <p:nvPr/>
        </p:nvPicPr>
        <p:blipFill>
          <a:blip r:embed="rId2" cstate="print"/>
          <a:srcRect l="7500" t="2500" r="10000" b="2500"/>
          <a:stretch>
            <a:fillRect/>
          </a:stretch>
        </p:blipFill>
        <p:spPr bwMode="auto">
          <a:xfrm>
            <a:off x="304800" y="1423170"/>
            <a:ext cx="6781800" cy="520623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360796" y="6107668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ca. 40 mm SVL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Megophryidae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Leptolalax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bidoupensis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Wayne\Pictures\Vietnam2014\Bidoup NP LamDong Province Vietnam\Amphibia\Megophryidae\Leptolalax bidoupensis 32 mm SVL Vietnam Lam Dong Bidoup NP 10 VI 2014 (13).JPG"/>
          <p:cNvPicPr>
            <a:picLocks noChangeAspect="1" noChangeArrowheads="1"/>
          </p:cNvPicPr>
          <p:nvPr/>
        </p:nvPicPr>
        <p:blipFill>
          <a:blip r:embed="rId2" cstate="print"/>
          <a:srcRect l="19167" t="22500" r="15000" b="16250"/>
          <a:stretch>
            <a:fillRect/>
          </a:stretch>
        </p:blipFill>
        <p:spPr bwMode="auto">
          <a:xfrm>
            <a:off x="4114800" y="3680748"/>
            <a:ext cx="4876800" cy="3024851"/>
          </a:xfrm>
          <a:prstGeom prst="rect">
            <a:avLst/>
          </a:prstGeom>
          <a:noFill/>
        </p:spPr>
      </p:pic>
      <p:pic>
        <p:nvPicPr>
          <p:cNvPr id="7171" name="Picture 3" descr="C:\Users\Wayne\Pictures\Vietnam2014\Bidoup NP LamDong Province Vietnam\Amphibia\Megophryidae\Leptolalax bidoupensis 32 mm SVL Vietnam Lam Dong Bidoup NP 10 VI 2014 (17).JPG"/>
          <p:cNvPicPr>
            <a:picLocks noChangeAspect="1" noChangeArrowheads="1"/>
          </p:cNvPicPr>
          <p:nvPr/>
        </p:nvPicPr>
        <p:blipFill>
          <a:blip r:embed="rId3" cstate="print"/>
          <a:srcRect l="8333" t="8750" r="32500" b="28750"/>
          <a:stretch>
            <a:fillRect/>
          </a:stretch>
        </p:blipFill>
        <p:spPr bwMode="auto">
          <a:xfrm>
            <a:off x="76200" y="1447800"/>
            <a:ext cx="3962400" cy="279042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91200" y="327660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32 mm SVL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Megophryidae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Ophryphryne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cf.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gerti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Wayne\Pictures\Vietnam2014\Bidoup NP LamDong Province Vietnam\Amphibia\Megophryidae\Ophryophryne gerti Vietnam Lam Dong Bidoup NP 6 VI 2014 (9).JPG"/>
          <p:cNvPicPr>
            <a:picLocks noChangeAspect="1" noChangeArrowheads="1"/>
          </p:cNvPicPr>
          <p:nvPr/>
        </p:nvPicPr>
        <p:blipFill>
          <a:blip r:embed="rId2" cstate="print"/>
          <a:srcRect l="12500" t="6250" r="10000" b="7500"/>
          <a:stretch>
            <a:fillRect/>
          </a:stretch>
        </p:blipFill>
        <p:spPr bwMode="auto">
          <a:xfrm>
            <a:off x="152401" y="1752600"/>
            <a:ext cx="4827105" cy="3581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5955268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30 mm SVL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 descr="C:\Users\Wayne\Pictures\Vietnam2014\Bidoup NP LamDong Province Vietnam\Amphibia\Megophryidae\Ophryophryne gerti Vietnam Lam Dong Bidoup NP 6 VI 2014 (12).JPG"/>
          <p:cNvPicPr>
            <a:picLocks noChangeAspect="1" noChangeArrowheads="1"/>
          </p:cNvPicPr>
          <p:nvPr/>
        </p:nvPicPr>
        <p:blipFill>
          <a:blip r:embed="rId3" cstate="print"/>
          <a:srcRect l="14167" t="17500" r="22500" b="5000"/>
          <a:stretch>
            <a:fillRect/>
          </a:stretch>
        </p:blipFill>
        <p:spPr bwMode="auto">
          <a:xfrm>
            <a:off x="5175455" y="2429247"/>
            <a:ext cx="3739945" cy="3051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649</Words>
  <Application>Microsoft Office PowerPoint</Application>
  <PresentationFormat>On-screen Show (4:3)</PresentationFormat>
  <Paragraphs>153</Paragraphs>
  <Slides>49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Amphibians and Reptiles of Bidoup National Park  Lam Dong Province Vietnam</vt:lpstr>
      <vt:lpstr>Amphibia</vt:lpstr>
      <vt:lpstr>Bufonidae – Ingerophrynus galeatus</vt:lpstr>
      <vt:lpstr>Dicroglossidae – Occidozyga martensii</vt:lpstr>
      <vt:lpstr>Dicroglossidae – Occidozyga vittatus</vt:lpstr>
      <vt:lpstr>Megophryidae Leptobrachium leucops</vt:lpstr>
      <vt:lpstr>Megophryidae Leptobrachium pullum</vt:lpstr>
      <vt:lpstr>Megophryidae Leptolalax bidoupensis</vt:lpstr>
      <vt:lpstr>Megophryidae Ophryphryne cf. gerti</vt:lpstr>
      <vt:lpstr>Megophryidae Ophryphryne cf. hansi</vt:lpstr>
      <vt:lpstr>Megophryidae – Xenophrys major</vt:lpstr>
      <vt:lpstr>Microhylidae – Microhyla species 1</vt:lpstr>
      <vt:lpstr>Microhylidae – Microhyla species 2</vt:lpstr>
      <vt:lpstr>Microhylidae – Microhyla species 2</vt:lpstr>
      <vt:lpstr>Microhylidae – Microhyla species 2</vt:lpstr>
      <vt:lpstr>Microhylidae – Microhyla species 3</vt:lpstr>
      <vt:lpstr>Ranidae – Hylarana milleti</vt:lpstr>
      <vt:lpstr>Ranidae – Hylarana cf. montivaga</vt:lpstr>
      <vt:lpstr>Ranidae – Hylarana species 1</vt:lpstr>
      <vt:lpstr>Ranidae – Hylarana species 2</vt:lpstr>
      <vt:lpstr>Ranidae – Odorrana cf. chloronota</vt:lpstr>
      <vt:lpstr>Ranidae – Odorrana cf. tiannanensis</vt:lpstr>
      <vt:lpstr>Rhacophoridae – Feihyla palpebralis</vt:lpstr>
      <vt:lpstr>Rhacophoridae – Kurixalus baliogaster</vt:lpstr>
      <vt:lpstr>Rhacophoridae – Kurixalus species 1</vt:lpstr>
      <vt:lpstr>Rhacophoridae – Kurixalus species 1</vt:lpstr>
      <vt:lpstr>Rhacophoridae – Kurixalus species 1</vt:lpstr>
      <vt:lpstr>Rhacophoridae – Kurixalus species 1</vt:lpstr>
      <vt:lpstr>Rhacophoridae – Kurixalus species 2</vt:lpstr>
      <vt:lpstr>Rhacophoridae  Polypedates megacephalus</vt:lpstr>
      <vt:lpstr>Rhacophoridae  Rhacophorus chuyangsinensis</vt:lpstr>
      <vt:lpstr>Rhacophoridae  Rhacophorus chuyangsinensis</vt:lpstr>
      <vt:lpstr>Reptilia</vt:lpstr>
      <vt:lpstr>Agamidae – Draco cf. maculatus</vt:lpstr>
      <vt:lpstr>Agamidae – Pseudocalotes microps</vt:lpstr>
      <vt:lpstr>Gekkonidae –  Cyrtodactylus species (irregularis group)</vt:lpstr>
      <vt:lpstr>Scincidae  Sphenomorphus buenloicus</vt:lpstr>
      <vt:lpstr>Colubridae – Calamaria buchi</vt:lpstr>
      <vt:lpstr>Colubridae – Dinodon septentrionale</vt:lpstr>
      <vt:lpstr>Colubridae – Dinodon septentrionale</vt:lpstr>
      <vt:lpstr>Colubridae Oreocryptophis porphyraceus</vt:lpstr>
      <vt:lpstr>Colubridae – Parahelicops annamensis</vt:lpstr>
      <vt:lpstr>Colubridae – Parahelicops annamensis</vt:lpstr>
      <vt:lpstr>Colubridae – Pareas hamptoni</vt:lpstr>
      <vt:lpstr>Colubridae – Pareas hamptoni</vt:lpstr>
      <vt:lpstr>Colubridae – Pseudoxenodon macrops</vt:lpstr>
      <vt:lpstr>Colubridae – Pseudoxenodon macrops</vt:lpstr>
      <vt:lpstr>Colubridae – Pseudoxenodon macrops</vt:lpstr>
      <vt:lpstr>Viperidae – Viridovipera vogeli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Amphibians and Reptiles of Bidoup National Park  Lam Dong Province Vietnam</dc:title>
  <dc:creator>Van Devender</dc:creator>
  <cp:lastModifiedBy>R. W. Van Devender</cp:lastModifiedBy>
  <cp:revision>5</cp:revision>
  <dcterms:created xsi:type="dcterms:W3CDTF">2014-06-15T03:15:42Z</dcterms:created>
  <dcterms:modified xsi:type="dcterms:W3CDTF">2014-06-16T21:39:59Z</dcterms:modified>
</cp:coreProperties>
</file>