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8" r:id="rId3"/>
    <p:sldId id="419" r:id="rId4"/>
    <p:sldId id="281" r:id="rId5"/>
    <p:sldId id="369" r:id="rId6"/>
    <p:sldId id="262" r:id="rId7"/>
    <p:sldId id="418" r:id="rId8"/>
    <p:sldId id="263" r:id="rId9"/>
    <p:sldId id="417" r:id="rId10"/>
    <p:sldId id="333" r:id="rId11"/>
    <p:sldId id="362" r:id="rId12"/>
    <p:sldId id="416" r:id="rId13"/>
    <p:sldId id="341" r:id="rId14"/>
    <p:sldId id="334" r:id="rId15"/>
    <p:sldId id="363" r:id="rId16"/>
    <p:sldId id="364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8" autoAdjust="0"/>
    <p:restoredTop sz="87324" autoAdjust="0"/>
  </p:normalViewPr>
  <p:slideViewPr>
    <p:cSldViewPr>
      <p:cViewPr>
        <p:scale>
          <a:sx n="80" d="100"/>
          <a:sy n="80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957BD4-D1E9-495A-A2E0-D4DDFEE45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2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911"/>
            <a:ext cx="5608320" cy="418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3CFDB5-4EFC-437C-B950-73D54DF20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3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73F35-4245-41C4-B762-AF53FE20BAD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EB193-F314-4D60-AC15-E6735656E7E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C356A-5F8F-46B9-AAF4-E9A6D43E0F3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8C6AF-F7A6-4D60-A2CD-9696D7E4FB3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97EA6-6FD8-4A1A-BC7B-65E74FCF4DD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09399-2DEB-4A62-8174-4C6C5D7DCA5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F2B68-273C-48B6-8C6E-ECACCC1B6EC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AC180-E01A-4DB7-AE24-146FB529075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1D9C9-6DF5-4700-B7B1-551891B1B34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0C1C4-A8DF-4D94-B3D2-DADD1F61235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08D3-35B3-4E16-88CE-BA0A6B93B491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7954-C388-48A2-A037-173DE44D7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6C81-27AE-4210-94DC-5F76EFB24237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631F-0896-47D2-84B8-9545CDF20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B537-C954-436E-A59E-46290A01190C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A3F6A-3099-4BC7-BD70-3244FB48A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DFA7E-2662-4C2E-9298-889F6689EF65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3825-8F21-4F71-915B-6B3DD9D62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1ED53-DE40-4F7C-8146-8AB4B784A748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BB40-20C0-461F-A5D0-506133FEF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34194-3189-4FAC-9980-951C4A5E2557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34326-EB73-4009-85F1-D6BEF359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968A-15B8-4CE2-85FB-ED4698C6FF98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0CC98-57F6-4C06-99CF-0EE834129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9A16-C139-4ADE-80E6-30CABED7D7F3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3B47-9A2D-4EF8-BDF9-C8F142B45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D568B-0038-4AA2-A3F1-6861C11A4195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BE14D-669B-43A4-B336-2B7E54DF3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706B-D2D2-4B0F-A66E-304F9FDFF368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0E398-C800-46F3-8E0C-45B9F9646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58404-CFF1-48F8-BDFB-F193DD892858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23C6D-A245-44BA-9A22-068DFD9C5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4012-1CC4-45C3-9F28-2FA98217A1D3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7058-7126-4EAD-9904-E586F2094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C561707B-B76F-4DDD-A2F8-8C04893EFFEB}" type="datetime1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9EE830-6E60-4EDB-BA96-8EE1C6FD0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37FF55-FB78-46E1-93B1-E6B4A2621F6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5410200" y="2590800"/>
            <a:ext cx="3411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BIO 3308</a:t>
            </a:r>
          </a:p>
          <a:p>
            <a:r>
              <a:rPr lang="en-US" sz="3200" b="1" dirty="0"/>
              <a:t>MICROBIOLOGY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400"/>
            <a:ext cx="499903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EED2D5-D554-4DEA-B2BC-DB24E8EE628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Small but significant?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057400" y="2289175"/>
            <a:ext cx="509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Biomass: 5x10</a:t>
            </a:r>
            <a:r>
              <a:rPr lang="en-US" sz="2400" baseline="30000"/>
              <a:t>30 </a:t>
            </a:r>
            <a:r>
              <a:rPr lang="en-US" sz="2400"/>
              <a:t>cells of prokaryotes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0600" y="2743200"/>
            <a:ext cx="7178675" cy="1568450"/>
            <a:chOff x="672" y="1296"/>
            <a:chExt cx="4522" cy="988"/>
          </a:xfrm>
        </p:grpSpPr>
        <p:sp>
          <p:nvSpPr>
            <p:cNvPr id="13318" name="Line 10"/>
            <p:cNvSpPr>
              <a:spLocks noChangeShapeType="1"/>
            </p:cNvSpPr>
            <p:nvPr/>
          </p:nvSpPr>
          <p:spPr bwMode="auto">
            <a:xfrm flipH="1">
              <a:off x="1920" y="1296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Text Box 11"/>
            <p:cNvSpPr txBox="1">
              <a:spLocks noChangeArrowheads="1"/>
            </p:cNvSpPr>
            <p:nvPr/>
          </p:nvSpPr>
          <p:spPr bwMode="auto">
            <a:xfrm>
              <a:off x="672" y="1536"/>
              <a:ext cx="18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Same amount of carbon as plants</a:t>
              </a:r>
            </a:p>
          </p:txBody>
        </p:sp>
        <p:sp>
          <p:nvSpPr>
            <p:cNvPr id="13320" name="Line 12"/>
            <p:cNvSpPr>
              <a:spLocks noChangeShapeType="1"/>
            </p:cNvSpPr>
            <p:nvPr/>
          </p:nvSpPr>
          <p:spPr bwMode="auto">
            <a:xfrm>
              <a:off x="2880" y="1296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Text Box 13"/>
            <p:cNvSpPr txBox="1">
              <a:spLocks noChangeArrowheads="1"/>
            </p:cNvSpPr>
            <p:nvPr/>
          </p:nvSpPr>
          <p:spPr bwMode="auto">
            <a:xfrm>
              <a:off x="3024" y="1536"/>
              <a:ext cx="217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10X as much nitrogen and phosphorus as plants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14400" y="5257800"/>
            <a:ext cx="363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Prokaryotes: The unseen majority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DC8A4A-34C6-4F0A-AA1B-1220156513C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do we find prokaryotes?</a:t>
            </a:r>
          </a:p>
        </p:txBody>
      </p:sp>
      <p:sp>
        <p:nvSpPr>
          <p:cNvPr id="14340" name="Content Placeholder 1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 in Microbiology?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0E398-C800-46F3-8E0C-45B9F96466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B89D62-34B6-4FFD-AC69-FE381DEC762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319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Normal Human </a:t>
            </a:r>
            <a:r>
              <a:rPr lang="en-US" dirty="0" err="1" smtClean="0"/>
              <a:t>Microbiota</a:t>
            </a:r>
            <a:endParaRPr lang="en-US" dirty="0" smtClean="0"/>
          </a:p>
        </p:txBody>
      </p:sp>
      <p:pic>
        <p:nvPicPr>
          <p:cNvPr id="15364" name="Picture 3" descr="ML2e-Fig-26-01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82783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718905-5148-4611-A6B5-DD81D933900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beings as symbionts</a:t>
            </a:r>
          </a:p>
        </p:txBody>
      </p:sp>
      <p:sp>
        <p:nvSpPr>
          <p:cNvPr id="1638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~ number of human cells: 10</a:t>
            </a:r>
            <a:r>
              <a:rPr lang="en-US" baseline="30000" smtClean="0"/>
              <a:t>13</a:t>
            </a:r>
          </a:p>
          <a:p>
            <a:r>
              <a:rPr lang="en-US" smtClean="0"/>
              <a:t>~ number of prokaryotes on and in humans: 10</a:t>
            </a:r>
            <a:r>
              <a:rPr lang="en-US" baseline="30000" smtClean="0"/>
              <a:t>14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40F56-04C5-419A-9215-34D16F1667B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Prokaryotes: The bad, the good</a:t>
            </a:r>
          </a:p>
        </p:txBody>
      </p:sp>
      <p:sp>
        <p:nvSpPr>
          <p:cNvPr id="17412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Some numbers:</a:t>
            </a:r>
          </a:p>
          <a:p>
            <a:pPr lvl="1"/>
            <a:r>
              <a:rPr lang="en-US" dirty="0" smtClean="0"/>
              <a:t>Many </a:t>
            </a:r>
            <a:r>
              <a:rPr lang="en-US" dirty="0" smtClean="0"/>
              <a:t>species </a:t>
            </a:r>
            <a:r>
              <a:rPr lang="en-US" dirty="0" smtClean="0"/>
              <a:t>of bacteria known </a:t>
            </a:r>
            <a:r>
              <a:rPr lang="en-US" dirty="0" smtClean="0"/>
              <a:t>(millions?)</a:t>
            </a:r>
            <a:endParaRPr lang="en-US" dirty="0" smtClean="0"/>
          </a:p>
          <a:p>
            <a:pPr lvl="1"/>
            <a:r>
              <a:rPr lang="en-US" dirty="0" smtClean="0"/>
              <a:t>~ 170 are pathogenic</a:t>
            </a:r>
          </a:p>
          <a:p>
            <a:pPr lvl="2"/>
            <a:r>
              <a:rPr lang="en-US" dirty="0" smtClean="0"/>
              <a:t>All bacteria. No archaea.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human microbiome</a:t>
            </a:r>
          </a:p>
        </p:txBody>
      </p:sp>
      <p:sp>
        <p:nvSpPr>
          <p:cNvPr id="18436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Human genome vs human microbiome !!</a:t>
            </a:r>
          </a:p>
          <a:p>
            <a:pPr lvl="1"/>
            <a:r>
              <a:rPr lang="en-US" dirty="0" smtClean="0"/>
              <a:t>http://nihroadmap.nih.gov/hmp/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C9C5A83-6AD6-4554-AE3A-CE4F39E9DAA6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352800" cy="448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8C271C-153F-4681-85E3-11EFF08C754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Chapter 1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05200"/>
            <a:ext cx="7086600" cy="1752600"/>
          </a:xfrm>
        </p:spPr>
        <p:txBody>
          <a:bodyPr/>
          <a:lstStyle/>
          <a:p>
            <a:r>
              <a:rPr lang="en-CA" dirty="0" smtClean="0"/>
              <a:t>Microbial Life: Origin and Discovery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will we study?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Modules: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Introduction, history, microscopy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Cell structure and function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Growth and development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Metabolism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Genetics and molecular regulation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Human-microbe interactions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9BB40-20C0-461F-A5D0-506133FEF4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4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C62652-C1F5-4170-8A37-D0890ECDD4CF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92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</a:t>
            </a:r>
            <a:r>
              <a:rPr lang="en-US" sz="4000" dirty="0" smtClean="0"/>
              <a:t>is a microorganism?</a:t>
            </a:r>
            <a:endParaRPr 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CA" sz="2800" dirty="0" smtClean="0"/>
          </a:p>
          <a:p>
            <a:pPr eaLnBrk="1" hangingPunct="1">
              <a:buFontTx/>
              <a:buNone/>
            </a:pPr>
            <a:r>
              <a:rPr lang="en-CA" sz="2800" dirty="0" smtClean="0"/>
              <a:t>What is a microorganism (microbe)?</a:t>
            </a:r>
          </a:p>
          <a:p>
            <a:pPr eaLnBrk="1" hangingPunct="1"/>
            <a:r>
              <a:rPr lang="en-US" sz="2800" dirty="0" smtClean="0"/>
              <a:t>Living organisms that can only be seen through a microscope</a:t>
            </a:r>
          </a:p>
          <a:p>
            <a:pPr eaLnBrk="1" hangingPunct="1"/>
            <a:r>
              <a:rPr lang="en-US" sz="2800" dirty="0" smtClean="0"/>
              <a:t>Less than about 1 mm across</a:t>
            </a:r>
          </a:p>
          <a:p>
            <a:pPr lvl="1"/>
            <a:r>
              <a:rPr lang="en-US" sz="2400" dirty="0" smtClean="0"/>
              <a:t>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 meters (1 mm) to 10</a:t>
            </a:r>
            <a:r>
              <a:rPr lang="en-US" sz="2400" baseline="30000" dirty="0" smtClean="0"/>
              <a:t>-7</a:t>
            </a:r>
            <a:r>
              <a:rPr lang="en-US" sz="2400" dirty="0" smtClean="0"/>
              <a:t> meters (0.1 micrometer (micron))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EFBAD7-DFD9-401C-A1F1-62EFABFB9EE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r>
              <a:rPr lang="en-US" smtClean="0"/>
              <a:t>What Is a Microbe?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endParaRPr lang="en-US" sz="3200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1752600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Microorganisms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>
            <a:off x="1625600" y="28956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2895600" y="2895600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596900" y="3429000"/>
            <a:ext cx="210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Prokaryotic</a:t>
            </a:r>
          </a:p>
          <a:p>
            <a:pPr algn="ctr"/>
            <a:r>
              <a:rPr lang="en-US"/>
              <a:t>(bacteria, archaea)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3886200" y="3429000"/>
            <a:ext cx="231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Eukaryotic</a:t>
            </a:r>
          </a:p>
          <a:p>
            <a:pPr algn="ctr"/>
            <a:r>
              <a:rPr lang="en-US"/>
              <a:t>(algae,protists, fungi)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664200" y="28956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Viruses</a:t>
            </a:r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 flipH="1">
            <a:off x="2844800" y="22098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4749800" y="22098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2235200" y="24384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Cellular</a:t>
            </a: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5588000" y="24384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Acellular</a:t>
            </a:r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>
            <a:off x="612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136" name="Picture 26" descr="figure_01_02b"/>
          <p:cNvPicPr>
            <a:picLocks noChangeAspect="1" noChangeArrowheads="1"/>
          </p:cNvPicPr>
          <p:nvPr/>
        </p:nvPicPr>
        <p:blipFill>
          <a:blip r:embed="rId3" cstate="print"/>
          <a:srcRect l="18147" t="18481" b="5153"/>
          <a:stretch>
            <a:fillRect/>
          </a:stretch>
        </p:blipFill>
        <p:spPr bwMode="auto">
          <a:xfrm>
            <a:off x="228600" y="4381500"/>
            <a:ext cx="13747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7" descr="figure_01_02d"/>
          <p:cNvPicPr>
            <a:picLocks noChangeAspect="1" noChangeArrowheads="1"/>
          </p:cNvPicPr>
          <p:nvPr/>
        </p:nvPicPr>
        <p:blipFill>
          <a:blip r:embed="rId4" cstate="print"/>
          <a:srcRect l="33963" t="30531" b="5864"/>
          <a:stretch>
            <a:fillRect/>
          </a:stretch>
        </p:blipFill>
        <p:spPr bwMode="auto">
          <a:xfrm>
            <a:off x="1676400" y="4381500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Line 28"/>
          <p:cNvSpPr>
            <a:spLocks noChangeShapeType="1"/>
          </p:cNvSpPr>
          <p:nvPr/>
        </p:nvSpPr>
        <p:spPr bwMode="auto">
          <a:xfrm flipH="1">
            <a:off x="990600" y="4038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29"/>
          <p:cNvSpPr>
            <a:spLocks noChangeShapeType="1"/>
          </p:cNvSpPr>
          <p:nvPr/>
        </p:nvSpPr>
        <p:spPr bwMode="auto">
          <a:xfrm>
            <a:off x="2133600" y="4038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140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381500"/>
            <a:ext cx="98901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31" descr="figure_01_02c"/>
          <p:cNvPicPr>
            <a:picLocks noChangeAspect="1" noChangeArrowheads="1"/>
          </p:cNvPicPr>
          <p:nvPr/>
        </p:nvPicPr>
        <p:blipFill>
          <a:blip r:embed="rId6" cstate="print"/>
          <a:srcRect b="5635"/>
          <a:stretch>
            <a:fillRect/>
          </a:stretch>
        </p:blipFill>
        <p:spPr bwMode="auto">
          <a:xfrm>
            <a:off x="4648200" y="4381500"/>
            <a:ext cx="124936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381500"/>
            <a:ext cx="12382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Line 33"/>
          <p:cNvSpPr>
            <a:spLocks noChangeShapeType="1"/>
          </p:cNvSpPr>
          <p:nvPr/>
        </p:nvSpPr>
        <p:spPr bwMode="auto">
          <a:xfrm flipH="1">
            <a:off x="4114800" y="4114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34"/>
          <p:cNvSpPr>
            <a:spLocks noChangeShapeType="1"/>
          </p:cNvSpPr>
          <p:nvPr/>
        </p:nvSpPr>
        <p:spPr bwMode="auto">
          <a:xfrm>
            <a:off x="51054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5" name="Line 35"/>
          <p:cNvSpPr>
            <a:spLocks noChangeShapeType="1"/>
          </p:cNvSpPr>
          <p:nvPr/>
        </p:nvSpPr>
        <p:spPr bwMode="auto">
          <a:xfrm>
            <a:off x="5943600" y="4114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146" name="Picture 36" descr="figure_01_02f"/>
          <p:cNvPicPr>
            <a:picLocks noChangeAspect="1" noChangeArrowheads="1"/>
          </p:cNvPicPr>
          <p:nvPr/>
        </p:nvPicPr>
        <p:blipFill>
          <a:blip r:embed="rId8" cstate="print"/>
          <a:srcRect b="5046"/>
          <a:stretch>
            <a:fillRect/>
          </a:stretch>
        </p:blipFill>
        <p:spPr bwMode="auto">
          <a:xfrm>
            <a:off x="6934200" y="2514600"/>
            <a:ext cx="179228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7" name="Line 37"/>
          <p:cNvSpPr>
            <a:spLocks noChangeShapeType="1"/>
          </p:cNvSpPr>
          <p:nvPr/>
        </p:nvSpPr>
        <p:spPr bwMode="auto">
          <a:xfrm>
            <a:off x="66294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3FBE37-88A3-4066-B991-D5C2CBEFDC2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smtClean="0"/>
              <a:t>Microorganisms-size comparison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28600" y="3048000"/>
            <a:ext cx="289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Prokaryotic cell: 1-3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</a:t>
            </a:r>
          </a:p>
          <a:p>
            <a:r>
              <a:rPr lang="en-US"/>
              <a:t>Eukaryotic cell: 15-20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</a:t>
            </a:r>
          </a:p>
          <a:p>
            <a:r>
              <a:rPr lang="en-US"/>
              <a:t>Virus: 20-200 nm</a:t>
            </a:r>
          </a:p>
        </p:txBody>
      </p:sp>
      <p:pic>
        <p:nvPicPr>
          <p:cNvPr id="8197" name="Picture 4" descr="02_F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19200"/>
            <a:ext cx="559435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Giants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Giant bacterium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Giant virus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63B47-9A2D-4EF8-BDF9-C8F142B458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4" descr="figure_01_0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98837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C8CE06-F243-42E0-9058-FAFF6B515E8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2697162"/>
          </a:xfrm>
        </p:spPr>
        <p:txBody>
          <a:bodyPr/>
          <a:lstStyle/>
          <a:p>
            <a:pPr eaLnBrk="1" hangingPunct="1"/>
            <a:r>
              <a:rPr lang="en-US" dirty="0" smtClean="0"/>
              <a:t>Prokaryotes vs eukaryotes</a:t>
            </a:r>
          </a:p>
        </p:txBody>
      </p:sp>
      <p:pic>
        <p:nvPicPr>
          <p:cNvPr id="1026" name="Picture 2" descr="C:\Users\karatane\Documents\ASU\Course stuff\Microbiology 3308\Spring 2013\Instructor's resources\mbio2_artjpg_ans-app-po\SFMB2e_App2\sfmb2e_A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694176" cy="63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Bacteria with a nucleus?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BE14D-669B-43A4-B336-2B7E54DF38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3057" y="60198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 err="1"/>
              <a:t>Gemmata</a:t>
            </a:r>
            <a:r>
              <a:rPr lang="en-US" altLang="en-US" i="1" dirty="0"/>
              <a:t> </a:t>
            </a:r>
            <a:r>
              <a:rPr lang="en-US" altLang="en-US" i="1" dirty="0" err="1"/>
              <a:t>obscuriglobus</a:t>
            </a:r>
            <a:r>
              <a:rPr lang="en-US" alt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264</Words>
  <Application>Microsoft Office PowerPoint</Application>
  <PresentationFormat>On-screen Show (4:3)</PresentationFormat>
  <Paragraphs>84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Chapter 1</vt:lpstr>
      <vt:lpstr>What will we study?</vt:lpstr>
      <vt:lpstr>What is a microorganism?</vt:lpstr>
      <vt:lpstr>What Is a Microbe?</vt:lpstr>
      <vt:lpstr>Microorganisms-size comparison</vt:lpstr>
      <vt:lpstr>The Giants</vt:lpstr>
      <vt:lpstr>Prokaryotes vs eukaryotes</vt:lpstr>
      <vt:lpstr>Bacteria with a nucleus?</vt:lpstr>
      <vt:lpstr>Small but significant?</vt:lpstr>
      <vt:lpstr>Where do we find prokaryotes?</vt:lpstr>
      <vt:lpstr>Current issues in Microbiology?</vt:lpstr>
      <vt:lpstr>Normal Human Microbiota</vt:lpstr>
      <vt:lpstr>Human beings as symbionts</vt:lpstr>
      <vt:lpstr>Prokaryotes: The bad, the good</vt:lpstr>
      <vt:lpstr>The human microbiome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Microorganisms</dc:title>
  <dc:creator>Appstate User</dc:creator>
  <cp:lastModifiedBy>Karatan, Ece</cp:lastModifiedBy>
  <cp:revision>249</cp:revision>
  <cp:lastPrinted>2014-01-12T16:36:57Z</cp:lastPrinted>
  <dcterms:created xsi:type="dcterms:W3CDTF">2006-07-28T20:42:13Z</dcterms:created>
  <dcterms:modified xsi:type="dcterms:W3CDTF">2015-01-12T14:36:59Z</dcterms:modified>
</cp:coreProperties>
</file>