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71" r:id="rId2"/>
    <p:sldId id="256" r:id="rId3"/>
    <p:sldId id="257" r:id="rId4"/>
    <p:sldId id="274" r:id="rId5"/>
    <p:sldId id="275" r:id="rId6"/>
    <p:sldId id="258" r:id="rId7"/>
    <p:sldId id="277" r:id="rId8"/>
    <p:sldId id="260" r:id="rId9"/>
    <p:sldId id="272" r:id="rId10"/>
    <p:sldId id="273" r:id="rId11"/>
    <p:sldId id="259" r:id="rId12"/>
    <p:sldId id="276" r:id="rId13"/>
    <p:sldId id="266" r:id="rId14"/>
    <p:sldId id="262" r:id="rId15"/>
    <p:sldId id="261" r:id="rId16"/>
    <p:sldId id="270" r:id="rId17"/>
    <p:sldId id="265" r:id="rId18"/>
    <p:sldId id="263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120" d="100"/>
          <a:sy n="120" d="100"/>
        </p:scale>
        <p:origin x="7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14B8A-D739-4093-8847-5A0B91129703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A7C24-78A6-43C0-8F4F-A98B6877C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8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7C24-78A6-43C0-8F4F-A98B6877C4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7C24-78A6-43C0-8F4F-A98B6877C48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7C24-78A6-43C0-8F4F-A98B6877C48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7C24-78A6-43C0-8F4F-A98B6877C48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7C24-78A6-43C0-8F4F-A98B6877C48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7C24-78A6-43C0-8F4F-A98B6877C48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7C24-78A6-43C0-8F4F-A98B6877C4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7C24-78A6-43C0-8F4F-A98B6877C4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7C24-78A6-43C0-8F4F-A98B6877C48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7C24-78A6-43C0-8F4F-A98B6877C48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7C24-78A6-43C0-8F4F-A98B6877C48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7C24-78A6-43C0-8F4F-A98B6877C48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7C24-78A6-43C0-8F4F-A98B6877C48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7C24-78A6-43C0-8F4F-A98B6877C48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F6CC-3ED4-43CA-8314-700680FAE39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3855A-2105-4FE7-BD65-64AF662B1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F6CC-3ED4-43CA-8314-700680FAE39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855A-2105-4FE7-BD65-64AF662B1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F6CC-3ED4-43CA-8314-700680FAE39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855A-2105-4FE7-BD65-64AF662B1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FBF6CC-3ED4-43CA-8314-700680FAE39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803855A-2105-4FE7-BD65-64AF662B1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F6CC-3ED4-43CA-8314-700680FAE39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855A-2105-4FE7-BD65-64AF662B1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F6CC-3ED4-43CA-8314-700680FAE39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855A-2105-4FE7-BD65-64AF662B1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855A-2105-4FE7-BD65-64AF662B1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F6CC-3ED4-43CA-8314-700680FAE39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F6CC-3ED4-43CA-8314-700680FAE39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855A-2105-4FE7-BD65-64AF662B1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F6CC-3ED4-43CA-8314-700680FAE39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855A-2105-4FE7-BD65-64AF662B1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FBF6CC-3ED4-43CA-8314-700680FAE39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3855A-2105-4FE7-BD65-64AF662B1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F6CC-3ED4-43CA-8314-700680FAE39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3855A-2105-4FE7-BD65-64AF662B1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FBF6CC-3ED4-43CA-8314-700680FAE39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803855A-2105-4FE7-BD65-64AF662B1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Jose’ </a:t>
            </a:r>
            <a:r>
              <a:rPr lang="en-US" dirty="0" err="1" smtClean="0"/>
              <a:t>Gervasio</a:t>
            </a:r>
            <a:r>
              <a:rPr lang="en-US" dirty="0" smtClean="0"/>
              <a:t> Artigas</a:t>
            </a:r>
          </a:p>
          <a:p>
            <a:endParaRPr lang="en-US" dirty="0"/>
          </a:p>
          <a:p>
            <a:r>
              <a:rPr lang="en-US" dirty="0" smtClean="0"/>
              <a:t>Grew up among the Gauchos and the </a:t>
            </a:r>
            <a:r>
              <a:rPr lang="en-US" dirty="0" err="1" smtClean="0"/>
              <a:t>Charruas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Artigas, </a:t>
            </a:r>
            <a:r>
              <a:rPr lang="en-US" dirty="0" smtClean="0"/>
              <a:t>The Eastern Band and the Gauchos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16376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7584"/>
            <a:ext cx="1743075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40" y="2286000"/>
            <a:ext cx="2277563" cy="339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1830 General </a:t>
            </a:r>
            <a:r>
              <a:rPr lang="en-US" dirty="0" err="1" smtClean="0"/>
              <a:t>Fructuoso</a:t>
            </a:r>
            <a:r>
              <a:rPr lang="en-US" dirty="0" smtClean="0"/>
              <a:t> Rivera, President</a:t>
            </a:r>
          </a:p>
          <a:p>
            <a:r>
              <a:rPr lang="en-US" dirty="0" smtClean="0"/>
              <a:t>Pretext of peace treaty</a:t>
            </a:r>
          </a:p>
          <a:p>
            <a:r>
              <a:rPr lang="en-US" dirty="0" err="1" smtClean="0"/>
              <a:t>Queguay</a:t>
            </a:r>
            <a:r>
              <a:rPr lang="en-US" dirty="0" smtClean="0"/>
              <a:t>, 1200 troops, massacred 400-500 </a:t>
            </a:r>
            <a:r>
              <a:rPr lang="en-US" dirty="0" err="1" smtClean="0"/>
              <a:t>Charruas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dirty="0" smtClean="0"/>
              <a:t>rincipal leaders:  </a:t>
            </a:r>
            <a:r>
              <a:rPr lang="en-US" dirty="0" smtClean="0"/>
              <a:t>Peru, </a:t>
            </a:r>
            <a:r>
              <a:rPr lang="en-US" dirty="0" err="1" smtClean="0"/>
              <a:t>Polidorio</a:t>
            </a:r>
            <a:r>
              <a:rPr lang="en-US" dirty="0" smtClean="0"/>
              <a:t>, </a:t>
            </a:r>
            <a:r>
              <a:rPr lang="en-US" dirty="0" err="1" smtClean="0"/>
              <a:t>Adivino</a:t>
            </a:r>
            <a:r>
              <a:rPr lang="en-US" dirty="0" smtClean="0"/>
              <a:t>, </a:t>
            </a:r>
            <a:r>
              <a:rPr lang="en-US" dirty="0" err="1" smtClean="0"/>
              <a:t>Venado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Extermination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29000"/>
            <a:ext cx="3950208" cy="329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3" y="3538993"/>
            <a:ext cx="2286000" cy="2900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6723"/>
            <a:ext cx="58102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Argentina, Dictatorship of Rosas</a:t>
            </a:r>
            <a:r>
              <a:rPr lang="en-US" dirty="0"/>
              <a:t>, </a:t>
            </a:r>
            <a:r>
              <a:rPr lang="en-US" dirty="0" smtClean="0"/>
              <a:t>1829-1852</a:t>
            </a:r>
          </a:p>
          <a:p>
            <a:r>
              <a:rPr lang="en-US" dirty="0" smtClean="0"/>
              <a:t>Fearful of common people, Rosas employed gauchos and urban Afro-Argentines to control them</a:t>
            </a:r>
          </a:p>
          <a:p>
            <a:r>
              <a:rPr lang="en-US" dirty="0" smtClean="0"/>
              <a:t>“As you know, the dispossessed are always prepared to rise up against the wealthy and powerful.  So I thought it important to win decisive influence over this class to control and direct it.”</a:t>
            </a:r>
          </a:p>
          <a:p>
            <a:r>
              <a:rPr lang="en-US" dirty="0" smtClean="0"/>
              <a:t>TP analysis:  why ally of gauchos against</a:t>
            </a:r>
          </a:p>
          <a:p>
            <a:r>
              <a:rPr lang="en-US" dirty="0" smtClean="0"/>
              <a:t>Common urban people?</a:t>
            </a:r>
          </a:p>
          <a:p>
            <a:r>
              <a:rPr lang="en-US" dirty="0" smtClean="0"/>
              <a:t>Was this also a way to control the gauchos?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dirty="0" smtClean="0"/>
              <a:t>D.  Gauchos under Rosas' dictatorship</a:t>
            </a:r>
            <a:endParaRPr lang="en-US" dirty="0"/>
          </a:p>
        </p:txBody>
      </p:sp>
      <p:pic>
        <p:nvPicPr>
          <p:cNvPr id="4" name="Picture 3" descr="Rosas, Juan_Manuel_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3733800"/>
            <a:ext cx="22860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8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“Rosas</a:t>
            </a:r>
            <a:r>
              <a:rPr lang="es-ES" dirty="0"/>
              <a:t>, </a:t>
            </a:r>
            <a:r>
              <a:rPr lang="es-ES" dirty="0" err="1" smtClean="0"/>
              <a:t>differes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in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nation</a:t>
            </a:r>
            <a:r>
              <a:rPr lang="es-ES" dirty="0" smtClean="0"/>
              <a:t>, in </a:t>
            </a:r>
            <a:r>
              <a:rPr lang="es-ES" dirty="0" err="1" smtClean="0"/>
              <a:t>that</a:t>
            </a:r>
            <a:r>
              <a:rPr lang="es-ES" dirty="0" smtClean="0"/>
              <a:t> he </a:t>
            </a:r>
            <a:r>
              <a:rPr lang="es-ES" dirty="0" err="1" smtClean="0"/>
              <a:t>owes</a:t>
            </a:r>
            <a:r>
              <a:rPr lang="es-ES" dirty="0" smtClean="0"/>
              <a:t> 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great</a:t>
            </a:r>
            <a:r>
              <a:rPr lang="es-ES" dirty="0" smtClean="0"/>
              <a:t> </a:t>
            </a:r>
            <a:r>
              <a:rPr lang="es-ES" dirty="0" err="1" smtClean="0"/>
              <a:t>popularity</a:t>
            </a:r>
            <a:r>
              <a:rPr lang="es-ES" dirty="0" smtClean="0"/>
              <a:t> </a:t>
            </a:r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gauchos and </a:t>
            </a:r>
            <a:r>
              <a:rPr lang="es-ES" dirty="0" err="1" smtClean="0"/>
              <a:t>peasants</a:t>
            </a:r>
            <a:r>
              <a:rPr lang="es-ES" dirty="0" smtClean="0"/>
              <a:t> to </a:t>
            </a:r>
            <a:r>
              <a:rPr lang="es-ES" dirty="0" err="1" smtClean="0"/>
              <a:t>having</a:t>
            </a:r>
            <a:r>
              <a:rPr lang="es-ES" dirty="0" smtClean="0"/>
              <a:t> </a:t>
            </a:r>
            <a:r>
              <a:rPr lang="es-ES" dirty="0" err="1" smtClean="0"/>
              <a:t>assimilated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extreme </a:t>
            </a:r>
            <a:r>
              <a:rPr lang="es-ES" dirty="0" err="1" smtClean="0"/>
              <a:t>aspects</a:t>
            </a:r>
            <a:r>
              <a:rPr lang="es-ES" dirty="0" smtClean="0"/>
              <a:t> of </a:t>
            </a:r>
            <a:r>
              <a:rPr lang="es-ES" dirty="0" err="1" smtClean="0"/>
              <a:t>their</a:t>
            </a:r>
            <a:r>
              <a:rPr lang="es-ES" dirty="0"/>
              <a:t> </a:t>
            </a:r>
            <a:r>
              <a:rPr lang="es-ES" dirty="0" err="1" smtClean="0"/>
              <a:t>way</a:t>
            </a:r>
            <a:r>
              <a:rPr lang="es-ES" dirty="0" smtClean="0"/>
              <a:t> of </a:t>
            </a:r>
            <a:r>
              <a:rPr lang="es-ES" dirty="0" err="1" smtClean="0"/>
              <a:t>life</a:t>
            </a:r>
            <a:r>
              <a:rPr lang="es-ES" dirty="0" smtClean="0"/>
              <a:t>,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clothing</a:t>
            </a:r>
            <a:r>
              <a:rPr lang="es-ES" dirty="0" smtClean="0"/>
              <a:t>, </a:t>
            </a:r>
            <a:r>
              <a:rPr lang="es-ES" dirty="0" err="1" smtClean="0"/>
              <a:t>their</a:t>
            </a:r>
            <a:r>
              <a:rPr lang="es-ES" dirty="0" smtClean="0"/>
              <a:t> labor, </a:t>
            </a:r>
            <a:r>
              <a:rPr lang="es-ES" dirty="0" err="1" smtClean="0"/>
              <a:t>even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sports</a:t>
            </a:r>
            <a:r>
              <a:rPr lang="es-ES" dirty="0" smtClean="0"/>
              <a:t>… 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himself</a:t>
            </a:r>
            <a:r>
              <a:rPr lang="es-ES" dirty="0" smtClean="0"/>
              <a:t> more </a:t>
            </a:r>
            <a:r>
              <a:rPr lang="es-ES" dirty="0" err="1" smtClean="0"/>
              <a:t>attractive</a:t>
            </a:r>
            <a:r>
              <a:rPr lang="es-ES" dirty="0" smtClean="0"/>
              <a:t> and </a:t>
            </a:r>
            <a:r>
              <a:rPr lang="es-ES" dirty="0" err="1" smtClean="0"/>
              <a:t>admired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race</a:t>
            </a:r>
            <a:r>
              <a:rPr lang="es-ES" dirty="0" smtClean="0"/>
              <a:t> of </a:t>
            </a:r>
            <a:r>
              <a:rPr lang="es-ES" dirty="0" err="1" smtClean="0"/>
              <a:t>half-savage</a:t>
            </a:r>
            <a:r>
              <a:rPr lang="es-ES" dirty="0" smtClean="0"/>
              <a:t> </a:t>
            </a:r>
            <a:r>
              <a:rPr lang="es-ES" dirty="0" err="1" smtClean="0"/>
              <a:t>men</a:t>
            </a:r>
            <a:r>
              <a:rPr lang="es-ES" dirty="0" smtClean="0"/>
              <a:t>… In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ways</a:t>
            </a:r>
            <a:r>
              <a:rPr lang="es-ES" dirty="0" smtClean="0"/>
              <a:t> he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extremely</a:t>
            </a:r>
            <a:r>
              <a:rPr lang="es-ES" dirty="0" smtClean="0"/>
              <a:t> </a:t>
            </a:r>
            <a:r>
              <a:rPr lang="es-ES" dirty="0" err="1" smtClean="0"/>
              <a:t>meek</a:t>
            </a:r>
            <a:r>
              <a:rPr lang="es-ES" dirty="0" smtClean="0"/>
              <a:t> and in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ways</a:t>
            </a:r>
            <a:r>
              <a:rPr lang="es-ES" dirty="0" smtClean="0"/>
              <a:t> resembles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indigenous</a:t>
            </a:r>
            <a:r>
              <a:rPr lang="es-ES" dirty="0" smtClean="0"/>
              <a:t> </a:t>
            </a:r>
            <a:r>
              <a:rPr lang="es-ES" dirty="0" err="1" smtClean="0"/>
              <a:t>leaders</a:t>
            </a:r>
            <a:r>
              <a:rPr lang="es-ES" dirty="0" smtClean="0"/>
              <a:t>.” 50.</a:t>
            </a:r>
          </a:p>
          <a:p>
            <a:r>
              <a:rPr lang="es-ES" dirty="0" smtClean="0"/>
              <a:t>John Formes, British </a:t>
            </a:r>
            <a:r>
              <a:rPr lang="es-ES" dirty="0" err="1" smtClean="0"/>
              <a:t>business</a:t>
            </a:r>
            <a:r>
              <a:rPr lang="es-ES" dirty="0" smtClean="0"/>
              <a:t> </a:t>
            </a:r>
            <a:r>
              <a:rPr lang="es-ES" dirty="0" err="1" smtClean="0"/>
              <a:t>delegate</a:t>
            </a:r>
            <a:r>
              <a:rPr lang="es-ES" dirty="0" smtClean="0"/>
              <a:t> to Argentina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uchos at re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19400" y="228600"/>
            <a:ext cx="4288210" cy="639557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90800"/>
          </a:xfrm>
        </p:spPr>
        <p:txBody>
          <a:bodyPr>
            <a:normAutofit/>
          </a:bodyPr>
          <a:lstStyle/>
          <a:p>
            <a:r>
              <a:rPr dirty="0" smtClean="0"/>
              <a:t>Gauchos  </a:t>
            </a:r>
            <a:br>
              <a:rPr dirty="0" smtClean="0"/>
            </a:br>
            <a:r>
              <a:rPr dirty="0" smtClean="0"/>
              <a:t>at rest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 19</a:t>
            </a:r>
            <a:r>
              <a:rPr lang="en-US" baseline="30000" dirty="0" smtClean="0"/>
              <a:t>th</a:t>
            </a:r>
            <a:r>
              <a:rPr lang="en-US" dirty="0" smtClean="0"/>
              <a:t> C. Uruguay ranching boom</a:t>
            </a:r>
          </a:p>
          <a:p>
            <a:r>
              <a:rPr lang="en-US" dirty="0" smtClean="0"/>
              <a:t>By</a:t>
            </a:r>
            <a:r>
              <a:rPr lang="en-US" dirty="0" smtClean="0"/>
              <a:t> </a:t>
            </a:r>
            <a:r>
              <a:rPr lang="en-US" dirty="0" smtClean="0"/>
              <a:t>1890s</a:t>
            </a:r>
            <a:r>
              <a:rPr lang="en-US" dirty="0" smtClean="0"/>
              <a:t>, new Republic of </a:t>
            </a:r>
            <a:r>
              <a:rPr lang="en-US" dirty="0" err="1" smtClean="0"/>
              <a:t>Brasil</a:t>
            </a:r>
            <a:r>
              <a:rPr lang="en-US" dirty="0" smtClean="0"/>
              <a:t> in political crisis</a:t>
            </a:r>
            <a:endParaRPr lang="en-US" dirty="0" smtClean="0"/>
          </a:p>
          <a:p>
            <a:r>
              <a:rPr lang="en-US" dirty="0" smtClean="0"/>
              <a:t>Uruguay </a:t>
            </a:r>
            <a:r>
              <a:rPr lang="en-US" dirty="0" smtClean="0"/>
              <a:t>took control of frontier border with </a:t>
            </a:r>
            <a:r>
              <a:rPr lang="en-US" dirty="0" err="1" smtClean="0"/>
              <a:t>Brasil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Gumercindo</a:t>
            </a:r>
            <a:r>
              <a:rPr lang="en-US" dirty="0" smtClean="0"/>
              <a:t> </a:t>
            </a:r>
            <a:r>
              <a:rPr lang="en-US" dirty="0" err="1" smtClean="0"/>
              <a:t>Saravia</a:t>
            </a:r>
            <a:r>
              <a:rPr lang="en-US" dirty="0" smtClean="0"/>
              <a:t> </a:t>
            </a:r>
            <a:r>
              <a:rPr lang="en-US" dirty="0" smtClean="0"/>
              <a:t>invaded </a:t>
            </a:r>
            <a:r>
              <a:rPr lang="en-US" dirty="0" err="1" smtClean="0"/>
              <a:t>Brasil</a:t>
            </a:r>
            <a:r>
              <a:rPr lang="en-US" dirty="0" smtClean="0"/>
              <a:t> </a:t>
            </a:r>
            <a:r>
              <a:rPr lang="en-US" dirty="0" smtClean="0"/>
              <a:t>January 1893 with his </a:t>
            </a:r>
            <a:r>
              <a:rPr lang="en-US" i="1" dirty="0" err="1" smtClean="0"/>
              <a:t>Montonera</a:t>
            </a:r>
            <a:r>
              <a:rPr lang="en-US" i="1" dirty="0" smtClean="0"/>
              <a:t>, (</a:t>
            </a:r>
            <a:r>
              <a:rPr lang="en-US" dirty="0" smtClean="0"/>
              <a:t>troop of </a:t>
            </a:r>
            <a:r>
              <a:rPr lang="en-US" dirty="0" smtClean="0"/>
              <a:t>gauchos)</a:t>
            </a:r>
          </a:p>
          <a:p>
            <a:r>
              <a:rPr lang="en-US" dirty="0" smtClean="0"/>
              <a:t>Why attack such a superior force</a:t>
            </a:r>
            <a:r>
              <a:rPr lang="en-US" dirty="0" smtClean="0"/>
              <a:t>?</a:t>
            </a:r>
          </a:p>
          <a:p>
            <a:r>
              <a:rPr lang="en-US" dirty="0" smtClean="0"/>
              <a:t>Support allied ranchers in Rio Grande</a:t>
            </a:r>
            <a:endParaRPr lang="en-US" dirty="0" smtClean="0"/>
          </a:p>
          <a:p>
            <a:r>
              <a:rPr lang="en-US" dirty="0" smtClean="0"/>
              <a:t>Marched </a:t>
            </a:r>
            <a:r>
              <a:rPr lang="en-US" dirty="0" smtClean="0"/>
              <a:t>960 </a:t>
            </a:r>
            <a:r>
              <a:rPr lang="en-US" dirty="0" err="1" smtClean="0"/>
              <a:t>kms</a:t>
            </a:r>
            <a:r>
              <a:rPr lang="en-US" dirty="0" smtClean="0"/>
              <a:t> north through states of Rio </a:t>
            </a:r>
            <a:r>
              <a:rPr lang="en-US" dirty="0" smtClean="0"/>
              <a:t>Grande do </a:t>
            </a:r>
            <a:r>
              <a:rPr lang="en-US" dirty="0" err="1" smtClean="0"/>
              <a:t>Sul</a:t>
            </a:r>
            <a:r>
              <a:rPr lang="en-US" dirty="0" smtClean="0"/>
              <a:t>, Santa Catarina, y </a:t>
            </a:r>
            <a:r>
              <a:rPr lang="en-US" dirty="0" smtClean="0"/>
              <a:t>Paraná in Brazil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pPr lvl="0"/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D.  </a:t>
            </a:r>
            <a:r>
              <a:rPr dirty="0" smtClean="0"/>
              <a:t>Civil War and Gauchos </a:t>
            </a:r>
            <a:r>
              <a:rPr dirty="0" smtClean="0"/>
              <a:t>in </a:t>
            </a:r>
            <a:r>
              <a:rPr dirty="0" smtClean="0"/>
              <a:t>Uruguay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Two Brothers: </a:t>
            </a:r>
            <a:r>
              <a:rPr lang="en-US" dirty="0" err="1" smtClean="0"/>
              <a:t>Gumercindo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Aparicio</a:t>
            </a:r>
            <a:r>
              <a:rPr lang="en-US" dirty="0" smtClean="0"/>
              <a:t> </a:t>
            </a:r>
            <a:r>
              <a:rPr lang="en-US" dirty="0" err="1" smtClean="0"/>
              <a:t>Saravia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r>
              <a:rPr dirty="0" err="1" smtClean="0"/>
              <a:t>Saravia's</a:t>
            </a:r>
            <a:r>
              <a:rPr dirty="0" smtClean="0"/>
              <a:t> War in 1893</a:t>
            </a:r>
            <a:endParaRPr lang="en-US" dirty="0"/>
          </a:p>
        </p:txBody>
      </p:sp>
      <p:pic>
        <p:nvPicPr>
          <p:cNvPr id="4" name="Content Placeholder 3" descr="Saravia Broth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828800"/>
            <a:ext cx="5857590" cy="475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Saravia</a:t>
            </a:r>
            <a:r>
              <a:rPr lang="en-US" dirty="0" smtClean="0"/>
              <a:t> bros. jumped into civil war </a:t>
            </a:r>
            <a:r>
              <a:rPr lang="en-US" dirty="0" err="1" smtClean="0"/>
              <a:t>Brasil</a:t>
            </a:r>
            <a:r>
              <a:rPr lang="en-US" dirty="0" smtClean="0"/>
              <a:t> 1893-1895</a:t>
            </a:r>
          </a:p>
          <a:p>
            <a:r>
              <a:rPr lang="en-US" dirty="0" err="1" smtClean="0"/>
              <a:t>Saravias</a:t>
            </a:r>
            <a:r>
              <a:rPr lang="en-US" dirty="0" smtClean="0"/>
              <a:t> were </a:t>
            </a:r>
            <a:r>
              <a:rPr lang="en-US" dirty="0" smtClean="0"/>
              <a:t>c</a:t>
            </a:r>
            <a:r>
              <a:rPr lang="en-US" i="1" dirty="0" smtClean="0"/>
              <a:t>audillos</a:t>
            </a:r>
            <a:r>
              <a:rPr lang="en-US" dirty="0" smtClean="0"/>
              <a:t>, </a:t>
            </a:r>
            <a:r>
              <a:rPr lang="en-US" dirty="0" smtClean="0"/>
              <a:t>leaders who inspired intense devotion among followers</a:t>
            </a:r>
            <a:endParaRPr lang="en-US" dirty="0" smtClean="0"/>
          </a:p>
          <a:p>
            <a:r>
              <a:rPr lang="en-US" dirty="0" smtClean="0"/>
              <a:t>After forming army of </a:t>
            </a:r>
            <a:r>
              <a:rPr lang="en-US" dirty="0" smtClean="0"/>
              <a:t>gauchos, named generals</a:t>
            </a:r>
          </a:p>
          <a:p>
            <a:r>
              <a:rPr lang="en-US" dirty="0" smtClean="0"/>
              <a:t>Why was there so much conflict in </a:t>
            </a:r>
            <a:r>
              <a:rPr lang="en-US" dirty="0" smtClean="0"/>
              <a:t>Uruguay and the Southern Cone by end of 19</a:t>
            </a:r>
            <a:r>
              <a:rPr lang="en-US" baseline="30000" dirty="0" smtClean="0"/>
              <a:t>th</a:t>
            </a:r>
            <a:r>
              <a:rPr lang="en-US" dirty="0" smtClean="0"/>
              <a:t> Century?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6600" y="1295400"/>
            <a:ext cx="5562600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 smtClean="0"/>
              <a:t>Saravias</a:t>
            </a:r>
            <a:r>
              <a:rPr dirty="0" smtClean="0"/>
              <a:t>' Frontier Zone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Saravias</a:t>
            </a:r>
            <a:r>
              <a:rPr lang="en-US" dirty="0" smtClean="0"/>
              <a:t> took their gauchos from ranches </a:t>
            </a:r>
            <a:endParaRPr lang="en-US" dirty="0" smtClean="0"/>
          </a:p>
          <a:p>
            <a:r>
              <a:rPr lang="en-US" dirty="0" smtClean="0"/>
              <a:t>Afro-Uruguayans, Indigenous people, creoles, mixed heritage</a:t>
            </a:r>
            <a:r>
              <a:rPr lang="en-US" dirty="0" smtClean="0"/>
              <a:t> </a:t>
            </a:r>
          </a:p>
          <a:p>
            <a:r>
              <a:rPr lang="en-US" dirty="0" smtClean="0"/>
              <a:t>Entire group called </a:t>
            </a:r>
            <a:r>
              <a:rPr lang="en-US" i="1" dirty="0" err="1" smtClean="0"/>
              <a:t>Maragatos</a:t>
            </a:r>
            <a:endParaRPr lang="en-US" i="1" dirty="0" smtClean="0"/>
          </a:p>
          <a:p>
            <a:r>
              <a:rPr lang="en-US" dirty="0" smtClean="0"/>
              <a:t>Fe, 1893, </a:t>
            </a:r>
            <a:r>
              <a:rPr lang="en-US" dirty="0" err="1" smtClean="0"/>
              <a:t>Gumercindo</a:t>
            </a:r>
            <a:r>
              <a:rPr lang="en-US" dirty="0" smtClean="0"/>
              <a:t> </a:t>
            </a:r>
            <a:r>
              <a:rPr lang="en-US" dirty="0" err="1" smtClean="0"/>
              <a:t>Saravia</a:t>
            </a:r>
            <a:r>
              <a:rPr lang="en-US" dirty="0" smtClean="0"/>
              <a:t> </a:t>
            </a:r>
            <a:r>
              <a:rPr lang="en-US" dirty="0" smtClean="0"/>
              <a:t>invaded </a:t>
            </a:r>
            <a:r>
              <a:rPr lang="en-US" dirty="0" err="1" smtClean="0"/>
              <a:t>Brasil</a:t>
            </a:r>
            <a:r>
              <a:rPr lang="en-US" dirty="0" smtClean="0"/>
              <a:t> to support his conservative allies in Federalist Revolution</a:t>
            </a:r>
            <a:endParaRPr lang="en-US" dirty="0" smtClean="0"/>
          </a:p>
          <a:p>
            <a:r>
              <a:rPr lang="en-US" dirty="0" smtClean="0"/>
              <a:t>In four weeks, hundreds of gauchos joined force</a:t>
            </a:r>
            <a:endParaRPr lang="en-US" dirty="0" smtClean="0"/>
          </a:p>
          <a:p>
            <a:r>
              <a:rPr lang="en-US" dirty="0" smtClean="0"/>
              <a:t>Took the name liberating force</a:t>
            </a:r>
            <a:endParaRPr lang="en-US" dirty="0" smtClean="0"/>
          </a:p>
          <a:p>
            <a:r>
              <a:rPr lang="en-US" dirty="0" err="1" smtClean="0"/>
              <a:t>Gumercindo</a:t>
            </a:r>
            <a:r>
              <a:rPr lang="en-US" dirty="0" smtClean="0"/>
              <a:t> proclaimed revolution against </a:t>
            </a:r>
            <a:r>
              <a:rPr lang="en-US" dirty="0" err="1" smtClean="0"/>
              <a:t>Brasil</a:t>
            </a:r>
            <a:endParaRPr lang="en-US" dirty="0" smtClean="0"/>
          </a:p>
          <a:p>
            <a:r>
              <a:rPr lang="en-US" dirty="0" err="1" smtClean="0"/>
              <a:t>Brasil</a:t>
            </a:r>
            <a:r>
              <a:rPr lang="en-US" dirty="0" smtClean="0"/>
              <a:t> </a:t>
            </a:r>
            <a:r>
              <a:rPr lang="en-US" dirty="0" smtClean="0"/>
              <a:t>called them “bandits”</a:t>
            </a:r>
            <a:endParaRPr lang="en-US" dirty="0" smtClean="0"/>
          </a:p>
          <a:p>
            <a:r>
              <a:rPr lang="en-US" dirty="0" smtClean="0"/>
              <a:t>Explain reason for the slam</a:t>
            </a:r>
            <a:endParaRPr lang="en-US" dirty="0" smtClean="0"/>
          </a:p>
          <a:p>
            <a:r>
              <a:rPr lang="en-US" dirty="0" smtClean="0"/>
              <a:t>Deny political legitimacy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Course of the Conflict</a:t>
            </a:r>
            <a:endParaRPr lang="en-US" dirty="0"/>
          </a:p>
        </p:txBody>
      </p:sp>
      <p:pic>
        <p:nvPicPr>
          <p:cNvPr id="4" name="Picture 3" descr="horse 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4419600"/>
            <a:ext cx="1478021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ruguay Saravia Campaigns in Brazi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380214"/>
            <a:ext cx="7178306" cy="52120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 smtClean="0"/>
              <a:t>Saravia</a:t>
            </a:r>
            <a:r>
              <a:rPr dirty="0" smtClean="0"/>
              <a:t> Campaigns into </a:t>
            </a:r>
            <a:r>
              <a:rPr dirty="0" err="1" smtClean="0"/>
              <a:t>Brasil</a:t>
            </a:r>
            <a:r>
              <a:rPr dirty="0" smtClean="0"/>
              <a:t>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ses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3071" y="1524000"/>
            <a:ext cx="3448757" cy="23774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752600"/>
            <a:ext cx="8062912" cy="44958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A.  Cattle industry expanded into southern Rio Grande do </a:t>
            </a:r>
            <a:r>
              <a:rPr lang="en-US" sz="1800" dirty="0" err="1" smtClean="0"/>
              <a:t>Sul</a:t>
            </a:r>
            <a:r>
              <a:rPr lang="en-US" sz="1800" dirty="0" smtClean="0"/>
              <a:t> in Brazil</a:t>
            </a:r>
          </a:p>
          <a:p>
            <a:pPr algn="l"/>
            <a:r>
              <a:rPr lang="en-US" sz="1800" dirty="0" smtClean="0"/>
              <a:t>Argentina, Uruguay, closely tied to ranching interests</a:t>
            </a:r>
          </a:p>
          <a:p>
            <a:pPr algn="l"/>
            <a:r>
              <a:rPr lang="en-US" sz="1800" dirty="0" smtClean="0"/>
              <a:t>Nomadic, very independent, the mean</a:t>
            </a:r>
            <a:r>
              <a:rPr lang="es-PY" sz="1800" dirty="0" smtClean="0"/>
              <a:t> gaucho </a:t>
            </a:r>
          </a:p>
          <a:p>
            <a:pPr algn="l"/>
            <a:r>
              <a:rPr lang="en-US" sz="1800" dirty="0" smtClean="0"/>
              <a:t>Cowboys </a:t>
            </a:r>
            <a:r>
              <a:rPr lang="en-US" sz="1800" dirty="0"/>
              <a:t>called </a:t>
            </a:r>
            <a:r>
              <a:rPr lang="en-US" sz="1800" i="1" dirty="0" err="1"/>
              <a:t>guasos</a:t>
            </a:r>
            <a:r>
              <a:rPr lang="en-US" sz="1800" dirty="0"/>
              <a:t> in Chile</a:t>
            </a:r>
          </a:p>
          <a:p>
            <a:pPr algn="l"/>
            <a:r>
              <a:rPr lang="en-US" sz="1800" i="1" dirty="0" err="1"/>
              <a:t>Vaqueiro</a:t>
            </a:r>
            <a:r>
              <a:rPr lang="en-US" sz="1800" dirty="0"/>
              <a:t> in </a:t>
            </a:r>
            <a:r>
              <a:rPr lang="en-US" sz="1800" dirty="0" smtClean="0"/>
              <a:t>Brazil</a:t>
            </a:r>
          </a:p>
          <a:p>
            <a:pPr algn="l"/>
            <a:r>
              <a:rPr lang="en-US" sz="1800" i="1" dirty="0" smtClean="0"/>
              <a:t>Gauchos</a:t>
            </a:r>
            <a:r>
              <a:rPr lang="en-US" sz="1800" dirty="0" smtClean="0"/>
              <a:t> in </a:t>
            </a:r>
            <a:r>
              <a:rPr lang="en-US" sz="1800" dirty="0" err="1" smtClean="0"/>
              <a:t>Urugay</a:t>
            </a:r>
            <a:r>
              <a:rPr lang="en-US" sz="1800" dirty="0"/>
              <a:t> </a:t>
            </a:r>
            <a:r>
              <a:rPr lang="en-US" sz="1800" dirty="0" smtClean="0"/>
              <a:t>and Argentina</a:t>
            </a:r>
            <a:endParaRPr lang="en-US" sz="1800" dirty="0"/>
          </a:p>
          <a:p>
            <a:pPr algn="l"/>
            <a:r>
              <a:rPr lang="en-US" sz="1800" dirty="0" smtClean="0"/>
              <a:t>Culture and way of life?</a:t>
            </a:r>
          </a:p>
          <a:p>
            <a:pPr algn="l"/>
            <a:r>
              <a:rPr lang="en-US" sz="1800" dirty="0"/>
              <a:t>	</a:t>
            </a:r>
            <a:r>
              <a:rPr lang="en-US" sz="1800" dirty="0" smtClean="0"/>
              <a:t>Expert horsemen</a:t>
            </a:r>
          </a:p>
          <a:p>
            <a:pPr algn="l"/>
            <a:r>
              <a:rPr lang="en-US" sz="1800" dirty="0"/>
              <a:t>	</a:t>
            </a:r>
            <a:r>
              <a:rPr lang="en-US" sz="1800" dirty="0" smtClean="0"/>
              <a:t>Blend of cultures</a:t>
            </a:r>
          </a:p>
          <a:p>
            <a:pPr algn="l"/>
            <a:r>
              <a:rPr lang="en-US" sz="1800" dirty="0"/>
              <a:t>	</a:t>
            </a:r>
            <a:r>
              <a:rPr lang="en-US" sz="1800" dirty="0" smtClean="0"/>
              <a:t>Speech blend of Portuguese, Spanish, Guaraní</a:t>
            </a:r>
          </a:p>
          <a:p>
            <a:pPr algn="l"/>
            <a:r>
              <a:rPr lang="en-US" sz="1800" dirty="0" smtClean="0"/>
              <a:t>	Temporary unions</a:t>
            </a:r>
          </a:p>
          <a:p>
            <a:pPr algn="l"/>
            <a:r>
              <a:rPr lang="en-US" sz="1800" dirty="0" smtClean="0"/>
              <a:t>	Vagabonds, semi-nomadic</a:t>
            </a:r>
          </a:p>
          <a:p>
            <a:pPr algn="l"/>
            <a:r>
              <a:rPr lang="en-US" sz="1800" dirty="0" smtClean="0"/>
              <a:t>All types of limitations and abuse</a:t>
            </a:r>
          </a:p>
          <a:p>
            <a:pPr algn="l"/>
            <a:r>
              <a:rPr lang="en-US" sz="1800" dirty="0" smtClean="0"/>
              <a:t>Dress:  loose baggy trousers, “bolas” balls of stone rawhide rope, used to bring down animals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Became symbols of Uruguayan, Argentine, Chilean culture</a:t>
            </a:r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Importance for the Southern Cone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7630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Gauchos:  Results of racial and cultural mixtures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Saravia</a:t>
            </a:r>
            <a:r>
              <a:rPr lang="en-US" dirty="0" smtClean="0"/>
              <a:t> </a:t>
            </a:r>
            <a:r>
              <a:rPr lang="en-US" dirty="0" smtClean="0"/>
              <a:t>defeated at battle of </a:t>
            </a:r>
            <a:r>
              <a:rPr lang="en-US" dirty="0" err="1" smtClean="0"/>
              <a:t>Arbolito</a:t>
            </a:r>
            <a:r>
              <a:rPr lang="en-US" dirty="0" smtClean="0"/>
              <a:t>, </a:t>
            </a:r>
            <a:r>
              <a:rPr lang="en-US" dirty="0" smtClean="0"/>
              <a:t>rebellion in </a:t>
            </a:r>
            <a:r>
              <a:rPr lang="en-US" dirty="0" smtClean="0"/>
              <a:t>March </a:t>
            </a:r>
            <a:r>
              <a:rPr lang="en-US" dirty="0" smtClean="0"/>
              <a:t>1897</a:t>
            </a:r>
          </a:p>
          <a:p>
            <a:r>
              <a:rPr lang="en-US" dirty="0" smtClean="0"/>
              <a:t>Three Trees, White Victories, same month</a:t>
            </a:r>
            <a:endParaRPr lang="en-US" dirty="0" smtClean="0"/>
          </a:p>
          <a:p>
            <a:r>
              <a:rPr lang="en-US" dirty="0" smtClean="0"/>
              <a:t>Uruguay’s Political Parties Form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Ci</a:t>
            </a:r>
            <a:r>
              <a:rPr lang="en-US" dirty="0" smtClean="0"/>
              <a:t>vil War in Uruguay 1904				</a:t>
            </a:r>
          </a:p>
          <a:p>
            <a:pPr marL="0" indent="0">
              <a:buNone/>
            </a:pPr>
            <a:r>
              <a:rPr lang="en-US" dirty="0" smtClean="0"/>
              <a:t>    Longer Civil War than 1897 had been</a:t>
            </a:r>
            <a:endParaRPr lang="en-US" dirty="0" smtClean="0"/>
          </a:p>
          <a:p>
            <a:pPr marL="0" lvl="1"/>
            <a:r>
              <a:rPr lang="en-US" dirty="0" smtClean="0"/>
              <a:t>State Colorado Forces used automatic weapons</a:t>
            </a:r>
            <a:endParaRPr lang="en-US" dirty="0" smtClean="0"/>
          </a:p>
          <a:p>
            <a:pPr marL="0" lvl="1"/>
            <a:r>
              <a:rPr lang="en-US" dirty="0" smtClean="0"/>
              <a:t>As before, revolutionary forces lost every battle</a:t>
            </a:r>
            <a:endParaRPr lang="en-US" dirty="0" smtClean="0"/>
          </a:p>
          <a:p>
            <a:pPr marL="0" lvl="1"/>
            <a:r>
              <a:rPr lang="en-US" dirty="0" smtClean="0"/>
              <a:t>After 9 months war, </a:t>
            </a:r>
            <a:r>
              <a:rPr lang="en-US" dirty="0" err="1" smtClean="0"/>
              <a:t>Saravia</a:t>
            </a:r>
            <a:r>
              <a:rPr lang="en-US" dirty="0" err="1" smtClean="0"/>
              <a:t>’s</a:t>
            </a:r>
            <a:r>
              <a:rPr lang="en-US" dirty="0" smtClean="0"/>
              <a:t> army west of </a:t>
            </a:r>
            <a:r>
              <a:rPr lang="en-US" dirty="0" smtClean="0"/>
              <a:t>Uruguay River </a:t>
            </a:r>
            <a:endParaRPr lang="en-US" dirty="0" smtClean="0"/>
          </a:p>
          <a:p>
            <a:pPr marL="0" lvl="1"/>
            <a:r>
              <a:rPr lang="en-US" dirty="0" smtClean="0"/>
              <a:t>Ambushed by Red forces, killed </a:t>
            </a:r>
            <a:r>
              <a:rPr lang="en-US" dirty="0" err="1" smtClean="0"/>
              <a:t>Aparicio</a:t>
            </a:r>
            <a:endParaRPr lang="en-US" dirty="0" smtClean="0"/>
          </a:p>
          <a:p>
            <a:pPr marL="0" lvl="1"/>
            <a:r>
              <a:rPr lang="en-US" dirty="0" smtClean="0"/>
              <a:t>White </a:t>
            </a:r>
            <a:r>
              <a:rPr lang="en-US" dirty="0" err="1" smtClean="0"/>
              <a:t>movments</a:t>
            </a:r>
            <a:r>
              <a:rPr lang="en-US" dirty="0" smtClean="0"/>
              <a:t> disintegrated, Red Victory</a:t>
            </a:r>
          </a:p>
          <a:p>
            <a:pPr marL="0" lvl="1"/>
            <a:r>
              <a:rPr lang="en-US" dirty="0" err="1" smtClean="0"/>
              <a:t>Guacho</a:t>
            </a:r>
            <a:r>
              <a:rPr lang="en-US" dirty="0" smtClean="0"/>
              <a:t> forces disarmed </a:t>
            </a:r>
            <a:endParaRPr lang="en-US" dirty="0" smtClean="0"/>
          </a:p>
          <a:p>
            <a:pPr marL="0"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E. </a:t>
            </a:r>
            <a:r>
              <a:rPr dirty="0" smtClean="0"/>
              <a:t>Results of Gaucho Campaigns</a:t>
            </a:r>
            <a:endParaRPr lang="en-US" dirty="0"/>
          </a:p>
        </p:txBody>
      </p:sp>
      <p:pic>
        <p:nvPicPr>
          <p:cNvPr id="5" name="Picture 4" descr="horse 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2057400"/>
            <a:ext cx="1567545" cy="1097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0092"/>
            <a:ext cx="670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frontier?</a:t>
            </a:r>
          </a:p>
          <a:p>
            <a:r>
              <a:rPr lang="en-US" dirty="0" smtClean="0"/>
              <a:t>Why did frontiers matter in the S.C.?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were Artigas and gauchos important in the SC?</a:t>
            </a:r>
            <a:endParaRPr lang="en-US" dirty="0" smtClean="0"/>
          </a:p>
          <a:p>
            <a:r>
              <a:rPr lang="en-US" dirty="0" smtClean="0"/>
              <a:t>What does </a:t>
            </a:r>
            <a:r>
              <a:rPr lang="en-US" dirty="0" err="1" smtClean="0"/>
              <a:t>Saravia’s</a:t>
            </a:r>
            <a:r>
              <a:rPr lang="en-US" dirty="0" smtClean="0"/>
              <a:t> campaign teach us about the SC</a:t>
            </a:r>
            <a:r>
              <a:rPr lang="en-US" dirty="0" smtClean="0"/>
              <a:t>? </a:t>
            </a:r>
          </a:p>
          <a:p>
            <a:r>
              <a:rPr lang="en-US" dirty="0" smtClean="0"/>
              <a:t>How might the civil war have changed </a:t>
            </a:r>
            <a:r>
              <a:rPr lang="en-US" dirty="0" smtClean="0"/>
              <a:t>Uruguay</a:t>
            </a:r>
            <a:r>
              <a:rPr lang="en-US" dirty="0" smtClean="0"/>
              <a:t>?  </a:t>
            </a:r>
            <a:endParaRPr lang="en-US" dirty="0" smtClean="0"/>
          </a:p>
          <a:p>
            <a:r>
              <a:rPr lang="en-US" dirty="0" smtClean="0"/>
              <a:t>Changed the entire SC?</a:t>
            </a:r>
          </a:p>
          <a:p>
            <a:r>
              <a:rPr lang="en-US" dirty="0" smtClean="0"/>
              <a:t>Homework:  We:  Review and Prep for First exam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sz="3200" dirty="0" smtClean="0"/>
              <a:t>F. Conclusions</a:t>
            </a:r>
            <a:r>
              <a:rPr sz="3200" dirty="0" smtClean="0"/>
              <a:t>:  </a:t>
            </a:r>
            <a:r>
              <a:rPr sz="3200" dirty="0" smtClean="0"/>
              <a:t>Gauchos and Civil War Uruguay</a:t>
            </a:r>
            <a:endParaRPr lang="en-US" sz="3200" dirty="0"/>
          </a:p>
        </p:txBody>
      </p:sp>
      <p:pic>
        <p:nvPicPr>
          <p:cNvPr id="4" name="Picture 3" descr="Gaucho Federal de Ros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215639"/>
            <a:ext cx="1996370" cy="2286000"/>
          </a:xfrm>
          <a:prstGeom prst="rect">
            <a:avLst/>
          </a:prstGeom>
        </p:spPr>
      </p:pic>
      <p:pic>
        <p:nvPicPr>
          <p:cNvPr id="5" name="Picture 4" descr="horses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514600"/>
            <a:ext cx="899652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ucho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4988960" cy="28346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Gauchos </a:t>
            </a:r>
            <a:r>
              <a:rPr dirty="0" smtClean="0"/>
              <a:t>at work</a:t>
            </a:r>
            <a:endParaRPr lang="en-US" dirty="0"/>
          </a:p>
        </p:txBody>
      </p:sp>
      <p:pic>
        <p:nvPicPr>
          <p:cNvPr id="1026" name="Picture 2" descr="scan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5600" y="2527300"/>
            <a:ext cx="49784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Here I come to sing to the beat of my guitar:</a:t>
            </a:r>
          </a:p>
          <a:p>
            <a:r>
              <a:rPr lang="en-US" dirty="0"/>
              <a:t>because a man who is kept from sleep by an uncommon sorrow</a:t>
            </a:r>
          </a:p>
          <a:p>
            <a:r>
              <a:rPr lang="en-US" dirty="0"/>
              <a:t>comforts himself with singing, like a solitary bird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 beg the saints in heaven to help my thoughts:</a:t>
            </a:r>
          </a:p>
          <a:p>
            <a:r>
              <a:rPr lang="en-US" dirty="0"/>
              <a:t>I beg them here and now as I start to sing my story</a:t>
            </a:r>
          </a:p>
          <a:p>
            <a:r>
              <a:rPr lang="en-US" dirty="0"/>
              <a:t>that they refresh my memory and make my understanding clear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Come, saints with your miracles, come all of you to my aid,</a:t>
            </a:r>
          </a:p>
          <a:p>
            <a:r>
              <a:rPr lang="en-US" dirty="0"/>
              <a:t>because my tongue is twisting and my sight growing dim—</a:t>
            </a:r>
          </a:p>
          <a:p>
            <a:r>
              <a:rPr lang="en-US" dirty="0"/>
              <a:t>I beg my God to help me at this hard time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Jose Hernández, </a:t>
            </a:r>
            <a:r>
              <a:rPr lang="en-US" i="1" dirty="0"/>
              <a:t>Martin Fierro</a:t>
            </a:r>
            <a:br>
              <a:rPr lang="en-US" i="1" dirty="0"/>
            </a:br>
            <a:r>
              <a:rPr lang="en-US" i="1" dirty="0"/>
              <a:t>http://sparrowthorn.com/part1.pdf</a:t>
            </a:r>
          </a:p>
        </p:txBody>
      </p:sp>
    </p:spTree>
    <p:extLst>
      <p:ext uri="{BB962C8B-B14F-4D97-AF65-F5344CB8AC3E}">
        <p14:creationId xmlns:p14="http://schemas.microsoft.com/office/powerpoint/2010/main" val="19289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220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have seen many singers whose fame was well won,</a:t>
            </a:r>
          </a:p>
          <a:p>
            <a:r>
              <a:rPr lang="en-US" dirty="0"/>
              <a:t>and after they've achieved it they can't keep it up --</a:t>
            </a:r>
          </a:p>
          <a:p>
            <a:r>
              <a:rPr lang="en-US" dirty="0"/>
              <a:t>it's as if they'd tired in the trial </a:t>
            </a:r>
            <a:r>
              <a:rPr lang="en-US" dirty="0" smtClean="0"/>
              <a:t>runs </a:t>
            </a:r>
            <a:r>
              <a:rPr lang="en-US" dirty="0"/>
              <a:t>without ever starting the race.</a:t>
            </a:r>
          </a:p>
          <a:p>
            <a:endParaRPr lang="en-US" dirty="0"/>
          </a:p>
          <a:p>
            <a:r>
              <a:rPr lang="en-US" dirty="0"/>
              <a:t>But where another </a:t>
            </a:r>
            <a:r>
              <a:rPr lang="en-US" dirty="0" err="1"/>
              <a:t>criollo</a:t>
            </a:r>
            <a:r>
              <a:rPr lang="en-US" dirty="0"/>
              <a:t>* goes Martin Fierro will go too:</a:t>
            </a:r>
          </a:p>
          <a:p>
            <a:r>
              <a:rPr lang="en-US" dirty="0"/>
              <a:t>there's nothing sets him back, even ghosts don't scare him --</a:t>
            </a:r>
          </a:p>
          <a:p>
            <a:r>
              <a:rPr lang="en-US" dirty="0"/>
              <a:t>and since everybody sings I want to sing also.</a:t>
            </a:r>
          </a:p>
          <a:p>
            <a:endParaRPr lang="en-US" dirty="0"/>
          </a:p>
          <a:p>
            <a:r>
              <a:rPr lang="en-US" dirty="0"/>
              <a:t>Singing I'll die, singing they'll bury me,</a:t>
            </a:r>
          </a:p>
          <a:p>
            <a:r>
              <a:rPr lang="en-US" dirty="0"/>
              <a:t>and singing I'll arrive at the Eternal Father's feet –</a:t>
            </a:r>
          </a:p>
          <a:p>
            <a:r>
              <a:rPr lang="en-US" dirty="0"/>
              <a:t>out of my mother's womb I came into this world to sing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Martín Fierro continued…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cundo Cover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3726812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19200"/>
          </a:xfrm>
        </p:spPr>
        <p:txBody>
          <a:bodyPr>
            <a:normAutofit/>
          </a:bodyPr>
          <a:lstStyle/>
          <a:p>
            <a:r>
              <a:rPr sz="3200" dirty="0" smtClean="0"/>
              <a:t>A</a:t>
            </a:r>
            <a:r>
              <a:rPr lang="en-US" sz="3200" dirty="0" smtClean="0"/>
              <a:t>f</a:t>
            </a:r>
            <a:r>
              <a:rPr sz="3200" dirty="0" smtClean="0"/>
              <a:t>ter 1810, gaucho conditions worsened</a:t>
            </a:r>
            <a:r>
              <a:rPr lang="en-US" sz="3200" dirty="0" smtClean="0"/>
              <a:t>… </a:t>
            </a:r>
            <a:r>
              <a:rPr lang="en-US" sz="3200" dirty="0" err="1" smtClean="0"/>
              <a:t>tp</a:t>
            </a:r>
            <a:r>
              <a:rPr lang="en-US" sz="3200" dirty="0" smtClean="0"/>
              <a:t>:  why?</a:t>
            </a:r>
            <a:endParaRPr lang="en-US" sz="3200" dirty="0"/>
          </a:p>
        </p:txBody>
      </p:sp>
      <p:pic>
        <p:nvPicPr>
          <p:cNvPr id="6" name="Picture 5" descr="facundo cover 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524000"/>
            <a:ext cx="2957764" cy="466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Howard Lamar and Leonard Thompson</a:t>
            </a:r>
          </a:p>
          <a:p>
            <a:r>
              <a:rPr lang="en-US" i="1" dirty="0"/>
              <a:t>The Frontier in History</a:t>
            </a:r>
            <a:r>
              <a:rPr lang="en-US" dirty="0" smtClean="0"/>
              <a:t>, </a:t>
            </a:r>
            <a:r>
              <a:rPr lang="en-US" i="1" dirty="0" smtClean="0"/>
              <a:t>North America and South Africa Compared</a:t>
            </a:r>
            <a:r>
              <a:rPr lang="en-US" dirty="0" smtClean="0"/>
              <a:t>, 1981 </a:t>
            </a:r>
            <a:r>
              <a:rPr lang="en-US" dirty="0"/>
              <a:t>7-8</a:t>
            </a:r>
          </a:p>
          <a:p>
            <a:r>
              <a:rPr lang="en-US" dirty="0" smtClean="0"/>
              <a:t>A frontier is not a boundary or line, but rather a territory or zone of interpenetration between two previously distinct societies.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Frontier?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915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Northern and Eastern frontier territory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Only place in the western hemisphere where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plans for territorial expansion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/>
              <a:t>led </a:t>
            </a:r>
            <a:r>
              <a:rPr lang="en-US" dirty="0" smtClean="0"/>
              <a:t>to  prolonged military conflict   	       Jose Artigas</a:t>
            </a:r>
          </a:p>
          <a:p>
            <a:r>
              <a:rPr lang="en-US" dirty="0" smtClean="0"/>
              <a:t> 						</a:t>
            </a:r>
          </a:p>
          <a:p>
            <a:r>
              <a:rPr lang="en-US" dirty="0" smtClean="0"/>
              <a:t>Many Rio </a:t>
            </a:r>
            <a:r>
              <a:rPr lang="en-US" dirty="0" err="1" smtClean="0"/>
              <a:t>Grandenses</a:t>
            </a:r>
            <a:r>
              <a:rPr lang="en-US" dirty="0" smtClean="0"/>
              <a:t> (?) migrated into the area</a:t>
            </a:r>
          </a:p>
          <a:p>
            <a:r>
              <a:rPr lang="en-US" dirty="0" smtClean="0"/>
              <a:t>Brazil had long desired to take Eastern Band; Colonia settlement</a:t>
            </a:r>
          </a:p>
          <a:p>
            <a:r>
              <a:rPr lang="en-US" dirty="0" smtClean="0"/>
              <a:t>Brazil invaded Uruguay in the 1850s and 1860s</a:t>
            </a:r>
          </a:p>
          <a:p>
            <a:r>
              <a:rPr lang="en-US" dirty="0" smtClean="0"/>
              <a:t>For ½ century, Uruguay improved frontier region</a:t>
            </a:r>
          </a:p>
          <a:p>
            <a:r>
              <a:rPr lang="en-US" dirty="0" smtClean="0"/>
              <a:t>The caudillos in Uruguay depended on the gauchos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B</a:t>
            </a:r>
            <a:r>
              <a:rPr dirty="0" smtClean="0"/>
              <a:t>.  The </a:t>
            </a:r>
            <a:r>
              <a:rPr dirty="0" smtClean="0"/>
              <a:t>Eastern </a:t>
            </a:r>
            <a:r>
              <a:rPr dirty="0" smtClean="0"/>
              <a:t>Band	</a:t>
            </a:r>
            <a:endParaRPr lang="en-US" dirty="0"/>
          </a:p>
        </p:txBody>
      </p:sp>
      <p:pic>
        <p:nvPicPr>
          <p:cNvPr id="4" name="Picture 3" descr="artigas_jose_gervas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152400"/>
            <a:ext cx="1996204" cy="301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1288279"/>
            <a:ext cx="1752600" cy="2609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974329"/>
            <a:ext cx="2143125" cy="286702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524000"/>
            <a:ext cx="8610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1811 Alliance with the </a:t>
            </a:r>
            <a:r>
              <a:rPr lang="en-US" dirty="0" err="1" smtClean="0"/>
              <a:t>Charruas</a:t>
            </a:r>
            <a:r>
              <a:rPr lang="en-US" dirty="0" smtClean="0"/>
              <a:t> to fight Spanish</a:t>
            </a:r>
          </a:p>
          <a:p>
            <a:pPr marL="0" indent="0">
              <a:buNone/>
            </a:pPr>
            <a:r>
              <a:rPr lang="en-US" dirty="0" smtClean="0"/>
              <a:t>   Salto Chico, 9 </a:t>
            </a:r>
            <a:r>
              <a:rPr lang="en-US" dirty="0" err="1" smtClean="0"/>
              <a:t>Marzo</a:t>
            </a:r>
            <a:r>
              <a:rPr lang="en-US" dirty="0" smtClean="0"/>
              <a:t>, 1812</a:t>
            </a:r>
          </a:p>
          <a:p>
            <a:r>
              <a:rPr lang="en-US" dirty="0" smtClean="0"/>
              <a:t>400 </a:t>
            </a:r>
            <a:r>
              <a:rPr lang="en-US" dirty="0" err="1" smtClean="0"/>
              <a:t>Charrua</a:t>
            </a:r>
            <a:r>
              <a:rPr lang="en-US" dirty="0" smtClean="0"/>
              <a:t> </a:t>
            </a:r>
            <a:r>
              <a:rPr lang="en-US" dirty="0" err="1" smtClean="0"/>
              <a:t>warriers</a:t>
            </a:r>
            <a:r>
              <a:rPr lang="en-US" dirty="0" smtClean="0"/>
              <a:t> helped Artigas</a:t>
            </a:r>
          </a:p>
          <a:p>
            <a:r>
              <a:rPr lang="en-US" dirty="0" err="1" smtClean="0"/>
              <a:t>Batlle</a:t>
            </a:r>
            <a:r>
              <a:rPr lang="en-US" dirty="0" smtClean="0"/>
              <a:t> of </a:t>
            </a:r>
            <a:r>
              <a:rPr lang="en-US" dirty="0" err="1" smtClean="0"/>
              <a:t>Carumbe</a:t>
            </a:r>
            <a:r>
              <a:rPr lang="en-US" dirty="0" smtClean="0"/>
              <a:t> 27 </a:t>
            </a:r>
            <a:r>
              <a:rPr lang="en-US" dirty="0" err="1" smtClean="0"/>
              <a:t>Oc</a:t>
            </a:r>
            <a:r>
              <a:rPr lang="en-US" dirty="0" smtClean="0"/>
              <a:t>, 1816</a:t>
            </a:r>
          </a:p>
          <a:p>
            <a:r>
              <a:rPr lang="en-US" dirty="0" smtClean="0"/>
              <a:t>Civil war and conflict, Juan Antonio Lavalleja</a:t>
            </a:r>
          </a:p>
          <a:p>
            <a:r>
              <a:rPr lang="en-US" dirty="0" smtClean="0"/>
              <a:t>1830-1833 </a:t>
            </a:r>
            <a:r>
              <a:rPr lang="en-US" dirty="0" smtClean="0"/>
              <a:t>expeditions against the </a:t>
            </a:r>
            <a:r>
              <a:rPr lang="en-US" dirty="0" err="1" smtClean="0"/>
              <a:t>Charruas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.  Artigas and Uruguayan Independence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24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508</TotalTime>
  <Words>1172</Words>
  <Application>Microsoft Office PowerPoint</Application>
  <PresentationFormat>On-screen Show (4:3)</PresentationFormat>
  <Paragraphs>170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Paper</vt:lpstr>
      <vt:lpstr>Artigas, The Eastern Band and the Gauchos </vt:lpstr>
      <vt:lpstr>   A. Gauchos:  Results of racial and cultural mixtures  </vt:lpstr>
      <vt:lpstr>Gauchos at work</vt:lpstr>
      <vt:lpstr>Jose Hernández, Martin Fierro http://sparrowthorn.com/part1.pdf</vt:lpstr>
      <vt:lpstr>Martín Fierro continued…</vt:lpstr>
      <vt:lpstr>After 1810, gaucho conditions worsened… tp:  why?</vt:lpstr>
      <vt:lpstr>What is a Frontier?</vt:lpstr>
      <vt:lpstr>B.  The Eastern Band </vt:lpstr>
      <vt:lpstr>C.  Artigas and Uruguayan Independence</vt:lpstr>
      <vt:lpstr>Extermination</vt:lpstr>
      <vt:lpstr>D.  Gauchos under Rosas' dictatorship</vt:lpstr>
      <vt:lpstr>PowerPoint Presentation</vt:lpstr>
      <vt:lpstr>Gauchos   at rest</vt:lpstr>
      <vt:lpstr>          D.  Civil War and Gauchos in Uruguay</vt:lpstr>
      <vt:lpstr>Saravia's War in 1893</vt:lpstr>
      <vt:lpstr>Historical Analysis</vt:lpstr>
      <vt:lpstr>Saravias' Frontier Zone</vt:lpstr>
      <vt:lpstr>Course of the Conflict</vt:lpstr>
      <vt:lpstr>Saravia Campaigns into Brasil: </vt:lpstr>
      <vt:lpstr>E. Results of Gaucho Campaigns</vt:lpstr>
      <vt:lpstr>F. Conclusions:  Gauchos and Civil War Uruguay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Artigas, The Eastern Band and the   Gauchos</dc:title>
  <dc:creator>Administrator</dc:creator>
  <cp:lastModifiedBy>Horst, Rene H.</cp:lastModifiedBy>
  <cp:revision>61</cp:revision>
  <dcterms:created xsi:type="dcterms:W3CDTF">2008-02-11T15:52:34Z</dcterms:created>
  <dcterms:modified xsi:type="dcterms:W3CDTF">2020-02-10T16:20:03Z</dcterms:modified>
</cp:coreProperties>
</file>