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9" r:id="rId3"/>
    <p:sldId id="259" r:id="rId4"/>
    <p:sldId id="260" r:id="rId5"/>
    <p:sldId id="257" r:id="rId6"/>
    <p:sldId id="270" r:id="rId7"/>
    <p:sldId id="271" r:id="rId8"/>
    <p:sldId id="258" r:id="rId9"/>
    <p:sldId id="261" r:id="rId10"/>
    <p:sldId id="265" r:id="rId11"/>
    <p:sldId id="266" r:id="rId12"/>
    <p:sldId id="273" r:id="rId13"/>
    <p:sldId id="262" r:id="rId14"/>
    <p:sldId id="264" r:id="rId15"/>
    <p:sldId id="263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7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CA0564B-4A56-4252-A47B-108F427899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99F7F9B-47A4-4E22-85F5-FC70ABDA28B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Struggle for Legitimacy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6781800" cy="1752600"/>
          </a:xfrm>
        </p:spPr>
        <p:txBody>
          <a:bodyPr/>
          <a:lstStyle/>
          <a:p>
            <a:pPr algn="ctr"/>
            <a:r>
              <a:rPr lang="en-US" dirty="0" smtClean="0"/>
              <a:t>Militarism and Enduring Indigenous Nations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681"/>
            <a:ext cx="9151268" cy="639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7665802" cy="51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Juan Manuel de Rosas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8037"/>
            <a:ext cx="2451100" cy="2806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/>
              <a:t>Rosas </a:t>
            </a:r>
            <a:r>
              <a:rPr lang="en-US" dirty="0" smtClean="0"/>
              <a:t>from </a:t>
            </a:r>
            <a:r>
              <a:rPr lang="en-US" dirty="0"/>
              <a:t>wealthy </a:t>
            </a:r>
            <a:r>
              <a:rPr lang="en-US" dirty="0" smtClean="0"/>
              <a:t>family, largest </a:t>
            </a:r>
            <a:r>
              <a:rPr lang="en-US" dirty="0"/>
              <a:t>cattle ranches in </a:t>
            </a:r>
            <a:r>
              <a:rPr lang="en-US" dirty="0" smtClean="0"/>
              <a:t>Arg. </a:t>
            </a:r>
            <a:endParaRPr lang="en-US" dirty="0"/>
          </a:p>
          <a:p>
            <a:r>
              <a:rPr lang="en-US" dirty="0" smtClean="0"/>
              <a:t>He spent youth </a:t>
            </a:r>
            <a:r>
              <a:rPr lang="en-US" dirty="0"/>
              <a:t>in the countryside.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cquired </a:t>
            </a:r>
            <a:r>
              <a:rPr lang="en-US" dirty="0"/>
              <a:t>land </a:t>
            </a:r>
            <a:r>
              <a:rPr lang="en-US" dirty="0" smtClean="0"/>
              <a:t>south </a:t>
            </a:r>
            <a:r>
              <a:rPr lang="en-US" dirty="0"/>
              <a:t>of the Salado River, in </a:t>
            </a:r>
            <a:r>
              <a:rPr lang="en-US" dirty="0" err="1" smtClean="0"/>
              <a:t>Bs</a:t>
            </a:r>
            <a:r>
              <a:rPr lang="en-US" dirty="0" smtClean="0"/>
              <a:t> As </a:t>
            </a:r>
            <a:r>
              <a:rPr lang="en-US" dirty="0" smtClean="0"/>
              <a:t>Province</a:t>
            </a:r>
            <a:r>
              <a:rPr lang="en-US" dirty="0"/>
              <a:t>. </a:t>
            </a:r>
          </a:p>
          <a:p>
            <a:r>
              <a:rPr lang="en-US" dirty="0" smtClean="0"/>
              <a:t>Gathered gaucho force, became a caudillo</a:t>
            </a:r>
          </a:p>
          <a:p>
            <a:r>
              <a:rPr lang="en-US" dirty="0" smtClean="0"/>
              <a:t>He married well in </a:t>
            </a:r>
            <a:r>
              <a:rPr lang="en-US" dirty="0"/>
              <a:t>1813 </a:t>
            </a:r>
            <a:endParaRPr lang="en-US" dirty="0" smtClean="0"/>
          </a:p>
          <a:p>
            <a:r>
              <a:rPr lang="en-US" dirty="0" smtClean="0"/>
              <a:t>Administered </a:t>
            </a:r>
            <a:r>
              <a:rPr lang="en-US" dirty="0"/>
              <a:t>a meat-salting plant known as Los </a:t>
            </a:r>
            <a:r>
              <a:rPr lang="en-US" dirty="0" err="1"/>
              <a:t>Cerrillos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Huge ranching interests</a:t>
            </a:r>
          </a:p>
          <a:p>
            <a:r>
              <a:rPr lang="en-US" dirty="0" smtClean="0"/>
              <a:t>Gov. Buenos Aires Prov. 1835-1852</a:t>
            </a:r>
          </a:p>
          <a:p>
            <a:r>
              <a:rPr lang="en-US" dirty="0" smtClean="0"/>
              <a:t>1833 </a:t>
            </a:r>
            <a:r>
              <a:rPr lang="en-US" dirty="0"/>
              <a:t>Rosas </a:t>
            </a:r>
            <a:r>
              <a:rPr lang="en-US" dirty="0" smtClean="0"/>
              <a:t>“Wilderness Campaign”</a:t>
            </a:r>
            <a:endParaRPr lang="en-US" dirty="0"/>
          </a:p>
          <a:p>
            <a:r>
              <a:rPr lang="en-US" dirty="0" smtClean="0"/>
              <a:t>Massacred </a:t>
            </a:r>
            <a:r>
              <a:rPr lang="en-US" dirty="0" err="1" smtClean="0"/>
              <a:t>Tehuelches</a:t>
            </a:r>
            <a:r>
              <a:rPr lang="en-US" dirty="0" smtClean="0"/>
              <a:t> &amp; </a:t>
            </a:r>
            <a:r>
              <a:rPr lang="en-US" dirty="0" err="1" smtClean="0"/>
              <a:t>Ranqueles</a:t>
            </a:r>
            <a:endParaRPr lang="en-US" dirty="0"/>
          </a:p>
          <a:p>
            <a:r>
              <a:rPr lang="en-US" dirty="0" smtClean="0"/>
              <a:t>3,200 dead; 1,200 imprisoned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86200"/>
            <a:ext cx="2265588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553"/>
            <a:ext cx="4746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Contradictory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Pact of </a:t>
            </a:r>
            <a:r>
              <a:rPr lang="en-US" dirty="0" err="1" smtClean="0"/>
              <a:t>Nonagression</a:t>
            </a:r>
            <a:r>
              <a:rPr lang="en-US" dirty="0" smtClean="0"/>
              <a:t> at Salinas </a:t>
            </a:r>
            <a:r>
              <a:rPr lang="en-US" dirty="0" err="1" smtClean="0"/>
              <a:t>Grandes</a:t>
            </a:r>
            <a:r>
              <a:rPr lang="en-US" dirty="0" smtClean="0"/>
              <a:t> with </a:t>
            </a:r>
            <a:r>
              <a:rPr lang="en-US" dirty="0" err="1" smtClean="0"/>
              <a:t>Teguelche</a:t>
            </a:r>
            <a:r>
              <a:rPr lang="en-US" dirty="0" smtClean="0"/>
              <a:t> leader </a:t>
            </a:r>
            <a:r>
              <a:rPr lang="en-US" dirty="0" err="1" smtClean="0"/>
              <a:t>Calfucura</a:t>
            </a:r>
            <a:endParaRPr lang="en-US" dirty="0" smtClean="0"/>
          </a:p>
          <a:p>
            <a:r>
              <a:rPr lang="en-US" dirty="0" smtClean="0"/>
              <a:t>Non-official pact until 1852</a:t>
            </a:r>
          </a:p>
          <a:p>
            <a:r>
              <a:rPr lang="en-US" dirty="0" smtClean="0"/>
              <a:t>After Rosas removed, </a:t>
            </a:r>
          </a:p>
          <a:p>
            <a:r>
              <a:rPr lang="en-US" dirty="0" smtClean="0"/>
              <a:t>Native attacks on frontier</a:t>
            </a:r>
          </a:p>
          <a:p>
            <a:r>
              <a:rPr lang="en-US" dirty="0"/>
              <a:t>t</a:t>
            </a:r>
            <a:r>
              <a:rPr lang="en-US" dirty="0" smtClean="0"/>
              <a:t>owns worsened.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24200"/>
            <a:ext cx="2547259" cy="356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41685"/>
            <a:ext cx="4833259" cy="32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Actiity</a:t>
            </a:r>
            <a:r>
              <a:rPr lang="en-US" dirty="0" smtClean="0"/>
              <a:t>:  the Fishbowl</a:t>
            </a:r>
            <a:br>
              <a:rPr lang="en-US" dirty="0" smtClean="0"/>
            </a:br>
            <a:r>
              <a:rPr lang="en-US" dirty="0" smtClean="0"/>
              <a:t>Struggle for Legitimacy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46237"/>
            <a:ext cx="8991600" cy="4526280"/>
          </a:xfrm>
        </p:spPr>
        <p:txBody>
          <a:bodyPr/>
          <a:lstStyle/>
          <a:p>
            <a:r>
              <a:rPr lang="en-US" dirty="0" smtClean="0"/>
              <a:t>Number off by 3</a:t>
            </a:r>
          </a:p>
          <a:p>
            <a:r>
              <a:rPr lang="en-US" dirty="0" smtClean="0"/>
              <a:t>Make a fishbowl with 5 chairs in middle</a:t>
            </a:r>
          </a:p>
          <a:p>
            <a:pPr marL="0" indent="0">
              <a:buNone/>
            </a:pPr>
            <a:r>
              <a:rPr lang="en-US" dirty="0" smtClean="0"/>
              <a:t>	and a larger circle around fishbowl</a:t>
            </a:r>
          </a:p>
          <a:p>
            <a:pPr marL="0" indent="0">
              <a:buNone/>
            </a:pPr>
            <a:r>
              <a:rPr lang="en-US" dirty="0" smtClean="0"/>
              <a:t>   Take turns discussing questions 3 min.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did the U.S. achieve legitimacy following independence in 1776?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did U.S. approach Indigenous peoples?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Compare U.S. and S.C. policies for Natives</a:t>
            </a:r>
          </a:p>
          <a:p>
            <a:pPr marL="514350" indent="-514350">
              <a:buAutoNum type="arabicPeriod"/>
            </a:pPr>
            <a:r>
              <a:rPr lang="en-US" dirty="0" smtClean="0"/>
              <a:t>Fishbowl takeaways?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C. Uruguay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752600"/>
            <a:ext cx="1914525" cy="23907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6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1796 Artigas created corps </a:t>
            </a:r>
            <a:r>
              <a:rPr lang="en-US" dirty="0" err="1" smtClean="0"/>
              <a:t>Blandenges</a:t>
            </a:r>
            <a:endParaRPr lang="en-US" dirty="0" smtClean="0"/>
          </a:p>
          <a:p>
            <a:r>
              <a:rPr lang="en-US" dirty="0" smtClean="0"/>
              <a:t>1800-1801 Two expeditions to exterminate the </a:t>
            </a:r>
            <a:r>
              <a:rPr lang="en-US" dirty="0" err="1" smtClean="0"/>
              <a:t>Charruas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northeast by Félix </a:t>
            </a:r>
            <a:r>
              <a:rPr lang="en-US" dirty="0"/>
              <a:t>de </a:t>
            </a:r>
            <a:r>
              <a:rPr lang="en-US" dirty="0" err="1" smtClean="0"/>
              <a:t>Azara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Via Uruguay River by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Cpt. Jorge Pacheco</a:t>
            </a:r>
          </a:p>
          <a:p>
            <a:pPr marL="0" indent="0">
              <a:buNone/>
            </a:pPr>
            <a:r>
              <a:rPr lang="en-US" dirty="0" smtClean="0"/>
              <a:t>At battles of </a:t>
            </a:r>
            <a:r>
              <a:rPr lang="en-US" dirty="0" err="1" smtClean="0"/>
              <a:t>Arapey</a:t>
            </a:r>
            <a:r>
              <a:rPr lang="en-US" dirty="0"/>
              <a:t>, </a:t>
            </a:r>
            <a:r>
              <a:rPr lang="en-US" dirty="0" err="1" smtClean="0"/>
              <a:t>Sopas</a:t>
            </a:r>
            <a:r>
              <a:rPr lang="en-US" dirty="0" smtClean="0"/>
              <a:t> </a:t>
            </a:r>
            <a:r>
              <a:rPr lang="en-US" dirty="0"/>
              <a:t>and Tacuarembó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exterminated most of the </a:t>
            </a:r>
            <a:r>
              <a:rPr lang="en-US" dirty="0" err="1" smtClean="0"/>
              <a:t>Charrua</a:t>
            </a:r>
            <a:r>
              <a:rPr lang="en-US" dirty="0" smtClean="0"/>
              <a:t> people </a:t>
            </a:r>
          </a:p>
          <a:p>
            <a:r>
              <a:rPr lang="en-US" sz="3000" dirty="0" smtClean="0"/>
              <a:t>1805 </a:t>
            </a:r>
            <a:r>
              <a:rPr lang="en-US" sz="3000" dirty="0"/>
              <a:t>Artigas </a:t>
            </a:r>
            <a:r>
              <a:rPr lang="en-US" sz="3000" dirty="0" smtClean="0"/>
              <a:t>in </a:t>
            </a:r>
            <a:r>
              <a:rPr lang="en-US" sz="3000" dirty="0"/>
              <a:t>Uruguay </a:t>
            </a:r>
            <a:r>
              <a:rPr lang="en-US" sz="3000" dirty="0" smtClean="0"/>
              <a:t>(</a:t>
            </a:r>
            <a:r>
              <a:rPr lang="en-US" sz="3000" dirty="0" err="1" smtClean="0"/>
              <a:t>Grandfater</a:t>
            </a:r>
            <a:r>
              <a:rPr lang="en-US" sz="3000" dirty="0" smtClean="0"/>
              <a:t> </a:t>
            </a:r>
            <a:r>
              <a:rPr lang="en-US" sz="3000" dirty="0"/>
              <a:t>Antonio</a:t>
            </a:r>
            <a:r>
              <a:rPr lang="en-US" sz="3000" dirty="0" smtClean="0"/>
              <a:t>)</a:t>
            </a:r>
          </a:p>
          <a:p>
            <a:r>
              <a:rPr lang="en-US" dirty="0" smtClean="0"/>
              <a:t>1811 </a:t>
            </a:r>
            <a:r>
              <a:rPr lang="en-US" dirty="0" err="1" smtClean="0"/>
              <a:t>Charrua</a:t>
            </a:r>
            <a:r>
              <a:rPr lang="en-US" dirty="0" smtClean="0"/>
              <a:t> alliance with Artigas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97" y="211833"/>
            <a:ext cx="3492500" cy="250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00" y="-29198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Artigas and Indigenous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</a:t>
            </a:r>
            <a:r>
              <a:rPr lang="en-US" dirty="0" err="1" smtClean="0"/>
              <a:t>Carumbe</a:t>
            </a:r>
            <a:r>
              <a:rPr lang="en-US" dirty="0" smtClean="0"/>
              <a:t> 27 </a:t>
            </a:r>
            <a:r>
              <a:rPr lang="en-US" dirty="0" err="1" smtClean="0"/>
              <a:t>Oc</a:t>
            </a:r>
            <a:r>
              <a:rPr lang="en-US" dirty="0" smtClean="0"/>
              <a:t> 1816</a:t>
            </a:r>
          </a:p>
          <a:p>
            <a:r>
              <a:rPr lang="en-US" dirty="0" smtClean="0"/>
              <a:t>1831 Campaign to exterminate </a:t>
            </a:r>
            <a:r>
              <a:rPr lang="en-US" dirty="0" err="1" smtClean="0"/>
              <a:t>Charruas</a:t>
            </a:r>
            <a:endParaRPr lang="en-US" dirty="0"/>
          </a:p>
          <a:p>
            <a:r>
              <a:rPr lang="en-US" dirty="0" smtClean="0"/>
              <a:t> Pres. </a:t>
            </a:r>
            <a:r>
              <a:rPr lang="en-US" dirty="0" err="1" smtClean="0"/>
              <a:t>Fructuoso</a:t>
            </a:r>
            <a:r>
              <a:rPr lang="en-US" dirty="0" smtClean="0"/>
              <a:t> Rivera</a:t>
            </a:r>
          </a:p>
          <a:p>
            <a:r>
              <a:rPr lang="en-US" dirty="0" err="1" smtClean="0"/>
              <a:t>Salsipuedes</a:t>
            </a:r>
            <a:r>
              <a:rPr lang="en-US" dirty="0" smtClean="0"/>
              <a:t> massacre 1831</a:t>
            </a:r>
          </a:p>
          <a:p>
            <a:r>
              <a:rPr lang="en-US" dirty="0" smtClean="0"/>
              <a:t>Artigas </a:t>
            </a:r>
            <a:r>
              <a:rPr lang="en-US" dirty="0"/>
              <a:t>exiled to Paraguay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800"/>
            <a:ext cx="2442747" cy="310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1852612" cy="24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/>
          <a:lstStyle/>
          <a:p>
            <a:pPr algn="ctr"/>
            <a:r>
              <a:rPr lang="en-US" dirty="0" smtClean="0"/>
              <a:t>D. Paraguay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72268"/>
            <a:ext cx="1905000" cy="25479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José Gaspar Rodríguez de </a:t>
            </a:r>
            <a:r>
              <a:rPr lang="en-US" dirty="0" err="1" smtClean="0"/>
              <a:t>Francia</a:t>
            </a:r>
            <a:endParaRPr lang="en-US" b="1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Dictador</a:t>
            </a:r>
            <a:r>
              <a:rPr lang="en-US" dirty="0" smtClean="0"/>
              <a:t> for Life” 1816-1840</a:t>
            </a:r>
          </a:p>
          <a:p>
            <a:r>
              <a:rPr lang="en-US" dirty="0" smtClean="0"/>
              <a:t>“Supreme Dictator”</a:t>
            </a:r>
          </a:p>
          <a:p>
            <a:endParaRPr lang="en-US" dirty="0"/>
          </a:p>
          <a:p>
            <a:r>
              <a:rPr lang="en-US" dirty="0" smtClean="0"/>
              <a:t>Strengthen special heritage of Native peoples  </a:t>
            </a:r>
          </a:p>
          <a:p>
            <a:r>
              <a:rPr lang="en-US" dirty="0" smtClean="0"/>
              <a:t>State recognized Indigenous communities</a:t>
            </a:r>
          </a:p>
          <a:p>
            <a:r>
              <a:rPr lang="en-US" dirty="0" smtClean="0"/>
              <a:t>Took away lands from church and large landlords</a:t>
            </a:r>
          </a:p>
          <a:p>
            <a:r>
              <a:rPr lang="en-US" dirty="0" smtClean="0"/>
              <a:t>Divided this land among peasants and Natives</a:t>
            </a:r>
          </a:p>
          <a:p>
            <a:r>
              <a:rPr lang="en-US" dirty="0" smtClean="0"/>
              <a:t>Forced creoles to marry Indigenous women</a:t>
            </a:r>
          </a:p>
          <a:p>
            <a:r>
              <a:rPr lang="en-US" dirty="0" smtClean="0"/>
              <a:t>Class analysis of these policies and his goals?</a:t>
            </a:r>
          </a:p>
          <a:p>
            <a:r>
              <a:rPr lang="en-US" dirty="0" smtClean="0"/>
              <a:t>TP: Contrast to our other three nations’ policies?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Francia</a:t>
            </a:r>
            <a:r>
              <a:rPr lang="en-US" dirty="0" smtClean="0"/>
              <a:t>, </a:t>
            </a:r>
            <a:r>
              <a:rPr lang="en-US" dirty="0" err="1" smtClean="0"/>
              <a:t>continuado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Evueví</a:t>
            </a:r>
            <a:r>
              <a:rPr lang="en-US" dirty="0" smtClean="0"/>
              <a:t>, </a:t>
            </a:r>
            <a:r>
              <a:rPr lang="en-US" dirty="0" err="1" smtClean="0"/>
              <a:t>Payagua</a:t>
            </a:r>
            <a:r>
              <a:rPr lang="en-US" dirty="0" smtClean="0"/>
              <a:t> peoples</a:t>
            </a:r>
          </a:p>
          <a:p>
            <a:r>
              <a:rPr lang="en-US" dirty="0" smtClean="0"/>
              <a:t>Northern Paraguay River</a:t>
            </a:r>
          </a:p>
          <a:p>
            <a:r>
              <a:rPr lang="en-US" dirty="0" smtClean="0"/>
              <a:t>Canoe flotillas terrorized commerce along river</a:t>
            </a:r>
          </a:p>
          <a:p>
            <a:r>
              <a:rPr lang="en-US" dirty="0" err="1" smtClean="0"/>
              <a:t>Francia</a:t>
            </a:r>
            <a:r>
              <a:rPr lang="en-US" dirty="0" smtClean="0"/>
              <a:t> hired </a:t>
            </a:r>
            <a:r>
              <a:rPr lang="en-US" dirty="0" err="1" smtClean="0"/>
              <a:t>Evueví</a:t>
            </a:r>
            <a:r>
              <a:rPr lang="en-US" dirty="0" smtClean="0"/>
              <a:t> as</a:t>
            </a:r>
          </a:p>
          <a:p>
            <a:r>
              <a:rPr lang="en-US" dirty="0" smtClean="0"/>
              <a:t>his riverine coast guard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76600"/>
            <a:ext cx="3133725" cy="3362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Independence Southern Cone</a:t>
            </a:r>
          </a:p>
          <a:p>
            <a:r>
              <a:rPr lang="en-US" dirty="0" smtClean="0"/>
              <a:t>States and Indigenous peoples</a:t>
            </a:r>
          </a:p>
          <a:p>
            <a:r>
              <a:rPr lang="en-US" dirty="0" smtClean="0"/>
              <a:t>Compare state social policies throughout</a:t>
            </a:r>
          </a:p>
          <a:p>
            <a:r>
              <a:rPr lang="en-US" dirty="0" smtClean="0"/>
              <a:t>How to explain such differences?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Struggle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Legitimacy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what we have studied about the independence of SC, why might these new nations have sought legitimacy?</a:t>
            </a:r>
          </a:p>
          <a:p>
            <a:r>
              <a:rPr lang="en-US" dirty="0"/>
              <a:t>W</a:t>
            </a:r>
            <a:r>
              <a:rPr lang="en-US" dirty="0" smtClean="0"/>
              <a:t>hat does political legitimacy mean anyway?  TP:  figure it out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here might </a:t>
            </a:r>
            <a:r>
              <a:rPr lang="en-US" dirty="0" smtClean="0"/>
              <a:t>the new nations </a:t>
            </a:r>
            <a:r>
              <a:rPr lang="en-US" dirty="0" smtClean="0"/>
              <a:t>have sought this legitimacy? And how? </a:t>
            </a:r>
          </a:p>
          <a:p>
            <a:r>
              <a:rPr lang="en-US" dirty="0" smtClean="0"/>
              <a:t>Social reasons?  </a:t>
            </a:r>
          </a:p>
          <a:p>
            <a:r>
              <a:rPr lang="en-US" dirty="0" smtClean="0"/>
              <a:t>Economic reasons?</a:t>
            </a:r>
          </a:p>
          <a:p>
            <a:r>
              <a:rPr lang="en-US" dirty="0" smtClean="0"/>
              <a:t>Internal and External reasons?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B. The struggle for Legitimacy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Militarism and enduring Indigenous nations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6535792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</a:t>
            </a:r>
            <a:r>
              <a:rPr lang="en-US" dirty="0" smtClean="0"/>
              <a:t>. Chile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be done with the </a:t>
            </a:r>
            <a:r>
              <a:rPr lang="en-US" dirty="0" err="1" smtClean="0"/>
              <a:t>Reche</a:t>
            </a:r>
            <a:r>
              <a:rPr lang="en-US" dirty="0" smtClean="0"/>
              <a:t> (</a:t>
            </a:r>
            <a:r>
              <a:rPr lang="en-US" dirty="0" err="1" smtClean="0"/>
              <a:t>Mapuche</a:t>
            </a:r>
            <a:r>
              <a:rPr lang="en-US" dirty="0" smtClean="0"/>
              <a:t>) in the south?</a:t>
            </a:r>
          </a:p>
          <a:p>
            <a:endParaRPr lang="en-US" dirty="0"/>
          </a:p>
          <a:p>
            <a:r>
              <a:rPr lang="en-US" dirty="0" smtClean="0"/>
              <a:t>Why did these people pose problems for the new nation?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91730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43507"/>
            <a:ext cx="33623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5"/>
          <a:stretch/>
        </p:blipFill>
        <p:spPr bwMode="auto">
          <a:xfrm>
            <a:off x="152400" y="253536"/>
            <a:ext cx="8656320" cy="619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382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Liberal leaders:   political stability through fraudulent elections</a:t>
            </a:r>
          </a:p>
          <a:p>
            <a:r>
              <a:rPr lang="en-US" dirty="0" smtClean="0"/>
              <a:t>Declared the </a:t>
            </a:r>
            <a:r>
              <a:rPr lang="en-US" dirty="0" err="1" smtClean="0"/>
              <a:t>Auraucanos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Reche</a:t>
            </a:r>
            <a:r>
              <a:rPr lang="en-US" dirty="0" smtClean="0"/>
              <a:t>) citizens</a:t>
            </a:r>
            <a:endParaRPr lang="en-US" dirty="0" smtClean="0"/>
          </a:p>
          <a:p>
            <a:r>
              <a:rPr lang="en-US" dirty="0" smtClean="0"/>
              <a:t>Yet given never been conquered, unable to force cultural change</a:t>
            </a:r>
          </a:p>
          <a:p>
            <a:r>
              <a:rPr lang="en-US" dirty="0" smtClean="0"/>
              <a:t>Settlers south of the Biobio River flood </a:t>
            </a:r>
            <a:r>
              <a:rPr lang="en-US" dirty="0" err="1" smtClean="0"/>
              <a:t>Wallmapu</a:t>
            </a:r>
            <a:r>
              <a:rPr lang="en-US" dirty="0" smtClean="0"/>
              <a:t>, </a:t>
            </a:r>
            <a:r>
              <a:rPr lang="en-US" dirty="0" err="1" smtClean="0"/>
              <a:t>Reche</a:t>
            </a:r>
            <a:r>
              <a:rPr lang="en-US" dirty="0" smtClean="0"/>
              <a:t> land</a:t>
            </a:r>
          </a:p>
          <a:p>
            <a:r>
              <a:rPr lang="en-US" dirty="0" smtClean="0"/>
              <a:t>Simply ignored restrictions to settle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Genocidal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Reche</a:t>
            </a:r>
            <a:r>
              <a:rPr lang="en-US" dirty="0" smtClean="0"/>
              <a:t> participated in political changes of 1851 y 1859</a:t>
            </a:r>
          </a:p>
          <a:p>
            <a:r>
              <a:rPr lang="en-US" dirty="0" smtClean="0"/>
              <a:t>Legislators tried to subdue and quiet them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Reche</a:t>
            </a:r>
            <a:r>
              <a:rPr lang="en-US" dirty="0" smtClean="0"/>
              <a:t> unsuccessfully asked help Arg.</a:t>
            </a:r>
          </a:p>
          <a:p>
            <a:r>
              <a:rPr lang="en-US" dirty="0" smtClean="0"/>
              <a:t>1869</a:t>
            </a:r>
            <a:r>
              <a:rPr lang="en-US" dirty="0"/>
              <a:t>, Chile </a:t>
            </a:r>
            <a:r>
              <a:rPr lang="en-US" dirty="0" smtClean="0"/>
              <a:t>crushed </a:t>
            </a:r>
            <a:r>
              <a:rPr lang="en-US" dirty="0" err="1" smtClean="0"/>
              <a:t>Reche</a:t>
            </a:r>
            <a:r>
              <a:rPr lang="en-US" dirty="0" smtClean="0"/>
              <a:t> in brutal attacks on settlements and destruction crops</a:t>
            </a:r>
          </a:p>
          <a:p>
            <a:r>
              <a:rPr lang="en-US" dirty="0" smtClean="0"/>
              <a:t>Massacred the </a:t>
            </a:r>
            <a:r>
              <a:rPr lang="en-US" dirty="0" err="1" smtClean="0"/>
              <a:t>Reche</a:t>
            </a:r>
            <a:r>
              <a:rPr lang="en-US" dirty="0" smtClean="0"/>
              <a:t> population</a:t>
            </a:r>
          </a:p>
          <a:p>
            <a:r>
              <a:rPr lang="en-US" dirty="0" smtClean="0"/>
              <a:t>Why didn’t the liberal administrations see room for Indigenous people within nations?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91440"/>
            <a:ext cx="9022080" cy="676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04875"/>
            <a:ext cx="2466975" cy="184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2</a:t>
            </a:r>
            <a:r>
              <a:rPr lang="en-US" dirty="0" smtClean="0"/>
              <a:t>. Argentina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  <a:p>
            <a:r>
              <a:rPr lang="es-ES" sz="3000" dirty="0"/>
              <a:t>1820 </a:t>
            </a:r>
            <a:r>
              <a:rPr lang="es-ES" sz="3000" dirty="0" smtClean="0"/>
              <a:t>Extended </a:t>
            </a:r>
            <a:r>
              <a:rPr lang="es-ES" sz="3000" dirty="0" err="1" smtClean="0"/>
              <a:t>hegemony</a:t>
            </a:r>
            <a:r>
              <a:rPr lang="es-ES" sz="3000" dirty="0" smtClean="0"/>
              <a:t> </a:t>
            </a:r>
            <a:r>
              <a:rPr lang="es-ES" sz="3000" dirty="0" err="1" smtClean="0"/>
              <a:t>west</a:t>
            </a:r>
            <a:r>
              <a:rPr lang="es-ES" sz="3000" dirty="0" smtClean="0"/>
              <a:t> to </a:t>
            </a:r>
            <a:r>
              <a:rPr lang="es-ES" sz="3000" dirty="0" err="1" smtClean="0"/>
              <a:t>settlement</a:t>
            </a:r>
            <a:r>
              <a:rPr lang="es-ES" sz="3000" dirty="0" smtClean="0"/>
              <a:t> La Independencia</a:t>
            </a:r>
            <a:endParaRPr lang="es-ES" sz="3000" dirty="0"/>
          </a:p>
          <a:p>
            <a:r>
              <a:rPr lang="en-US" sz="3000" dirty="0" smtClean="0"/>
              <a:t>Martín Rodríguez</a:t>
            </a:r>
            <a:r>
              <a:rPr lang="en-US" sz="3000" dirty="0"/>
              <a:t>, Gov. Buenos Aires</a:t>
            </a:r>
          </a:p>
          <a:p>
            <a:r>
              <a:rPr lang="en-US" sz="3000" dirty="0" smtClean="0"/>
              <a:t>Key word:  Subordination to “respect for authority, social order and private property” SG:  analysis of the governor’s terms… ?</a:t>
            </a:r>
          </a:p>
          <a:p>
            <a:pPr marL="0" indent="0">
              <a:buNone/>
            </a:pPr>
            <a:endParaRPr lang="en-US" sz="30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3450"/>
            <a:ext cx="2438400" cy="2804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536"/>
            <a:ext cx="240866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288</TotalTime>
  <Words>632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Rockwell</vt:lpstr>
      <vt:lpstr>Wingdings 2</vt:lpstr>
      <vt:lpstr>Foundry</vt:lpstr>
      <vt:lpstr>Struggle for Legitimacy</vt:lpstr>
      <vt:lpstr>A. The Struggle for Legitimacy</vt:lpstr>
      <vt:lpstr>B. The struggle for Legitimacy</vt:lpstr>
      <vt:lpstr>1. Chile</vt:lpstr>
      <vt:lpstr>PowerPoint Presentation</vt:lpstr>
      <vt:lpstr>PowerPoint Presentation</vt:lpstr>
      <vt:lpstr>Genocidal Program </vt:lpstr>
      <vt:lpstr>PowerPoint Presentation</vt:lpstr>
      <vt:lpstr>2. Argentina</vt:lpstr>
      <vt:lpstr>Juan Manuel de Rosas</vt:lpstr>
      <vt:lpstr>Contradictory Politics</vt:lpstr>
      <vt:lpstr>Actiity:  the Fishbowl Struggle for Legitimacy</vt:lpstr>
      <vt:lpstr>C. Uruguay</vt:lpstr>
      <vt:lpstr>Artigas and Indigenous people</vt:lpstr>
      <vt:lpstr>D. Paraguay</vt:lpstr>
      <vt:lpstr>Francia, continuado</vt:lpstr>
      <vt:lpstr>Conclusions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Struggle for Legitimacy</dc:title>
  <dc:creator>Rene H. Horst</dc:creator>
  <cp:lastModifiedBy>Horst, Rene H.</cp:lastModifiedBy>
  <cp:revision>38</cp:revision>
  <dcterms:created xsi:type="dcterms:W3CDTF">2012-02-06T13:06:38Z</dcterms:created>
  <dcterms:modified xsi:type="dcterms:W3CDTF">2020-02-03T14:37:22Z</dcterms:modified>
</cp:coreProperties>
</file>