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9" r:id="rId1"/>
  </p:sldMasterIdLst>
  <p:notesMasterIdLst>
    <p:notesMasterId r:id="rId18"/>
  </p:notesMasterIdLst>
  <p:sldIdLst>
    <p:sldId id="406" r:id="rId2"/>
    <p:sldId id="404" r:id="rId3"/>
    <p:sldId id="256" r:id="rId4"/>
    <p:sldId id="407" r:id="rId5"/>
    <p:sldId id="259" r:id="rId6"/>
    <p:sldId id="260" r:id="rId7"/>
    <p:sldId id="399" r:id="rId8"/>
    <p:sldId id="261" r:id="rId9"/>
    <p:sldId id="262" r:id="rId10"/>
    <p:sldId id="408" r:id="rId11"/>
    <p:sldId id="370" r:id="rId12"/>
    <p:sldId id="400" r:id="rId13"/>
    <p:sldId id="405" r:id="rId14"/>
    <p:sldId id="401" r:id="rId15"/>
    <p:sldId id="402" r:id="rId16"/>
    <p:sldId id="403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45" autoAdjust="0"/>
    <p:restoredTop sz="94660"/>
  </p:normalViewPr>
  <p:slideViewPr>
    <p:cSldViewPr>
      <p:cViewPr varScale="1">
        <p:scale>
          <a:sx n="37" d="100"/>
          <a:sy n="37" d="100"/>
        </p:scale>
        <p:origin x="1350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A1AB7C-D45D-4534-822A-D769FC37A77E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D6A487-FDC6-470D-BC90-9B26BDF151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137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D6A487-FDC6-470D-BC90-9B26BDF1518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D6A487-FDC6-470D-BC90-9B26BDF1518F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D6A487-FDC6-470D-BC90-9B26BDF1518F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D6A487-FDC6-470D-BC90-9B26BDF1518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D6A487-FDC6-470D-BC90-9B26BDF1518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D6A487-FDC6-470D-BC90-9B26BDF1518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D6A487-FDC6-470D-BC90-9B26BDF1518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D6A487-FDC6-470D-BC90-9B26BDF1518F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D6A487-FDC6-470D-BC90-9B26BDF1518F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D6A487-FDC6-470D-BC90-9B26BDF1518F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D6A487-FDC6-470D-BC90-9B26BDF1518F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rgbClr val="FFFFFF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C876834-0EAF-4969-8D63-A7622B2ABBAC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6DEF500-81C1-46A2-A8E0-B5E1FFF63FB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7943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76834-0EAF-4969-8D63-A7622B2ABBAC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EF500-81C1-46A2-A8E0-B5E1FFF63F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410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76834-0EAF-4969-8D63-A7622B2ABBAC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EF500-81C1-46A2-A8E0-B5E1FFF63F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0284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76834-0EAF-4969-8D63-A7622B2ABBAC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EF500-81C1-46A2-A8E0-B5E1FFF63F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825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76834-0EAF-4969-8D63-A7622B2ABBAC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EF500-81C1-46A2-A8E0-B5E1FFF63F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229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76834-0EAF-4969-8D63-A7622B2ABBAC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EF500-81C1-46A2-A8E0-B5E1FFF63FB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1684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76834-0EAF-4969-8D63-A7622B2ABBAC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EF500-81C1-46A2-A8E0-B5E1FFF63F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499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76834-0EAF-4969-8D63-A7622B2ABBAC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EF500-81C1-46A2-A8E0-B5E1FFF63F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741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76834-0EAF-4969-8D63-A7622B2ABBAC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EF500-81C1-46A2-A8E0-B5E1FFF63F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88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76834-0EAF-4969-8D63-A7622B2ABBAC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EF500-81C1-46A2-A8E0-B5E1FFF63F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11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76834-0EAF-4969-8D63-A7622B2ABBAC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EF500-81C1-46A2-A8E0-B5E1FFF63F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478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76834-0EAF-4969-8D63-A7622B2ABBAC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EF500-81C1-46A2-A8E0-B5E1FFF63F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811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fld id="{7C876834-0EAF-4969-8D63-A7622B2ABBAC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66DEF500-81C1-46A2-A8E0-B5E1FFF63F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481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  <p:sldLayoutId id="2147483751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0.jpg"/><Relationship Id="rId4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7.jpeg"/><Relationship Id="rId5" Type="http://schemas.openxmlformats.org/officeDocument/2006/relationships/image" Target="../media/image16.jpg"/><Relationship Id="rId4" Type="http://schemas.openxmlformats.org/officeDocument/2006/relationships/image" Target="../media/image15.jp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gif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Search for Political Order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1830’s-1850’s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121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D. Return Papers 1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Using Inés of My Soul and Padden’s “Cultural Adaptation”, explain how the </a:t>
            </a:r>
            <a:r>
              <a:rPr lang="en-US" dirty="0" err="1" smtClean="0"/>
              <a:t>Reche</a:t>
            </a:r>
            <a:r>
              <a:rPr lang="en-US" dirty="0" smtClean="0"/>
              <a:t> shaped the Spanish conquest of Chile.</a:t>
            </a:r>
          </a:p>
          <a:p>
            <a:r>
              <a:rPr lang="en-US" dirty="0" smtClean="0"/>
              <a:t>Myth </a:t>
            </a:r>
            <a:r>
              <a:rPr lang="en-US" dirty="0"/>
              <a:t>v</a:t>
            </a:r>
            <a:r>
              <a:rPr lang="en-US" dirty="0" smtClean="0"/>
              <a:t>s. </a:t>
            </a:r>
            <a:r>
              <a:rPr lang="en-US" dirty="0" err="1"/>
              <a:t>h</a:t>
            </a:r>
            <a:r>
              <a:rPr lang="en-US" dirty="0" err="1" smtClean="0"/>
              <a:t>istorial</a:t>
            </a:r>
            <a:r>
              <a:rPr lang="en-US" dirty="0" smtClean="0"/>
              <a:t> reality?</a:t>
            </a:r>
          </a:p>
          <a:p>
            <a:r>
              <a:rPr lang="en-US" dirty="0" smtClean="0"/>
              <a:t>How can we really know about the Indigenous role in Spanish settlement of Chile?</a:t>
            </a:r>
          </a:p>
          <a:p>
            <a:r>
              <a:rPr lang="en-US" dirty="0" smtClean="0"/>
              <a:t>Compare notes on thesis arguments at your table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928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en-US" dirty="0">
                <a:latin typeface="Times New Roman"/>
              </a:rPr>
              <a:t>D</a:t>
            </a:r>
            <a:r>
              <a:rPr lang="en-US" baseline="0" dirty="0" smtClean="0">
                <a:latin typeface="Times New Roman"/>
              </a:rPr>
              <a:t>.  Portales</a:t>
            </a:r>
            <a:r>
              <a:rPr lang="en-US" dirty="0" smtClean="0">
                <a:latin typeface="Times New Roman"/>
              </a:rPr>
              <a:t> in Chile</a:t>
            </a:r>
            <a:endParaRPr lang="en-US" baseline="0" dirty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1818-1823, Bernardo O’Higgins first leader</a:t>
            </a:r>
          </a:p>
          <a:p>
            <a:r>
              <a:rPr lang="en-US" dirty="0" smtClean="0"/>
              <a:t>Weaken the aristocracy</a:t>
            </a:r>
          </a:p>
          <a:p>
            <a:r>
              <a:rPr lang="en-US" dirty="0" smtClean="0"/>
              <a:t>Capitalist economic development</a:t>
            </a:r>
          </a:p>
          <a:p>
            <a:r>
              <a:rPr lang="en-US" dirty="0" smtClean="0"/>
              <a:t>1830, conservatives </a:t>
            </a:r>
            <a:r>
              <a:rPr lang="en-US" dirty="0" err="1" smtClean="0"/>
              <a:t>reimposed</a:t>
            </a:r>
            <a:r>
              <a:rPr lang="en-US" dirty="0" smtClean="0"/>
              <a:t> conservative </a:t>
            </a:r>
            <a:r>
              <a:rPr lang="en-US" dirty="0" err="1" smtClean="0"/>
              <a:t>Joaquín</a:t>
            </a:r>
            <a:r>
              <a:rPr lang="en-US" dirty="0" smtClean="0"/>
              <a:t> Prieto</a:t>
            </a:r>
          </a:p>
          <a:p>
            <a:r>
              <a:rPr lang="en-US" dirty="0" smtClean="0"/>
              <a:t>Council of Ministers under Diego Portales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ohiggins, bernardo, Chile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67400" y="384266"/>
            <a:ext cx="1790700" cy="2558143"/>
          </a:xfrm>
          <a:prstGeom prst="rect">
            <a:avLst/>
          </a:prstGeom>
        </p:spPr>
      </p:pic>
      <p:pic>
        <p:nvPicPr>
          <p:cNvPr id="5" name="Picture 4" descr="Joaquin Prieto Chil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44325" y="3712132"/>
            <a:ext cx="2790075" cy="281566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3575" y="4038600"/>
            <a:ext cx="1879430" cy="2489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Diego Portales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Diego Portales and Council of Ministers</a:t>
            </a:r>
          </a:p>
          <a:p>
            <a:r>
              <a:rPr lang="en-US" dirty="0" smtClean="0"/>
              <a:t>Religion</a:t>
            </a:r>
          </a:p>
          <a:p>
            <a:r>
              <a:rPr lang="en-US" dirty="0" smtClean="0"/>
              <a:t>Taxes</a:t>
            </a:r>
          </a:p>
          <a:p>
            <a:r>
              <a:rPr lang="en-US" dirty="0" smtClean="0"/>
              <a:t>Monetary Policies</a:t>
            </a:r>
          </a:p>
          <a:p>
            <a:r>
              <a:rPr lang="en-US" dirty="0" smtClean="0"/>
              <a:t>Constitution of 1833</a:t>
            </a:r>
          </a:p>
          <a:p>
            <a:r>
              <a:rPr lang="en-US" dirty="0" err="1" smtClean="0"/>
              <a:t>Reche</a:t>
            </a:r>
            <a:r>
              <a:rPr lang="en-US" dirty="0" smtClean="0"/>
              <a:t> challenges to rule throughout</a:t>
            </a:r>
          </a:p>
          <a:p>
            <a:endParaRPr lang="en-US" dirty="0"/>
          </a:p>
        </p:txBody>
      </p:sp>
      <p:pic>
        <p:nvPicPr>
          <p:cNvPr id="4" name="Picture 3" descr="Portales, Die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943600" y="2102265"/>
            <a:ext cx="2857500" cy="3784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Histrical</a:t>
            </a:r>
            <a:r>
              <a:rPr lang="en-US" dirty="0" smtClean="0"/>
              <a:t> 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John Lynch:  </a:t>
            </a:r>
            <a:r>
              <a:rPr lang="en-US" i="1" dirty="0" smtClean="0"/>
              <a:t>Argentine Caudillo</a:t>
            </a:r>
            <a:r>
              <a:rPr lang="en-US" dirty="0" smtClean="0"/>
              <a:t>:  </a:t>
            </a:r>
            <a:r>
              <a:rPr lang="en-US" dirty="0" err="1" smtClean="0"/>
              <a:t>Chs</a:t>
            </a:r>
            <a:r>
              <a:rPr lang="en-US" dirty="0" smtClean="0"/>
              <a:t> 1-3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E. Rosas in Argentina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Caudillo, landowner</a:t>
            </a:r>
          </a:p>
          <a:p>
            <a:r>
              <a:rPr lang="en-US" sz="2000" dirty="0" smtClean="0"/>
              <a:t>Governor of Buenos Aires </a:t>
            </a:r>
            <a:r>
              <a:rPr lang="en-US" sz="2000" dirty="0" smtClean="0"/>
              <a:t>1829-1852</a:t>
            </a:r>
            <a:endParaRPr lang="en-US" sz="2000" dirty="0" smtClean="0"/>
          </a:p>
          <a:p>
            <a:r>
              <a:rPr lang="en-US" dirty="0" smtClean="0"/>
              <a:t>Occupied the Pampas</a:t>
            </a:r>
          </a:p>
          <a:p>
            <a:r>
              <a:rPr lang="en-US" dirty="0" smtClean="0"/>
              <a:t>Absolute Power</a:t>
            </a:r>
            <a:endParaRPr lang="en-US" sz="1600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Pastoral Revolution</a:t>
            </a:r>
          </a:p>
          <a:p>
            <a:pPr>
              <a:buFont typeface="Arial" charset="0"/>
              <a:buChar char="•"/>
            </a:pPr>
            <a:r>
              <a:rPr lang="en-US" sz="2400" dirty="0" smtClean="0"/>
              <a:t>Lynch,</a:t>
            </a:r>
            <a:r>
              <a:rPr lang="en-US" sz="2400" i="1" dirty="0" smtClean="0"/>
              <a:t> Argentine Caudillo, </a:t>
            </a:r>
            <a:r>
              <a:rPr lang="en-US" sz="2400" i="1" dirty="0" err="1" smtClean="0"/>
              <a:t>chs</a:t>
            </a:r>
            <a:r>
              <a:rPr lang="en-US" sz="2400" i="1" dirty="0" smtClean="0"/>
              <a:t>. 1-3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4" name="Picture 3" descr="Rosas, Juan_Manuel_d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02095" y="0"/>
            <a:ext cx="2286000" cy="2933700"/>
          </a:xfrm>
          <a:prstGeom prst="rect">
            <a:avLst/>
          </a:prstGeom>
        </p:spPr>
      </p:pic>
      <p:pic>
        <p:nvPicPr>
          <p:cNvPr id="5" name="Picture 4" descr="chiripa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248400" y="2514600"/>
            <a:ext cx="1142999" cy="1066800"/>
          </a:xfrm>
          <a:prstGeom prst="rect">
            <a:avLst/>
          </a:prstGeom>
        </p:spPr>
      </p:pic>
      <p:pic>
        <p:nvPicPr>
          <p:cNvPr id="6" name="Picture 5" descr="cattle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309442" y="4556760"/>
            <a:ext cx="2712588" cy="2194560"/>
          </a:xfrm>
          <a:prstGeom prst="rect">
            <a:avLst/>
          </a:prstGeom>
        </p:spPr>
      </p:pic>
      <p:pic>
        <p:nvPicPr>
          <p:cNvPr id="7" name="Picture 6" descr="hides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248400" y="3749040"/>
            <a:ext cx="2590800" cy="3108960"/>
          </a:xfrm>
          <a:prstGeom prst="rect">
            <a:avLst/>
          </a:prstGeom>
        </p:spPr>
      </p:pic>
      <p:pic>
        <p:nvPicPr>
          <p:cNvPr id="8" name="Picture 7" descr="Gauchos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14058" y="4876800"/>
            <a:ext cx="2735884" cy="15544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Rosas Continued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4705" y="4953000"/>
            <a:ext cx="2809875" cy="1628775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Alternative Argentina:  Urban Society</a:t>
            </a:r>
          </a:p>
          <a:p>
            <a:r>
              <a:rPr lang="en-US" dirty="0" smtClean="0"/>
              <a:t>The Monster and State Terrorism:</a:t>
            </a:r>
            <a:endParaRPr lang="en-US" dirty="0"/>
          </a:p>
          <a:p>
            <a:r>
              <a:rPr lang="en-US" dirty="0" smtClean="0"/>
              <a:t> La </a:t>
            </a:r>
            <a:r>
              <a:rPr lang="en-US" dirty="0" err="1" smtClean="0"/>
              <a:t>Mazorca</a:t>
            </a:r>
            <a:r>
              <a:rPr lang="en-US" dirty="0" smtClean="0"/>
              <a:t>  (Ear of Corn)</a:t>
            </a:r>
          </a:p>
          <a:p>
            <a:pPr>
              <a:buNone/>
            </a:pPr>
            <a:r>
              <a:rPr lang="en-US" smtClean="0"/>
              <a:t>	</a:t>
            </a:r>
            <a:r>
              <a:rPr lang="en-US" smtClean="0"/>
              <a:t>1839-1842 </a:t>
            </a:r>
            <a:r>
              <a:rPr lang="en-US" dirty="0" smtClean="0"/>
              <a:t>the Supreme Terror</a:t>
            </a:r>
          </a:p>
          <a:p>
            <a:pPr>
              <a:buNone/>
            </a:pPr>
            <a:r>
              <a:rPr lang="en-US" dirty="0" smtClean="0"/>
              <a:t>  1850:  Brazil, Great Britain, Uruguay </a:t>
            </a:r>
          </a:p>
          <a:p>
            <a:pPr>
              <a:buNone/>
            </a:pPr>
            <a:r>
              <a:rPr lang="en-US" dirty="0" smtClean="0"/>
              <a:t>		and Paraguay</a:t>
            </a:r>
          </a:p>
          <a:p>
            <a:pPr>
              <a:buNone/>
            </a:pPr>
            <a:r>
              <a:rPr lang="en-US" dirty="0" smtClean="0"/>
              <a:t>1852 Justo José de </a:t>
            </a:r>
            <a:r>
              <a:rPr lang="en-US" dirty="0" err="1" smtClean="0"/>
              <a:t>Urquiza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Battle of 1852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0402" y="320992"/>
            <a:ext cx="2362200" cy="1933575"/>
          </a:xfrm>
          <a:prstGeom prst="rect">
            <a:avLst/>
          </a:prstGeom>
        </p:spPr>
      </p:pic>
      <p:pic>
        <p:nvPicPr>
          <p:cNvPr id="4" name="Picture 3" descr="Gaucho Federal de Rosas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907832" y="2438400"/>
            <a:ext cx="3715468" cy="4254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	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did you learn about the search for political order in the Southern Cone during the early 19</a:t>
            </a:r>
            <a:r>
              <a:rPr lang="en-US" baseline="30000" dirty="0" smtClean="0"/>
              <a:t>th</a:t>
            </a:r>
            <a:r>
              <a:rPr lang="en-US" dirty="0" smtClean="0"/>
              <a:t> Century?</a:t>
            </a:r>
          </a:p>
          <a:p>
            <a:pPr marL="109728" indent="0">
              <a:buNone/>
            </a:pPr>
            <a:r>
              <a:rPr lang="en-US" dirty="0" smtClean="0"/>
              <a:t>Here is what I tried to communicate…</a:t>
            </a:r>
          </a:p>
          <a:p>
            <a:pPr marL="109728" indent="0">
              <a:buNone/>
            </a:pPr>
            <a:r>
              <a:rPr lang="en-US" dirty="0" smtClean="0"/>
              <a:t>Historical Sources Discussed</a:t>
            </a:r>
          </a:p>
          <a:p>
            <a:pPr marL="109728" indent="0">
              <a:buNone/>
            </a:pPr>
            <a:r>
              <a:rPr lang="en-US" dirty="0" smtClean="0"/>
              <a:t>Assignments for next class?</a:t>
            </a:r>
          </a:p>
          <a:p>
            <a:pPr marL="109728" indent="0">
              <a:buNone/>
            </a:pPr>
            <a:r>
              <a:rPr lang="en-US" dirty="0" smtClean="0"/>
              <a:t>Two chapters on the Paraguayan War from my book </a:t>
            </a:r>
          </a:p>
          <a:p>
            <a:pPr marL="109728" indent="0">
              <a:buNone/>
            </a:pPr>
            <a:r>
              <a:rPr lang="en-US" i="1" dirty="0" smtClean="0"/>
              <a:t>Military Struggle and Identity Formation in Latin America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304800"/>
            <a:ext cx="740664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Final Course Projects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7251" y="990600"/>
            <a:ext cx="7524749" cy="5105400"/>
          </a:xfrm>
        </p:spPr>
        <p:txBody>
          <a:bodyPr>
            <a:normAutofit fontScale="25000" lnSpcReduction="20000"/>
          </a:bodyPr>
          <a:lstStyle/>
          <a:p>
            <a:r>
              <a:rPr lang="en-US" sz="8000" dirty="0" smtClean="0"/>
              <a:t>Two final Class Research Projects:  Food </a:t>
            </a:r>
            <a:r>
              <a:rPr lang="en-US" sz="8000" dirty="0"/>
              <a:t>+ </a:t>
            </a:r>
            <a:r>
              <a:rPr lang="en-US" sz="8000" dirty="0" smtClean="0"/>
              <a:t>Art</a:t>
            </a:r>
          </a:p>
          <a:p>
            <a:r>
              <a:rPr lang="en-US" sz="8000" dirty="0" smtClean="0"/>
              <a:t>Friday</a:t>
            </a:r>
            <a:r>
              <a:rPr lang="en-US" sz="8000" dirty="0"/>
              <a:t>, May 1, 2-4:30 PM </a:t>
            </a:r>
            <a:endParaRPr lang="en-US" sz="8000" dirty="0" smtClean="0"/>
          </a:p>
          <a:p>
            <a:r>
              <a:rPr lang="en-US" sz="8000" dirty="0" smtClean="0"/>
              <a:t>1. Working </a:t>
            </a:r>
            <a:r>
              <a:rPr lang="en-US" sz="8000" dirty="0"/>
              <a:t>in groups of two, students prepare a dish from the </a:t>
            </a:r>
            <a:r>
              <a:rPr lang="en-US" sz="8000" dirty="0" smtClean="0"/>
              <a:t>Southern Cone </a:t>
            </a:r>
            <a:r>
              <a:rPr lang="en-US" sz="8000" dirty="0"/>
              <a:t>to share with the class during our final course meal</a:t>
            </a:r>
            <a:r>
              <a:rPr lang="en-US" sz="8000" dirty="0" smtClean="0"/>
              <a:t>.</a:t>
            </a:r>
            <a:endParaRPr lang="en-US" sz="8000" dirty="0"/>
          </a:p>
          <a:p>
            <a:r>
              <a:rPr lang="en-US" sz="8000" dirty="0" smtClean="0"/>
              <a:t>2. Artistic </a:t>
            </a:r>
            <a:r>
              <a:rPr lang="en-US" sz="8000" dirty="0"/>
              <a:t>Presentation </a:t>
            </a:r>
            <a:r>
              <a:rPr lang="en-US" sz="8000" dirty="0" smtClean="0"/>
              <a:t>during final </a:t>
            </a:r>
            <a:r>
              <a:rPr lang="en-US" sz="8000" dirty="0"/>
              <a:t>exam </a:t>
            </a:r>
            <a:r>
              <a:rPr lang="en-US" sz="8000" dirty="0" smtClean="0"/>
              <a:t>period.  Working </a:t>
            </a:r>
            <a:r>
              <a:rPr lang="en-US" sz="8000" dirty="0"/>
              <a:t>in </a:t>
            </a:r>
            <a:r>
              <a:rPr lang="en-US" sz="8000" dirty="0" smtClean="0"/>
              <a:t>a different group </a:t>
            </a:r>
            <a:r>
              <a:rPr lang="en-US" sz="8000" dirty="0"/>
              <a:t>of </a:t>
            </a:r>
            <a:r>
              <a:rPr lang="en-US" sz="8000" dirty="0" smtClean="0"/>
              <a:t>two people, </a:t>
            </a:r>
            <a:r>
              <a:rPr lang="en-US" sz="8000" dirty="0"/>
              <a:t>students create an artistic piece that represents the Southern Cone.  Mediums </a:t>
            </a:r>
            <a:r>
              <a:rPr lang="en-US" sz="8000" dirty="0" smtClean="0"/>
              <a:t>in </a:t>
            </a:r>
            <a:r>
              <a:rPr lang="en-US" sz="8000" dirty="0"/>
              <a:t>one of the following:  music, dance, art, poetry, sculpture, </a:t>
            </a:r>
            <a:r>
              <a:rPr lang="en-US" sz="8000" dirty="0" smtClean="0"/>
              <a:t>theater</a:t>
            </a:r>
            <a:endParaRPr lang="en-US" sz="8000" dirty="0"/>
          </a:p>
          <a:p>
            <a:r>
              <a:rPr lang="en-US" sz="8000" dirty="0" smtClean="0"/>
              <a:t>3. During </a:t>
            </a:r>
            <a:r>
              <a:rPr lang="en-US" sz="8000" dirty="0"/>
              <a:t>the final exam period, </a:t>
            </a:r>
            <a:r>
              <a:rPr lang="en-US" sz="8000" dirty="0" smtClean="0"/>
              <a:t>after the </a:t>
            </a:r>
            <a:r>
              <a:rPr lang="en-US" sz="8000" dirty="0"/>
              <a:t>meal, student groups present their art work. Presentations last 5 minutes in length and explain historical relevance and the creations process.  Together write and submit a one-page paper explaining the project, its historical significance, and a list of the sources </a:t>
            </a:r>
            <a:r>
              <a:rPr lang="en-US" sz="8000" dirty="0" smtClean="0"/>
              <a:t>consulted</a:t>
            </a:r>
            <a:endParaRPr lang="en-US" sz="8000" dirty="0"/>
          </a:p>
          <a:p>
            <a:r>
              <a:rPr lang="en-US" sz="8000" dirty="0" smtClean="0"/>
              <a:t>A. Choose a partner for groups of two.  Must be different people for different projects</a:t>
            </a:r>
          </a:p>
          <a:p>
            <a:r>
              <a:rPr lang="en-US" sz="8000" dirty="0" smtClean="0"/>
              <a:t>B. Choose a historical subject for both</a:t>
            </a:r>
          </a:p>
          <a:p>
            <a:r>
              <a:rPr lang="en-US" sz="8000" dirty="0" smtClean="0"/>
              <a:t>C. Discuss a format for final presentations</a:t>
            </a:r>
          </a:p>
          <a:p>
            <a:r>
              <a:rPr lang="en-US" sz="8000" dirty="0" smtClean="0"/>
              <a:t>D. Presentations: </a:t>
            </a:r>
            <a:r>
              <a:rPr lang="en-US" sz="8000" dirty="0"/>
              <a:t>Friday, May 1, 2-4:30 PM </a:t>
            </a:r>
            <a:endParaRPr lang="en-US" sz="8000" dirty="0" smtClean="0"/>
          </a:p>
          <a:p>
            <a:r>
              <a:rPr lang="en-US" sz="8000" dirty="0" smtClean="0"/>
              <a:t>E. Take 5 minutes to start talking about projects and finding partners</a:t>
            </a:r>
            <a:endParaRPr lang="en-US" sz="8000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572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304800"/>
            <a:ext cx="7406640" cy="1176528"/>
          </a:xfrm>
        </p:spPr>
        <p:txBody>
          <a:bodyPr>
            <a:normAutofit/>
          </a:bodyPr>
          <a:lstStyle/>
          <a:p>
            <a:r>
              <a:rPr lang="es-ES" dirty="0" smtClean="0">
                <a:latin typeface="Times New Roman"/>
              </a:rPr>
              <a:t>A. </a:t>
            </a:r>
            <a:r>
              <a:rPr lang="es-ES" dirty="0" err="1" smtClean="0">
                <a:latin typeface="Times New Roman"/>
              </a:rPr>
              <a:t>The</a:t>
            </a:r>
            <a:r>
              <a:rPr lang="es-ES" dirty="0" smtClean="0">
                <a:latin typeface="Times New Roman"/>
              </a:rPr>
              <a:t> </a:t>
            </a:r>
            <a:r>
              <a:rPr lang="es-ES" dirty="0" err="1" smtClean="0">
                <a:latin typeface="Times New Roman"/>
              </a:rPr>
              <a:t>Search</a:t>
            </a:r>
            <a:r>
              <a:rPr lang="es-ES" dirty="0" smtClean="0">
                <a:latin typeface="Times New Roman"/>
              </a:rPr>
              <a:t> </a:t>
            </a:r>
            <a:r>
              <a:rPr lang="es-ES" dirty="0" err="1" smtClean="0">
                <a:latin typeface="Times New Roman"/>
              </a:rPr>
              <a:t>for</a:t>
            </a:r>
            <a:r>
              <a:rPr lang="es-ES" dirty="0" smtClean="0">
                <a:latin typeface="Times New Roman"/>
              </a:rPr>
              <a:t> </a:t>
            </a:r>
            <a:r>
              <a:rPr lang="es-ES" dirty="0" err="1" smtClean="0">
                <a:latin typeface="Times New Roman"/>
              </a:rPr>
              <a:t>Political</a:t>
            </a:r>
            <a:r>
              <a:rPr lang="es-ES" dirty="0" smtClean="0">
                <a:latin typeface="Times New Roman"/>
              </a:rPr>
              <a:t> </a:t>
            </a:r>
            <a:r>
              <a:rPr lang="es-ES" dirty="0" err="1" smtClean="0">
                <a:latin typeface="Times New Roman"/>
              </a:rPr>
              <a:t>Order</a:t>
            </a:r>
            <a:endParaRPr lang="en-US" baseline="0" dirty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5344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Principal </a:t>
            </a:r>
            <a:r>
              <a:rPr lang="en-US" dirty="0"/>
              <a:t>leaders in first half 19</a:t>
            </a:r>
            <a:r>
              <a:rPr lang="en-US" baseline="30000" dirty="0"/>
              <a:t>th</a:t>
            </a:r>
            <a:r>
              <a:rPr lang="en-US" dirty="0"/>
              <a:t> C.:  Francia, Portales, Rosas, Artigas</a:t>
            </a:r>
          </a:p>
          <a:p>
            <a:r>
              <a:rPr lang="en-US" dirty="0"/>
              <a:t>Background </a:t>
            </a:r>
            <a:r>
              <a:rPr lang="en-US" dirty="0" smtClean="0"/>
              <a:t>and Characteristics of Caudillos</a:t>
            </a:r>
          </a:p>
          <a:p>
            <a:r>
              <a:rPr lang="en-US" dirty="0" smtClean="0"/>
              <a:t>What is a caudillo?  Figure it out…</a:t>
            </a:r>
          </a:p>
          <a:p>
            <a:r>
              <a:rPr lang="en-US" dirty="0" smtClean="0"/>
              <a:t>Usually veterans of wars for independence who used personal charisma</a:t>
            </a:r>
          </a:p>
          <a:p>
            <a:r>
              <a:rPr lang="en-US" dirty="0" smtClean="0"/>
              <a:t>To connect with followers, often including Indigenous people, free Afro-Latin Americans, and mestizos.  The name comes from the </a:t>
            </a:r>
            <a:r>
              <a:rPr lang="en-US" dirty="0" err="1" smtClean="0"/>
              <a:t>Arawk</a:t>
            </a:r>
            <a:r>
              <a:rPr lang="en-US" dirty="0" smtClean="0"/>
              <a:t> term </a:t>
            </a:r>
            <a:r>
              <a:rPr lang="en-US" dirty="0" err="1" smtClean="0"/>
              <a:t>kassequa</a:t>
            </a:r>
            <a:r>
              <a:rPr lang="en-US" dirty="0" smtClean="0"/>
              <a:t>, adopted into Spanish as cacique, chief</a:t>
            </a:r>
          </a:p>
          <a:p>
            <a:r>
              <a:rPr lang="en-US" dirty="0" smtClean="0"/>
              <a:t>By 19</a:t>
            </a:r>
            <a:r>
              <a:rPr lang="en-US" baseline="30000" dirty="0" smtClean="0"/>
              <a:t>th</a:t>
            </a:r>
            <a:r>
              <a:rPr lang="en-US" dirty="0" smtClean="0"/>
              <a:t> C, Caudillo ruled over number of caciques or their people</a:t>
            </a:r>
          </a:p>
          <a:p>
            <a:r>
              <a:rPr lang="en-US" dirty="0" smtClean="0"/>
              <a:t>Large landowners with personal armies and resources for supporters</a:t>
            </a:r>
          </a:p>
          <a:p>
            <a:r>
              <a:rPr lang="en-US" dirty="0" smtClean="0"/>
              <a:t>Power</a:t>
            </a:r>
          </a:p>
          <a:p>
            <a:r>
              <a:rPr lang="en-US" dirty="0" smtClean="0"/>
              <a:t>Support</a:t>
            </a:r>
          </a:p>
          <a:p>
            <a:r>
              <a:rPr lang="en-US" dirty="0" smtClean="0"/>
              <a:t>Political Strategies</a:t>
            </a:r>
          </a:p>
          <a:p>
            <a:r>
              <a:rPr lang="en-US" dirty="0" smtClean="0"/>
              <a:t>Results for the Southern Cone?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7882890" cy="1356360"/>
          </a:xfrm>
        </p:spPr>
        <p:txBody>
          <a:bodyPr/>
          <a:lstStyle/>
          <a:p>
            <a:r>
              <a:rPr lang="en-US" dirty="0"/>
              <a:t>B</a:t>
            </a:r>
            <a:r>
              <a:rPr lang="en-US" dirty="0" smtClean="0"/>
              <a:t>. Oriental Band and José G. Artigas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Artigas </a:t>
            </a:r>
            <a:r>
              <a:rPr lang="en-US" dirty="0"/>
              <a:t>lifted his siege of Montevideo at the beginning of </a:t>
            </a:r>
            <a:r>
              <a:rPr lang="en-US" dirty="0" smtClean="0"/>
              <a:t>1814</a:t>
            </a:r>
            <a:endParaRPr lang="en-US" dirty="0"/>
          </a:p>
          <a:p>
            <a:r>
              <a:rPr lang="en-US" dirty="0"/>
              <a:t>W</a:t>
            </a:r>
            <a:r>
              <a:rPr lang="en-US" dirty="0" smtClean="0"/>
              <a:t>arfare </a:t>
            </a:r>
            <a:r>
              <a:rPr lang="en-US" dirty="0"/>
              <a:t>continued among </a:t>
            </a:r>
            <a:r>
              <a:rPr lang="en-US" dirty="0" smtClean="0"/>
              <a:t>Uruguayans</a:t>
            </a:r>
            <a:r>
              <a:rPr lang="en-US" dirty="0"/>
              <a:t>, Spaniards, </a:t>
            </a:r>
            <a:r>
              <a:rPr lang="en-US" dirty="0" smtClean="0"/>
              <a:t>and Argentines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June </a:t>
            </a:r>
            <a:r>
              <a:rPr lang="en-US" dirty="0"/>
              <a:t>1814, Montevideo surrendered </a:t>
            </a:r>
            <a:r>
              <a:rPr lang="en-US" dirty="0" smtClean="0"/>
              <a:t>to Buenos Aires</a:t>
            </a:r>
          </a:p>
          <a:p>
            <a:r>
              <a:rPr lang="en-US" dirty="0" smtClean="0"/>
              <a:t>Artigas </a:t>
            </a:r>
            <a:r>
              <a:rPr lang="en-US" dirty="0"/>
              <a:t>controlled the countryside, </a:t>
            </a:r>
            <a:r>
              <a:rPr lang="en-US" dirty="0" smtClean="0"/>
              <a:t>his </a:t>
            </a:r>
            <a:r>
              <a:rPr lang="en-US" dirty="0"/>
              <a:t>army retook </a:t>
            </a:r>
            <a:r>
              <a:rPr lang="en-US" dirty="0" smtClean="0"/>
              <a:t>city early 1815</a:t>
            </a:r>
          </a:p>
          <a:p>
            <a:r>
              <a:rPr lang="en-US" dirty="0" smtClean="0"/>
              <a:t>After Buenos Aires </a:t>
            </a:r>
            <a:r>
              <a:rPr lang="en-US" dirty="0"/>
              <a:t>had </a:t>
            </a:r>
            <a:r>
              <a:rPr lang="en-US" dirty="0" smtClean="0"/>
              <a:t>withdrawn, Oriental Band first government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Federal League of </a:t>
            </a:r>
            <a:r>
              <a:rPr lang="en-US" dirty="0"/>
              <a:t>six </a:t>
            </a:r>
            <a:r>
              <a:rPr lang="en-US" dirty="0" smtClean="0"/>
              <a:t>provinces</a:t>
            </a:r>
            <a:endParaRPr lang="en-US" dirty="0"/>
          </a:p>
          <a:p>
            <a:r>
              <a:rPr lang="en-US" dirty="0" smtClean="0"/>
              <a:t>Included </a:t>
            </a:r>
            <a:r>
              <a:rPr lang="en-US" dirty="0"/>
              <a:t>four present-day Argentine </a:t>
            </a:r>
            <a:r>
              <a:rPr lang="en-US" dirty="0" smtClean="0"/>
              <a:t>provinces</a:t>
            </a:r>
          </a:p>
          <a:p>
            <a:r>
              <a:rPr lang="en-US" dirty="0" smtClean="0"/>
              <a:t>Bordered by Rio </a:t>
            </a:r>
            <a:r>
              <a:rPr lang="en-US" dirty="0"/>
              <a:t>Parana, Rio Uruguay, and Rio de la </a:t>
            </a:r>
            <a:r>
              <a:rPr lang="en-US" dirty="0" smtClean="0"/>
              <a:t>Plata—Montevideo </a:t>
            </a:r>
            <a:r>
              <a:rPr lang="en-US" dirty="0"/>
              <a:t>as the overseas port. </a:t>
            </a:r>
            <a:endParaRPr lang="en-US" dirty="0" smtClean="0"/>
          </a:p>
          <a:p>
            <a:r>
              <a:rPr lang="en-US" dirty="0" smtClean="0"/>
              <a:t>Customs </a:t>
            </a:r>
            <a:r>
              <a:rPr lang="en-US" dirty="0"/>
              <a:t>unification and free internal </a:t>
            </a:r>
            <a:r>
              <a:rPr lang="en-US" dirty="0" smtClean="0"/>
              <a:t>trade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31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8001000" y="361950"/>
            <a:ext cx="262890" cy="45719"/>
          </a:xfrm>
        </p:spPr>
        <p:txBody>
          <a:bodyPr>
            <a:normAutofit fontScale="90000"/>
          </a:bodyPr>
          <a:lstStyle/>
          <a:p>
            <a:pPr marR="0" rtl="0"/>
            <a:endParaRPr lang="en-US" baseline="0" dirty="0" smtClean="0">
              <a:latin typeface="Times New Roman"/>
            </a:endParaRPr>
          </a:p>
        </p:txBody>
      </p:sp>
      <p:pic>
        <p:nvPicPr>
          <p:cNvPr id="4" name="Picture 3" descr="Jose_Gervasio_Artigas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00800" y="3152775"/>
            <a:ext cx="2381250" cy="3705225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533400"/>
            <a:ext cx="7404653" cy="5053012"/>
          </a:xfrm>
        </p:spPr>
        <p:txBody>
          <a:bodyPr>
            <a:normAutofit/>
          </a:bodyPr>
          <a:lstStyle/>
          <a:p>
            <a:r>
              <a:rPr lang="en-US" dirty="0" smtClean="0"/>
              <a:t>1815 </a:t>
            </a:r>
            <a:r>
              <a:rPr lang="en-US" dirty="0" err="1" smtClean="0"/>
              <a:t>Bs</a:t>
            </a:r>
            <a:r>
              <a:rPr lang="en-US" dirty="0"/>
              <a:t>. As</a:t>
            </a:r>
            <a:r>
              <a:rPr lang="en-US" dirty="0" smtClean="0"/>
              <a:t>. Left Montevideo to José Artigas</a:t>
            </a:r>
            <a:endParaRPr lang="en-US" dirty="0"/>
          </a:p>
          <a:p>
            <a:r>
              <a:rPr lang="en-US" dirty="0" smtClean="0"/>
              <a:t>Caudillo Gaucho Artigas y and his social reforms called  </a:t>
            </a:r>
            <a:r>
              <a:rPr lang="en-US" dirty="0"/>
              <a:t>"Instructions of the Year Thirteen,"</a:t>
            </a:r>
          </a:p>
          <a:p>
            <a:r>
              <a:rPr lang="en-US" dirty="0"/>
              <a:t>D</a:t>
            </a:r>
            <a:r>
              <a:rPr lang="en-US" dirty="0" smtClean="0"/>
              <a:t>eclaration of </a:t>
            </a:r>
            <a:r>
              <a:rPr lang="en-US" dirty="0"/>
              <a:t>independence and a</a:t>
            </a:r>
            <a:r>
              <a:rPr lang="en-US" dirty="0" smtClean="0"/>
              <a:t>utonomy from La Plata</a:t>
            </a:r>
          </a:p>
          <a:p>
            <a:r>
              <a:rPr lang="en-US" dirty="0" smtClean="0"/>
              <a:t>Inspired </a:t>
            </a:r>
            <a:r>
              <a:rPr lang="en-US" dirty="0"/>
              <a:t>by the Constitution of the </a:t>
            </a:r>
            <a:r>
              <a:rPr lang="en-US" dirty="0" smtClean="0"/>
              <a:t>United States</a:t>
            </a:r>
          </a:p>
          <a:p>
            <a:r>
              <a:rPr lang="en-US" dirty="0" smtClean="0"/>
              <a:t>However</a:t>
            </a:r>
            <a:r>
              <a:rPr lang="en-US" dirty="0"/>
              <a:t>, the assembly refused to seat the delegates</a:t>
            </a:r>
          </a:p>
          <a:p>
            <a:r>
              <a:rPr lang="en-US" dirty="0" smtClean="0"/>
              <a:t>Artigas </a:t>
            </a:r>
            <a:r>
              <a:rPr lang="en-US" dirty="0"/>
              <a:t>broke with </a:t>
            </a:r>
            <a:r>
              <a:rPr lang="en-US" dirty="0" smtClean="0"/>
              <a:t>Buenos Aires </a:t>
            </a:r>
            <a:r>
              <a:rPr lang="en-US" dirty="0"/>
              <a:t>and again besieged Montevideo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smtClean="0"/>
              <a:t>Uruguay remained deeply divided</a:t>
            </a:r>
          </a:p>
          <a:p>
            <a:r>
              <a:rPr lang="en-US" dirty="0" smtClean="0"/>
              <a:t>1817 Brazilian army invades	</a:t>
            </a:r>
            <a:endParaRPr lang="en-US" dirty="0"/>
          </a:p>
          <a:p>
            <a:r>
              <a:rPr lang="en-US" dirty="0"/>
              <a:t>Artigas </a:t>
            </a:r>
            <a:r>
              <a:rPr lang="en-US" dirty="0" smtClean="0"/>
              <a:t>exiled to Paraguay for rest of life</a:t>
            </a:r>
            <a:endParaRPr lang="en-US" dirty="0"/>
          </a:p>
          <a:p>
            <a:pPr marL="109728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aseline="0" dirty="0" smtClean="0">
                <a:latin typeface="Times New Roman"/>
              </a:rPr>
              <a:t>TP Analysis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Why was Great Britain so afraid of Uruguay falling to neighbors?</a:t>
            </a:r>
          </a:p>
          <a:p>
            <a:r>
              <a:rPr lang="en-US" dirty="0" smtClean="0"/>
              <a:t>John </a:t>
            </a:r>
            <a:r>
              <a:rPr lang="en-US" dirty="0" err="1" smtClean="0"/>
              <a:t>Chasteen</a:t>
            </a:r>
            <a:r>
              <a:rPr lang="en-US" dirty="0" smtClean="0"/>
              <a:t>, </a:t>
            </a:r>
            <a:r>
              <a:rPr lang="en-US" i="1" dirty="0" smtClean="0"/>
              <a:t>Heroes on Horseback</a:t>
            </a:r>
            <a:endParaRPr lang="en-US" i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8999" y="2438399"/>
            <a:ext cx="1666875" cy="24860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88" t="16078" r="16719" b="12397"/>
          <a:stretch/>
        </p:blipFill>
        <p:spPr>
          <a:xfrm>
            <a:off x="4393141" y="2743200"/>
            <a:ext cx="2603016" cy="393192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35" y="3915256"/>
            <a:ext cx="4279398" cy="2743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Los Gauchos y el </a:t>
            </a:r>
            <a:r>
              <a:rPr lang="en-US" dirty="0" err="1" smtClean="0"/>
              <a:t>ganado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pic>
        <p:nvPicPr>
          <p:cNvPr id="4" name="Picture 3" descr="Gauchos at res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38200" y="2362200"/>
            <a:ext cx="2636340" cy="3931920"/>
          </a:xfrm>
          <a:prstGeom prst="rect">
            <a:avLst/>
          </a:prstGeom>
        </p:spPr>
      </p:pic>
      <p:pic>
        <p:nvPicPr>
          <p:cNvPr id="5" name="Picture 4" descr="Gaucho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86200" y="2895600"/>
            <a:ext cx="4828026" cy="2743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rancia, Gaspar Rodriguez d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678366" y="304800"/>
            <a:ext cx="3408484" cy="45629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>
                <a:latin typeface="Times New Roman"/>
              </a:rPr>
              <a:t>C</a:t>
            </a:r>
            <a:r>
              <a:rPr lang="en-US" baseline="0" dirty="0" smtClean="0">
                <a:latin typeface="Times New Roman"/>
              </a:rPr>
              <a:t>. Dr. </a:t>
            </a:r>
            <a:r>
              <a:rPr lang="en-US" dirty="0" smtClean="0"/>
              <a:t>Francia in Paraguay</a:t>
            </a:r>
            <a:br>
              <a:rPr lang="en-US" dirty="0" smtClean="0"/>
            </a:br>
            <a:endParaRPr lang="en-US" baseline="0" dirty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530047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José Rodríguez de Francia:  “a fragile man in a black frock”</a:t>
            </a:r>
          </a:p>
          <a:p>
            <a:r>
              <a:rPr lang="en-US" sz="2800" dirty="0" smtClean="0"/>
              <a:t>Admired radical elements of French Revolution</a:t>
            </a:r>
          </a:p>
          <a:p>
            <a:r>
              <a:rPr lang="en-US" sz="2800" dirty="0" smtClean="0"/>
              <a:t>Known as </a:t>
            </a:r>
            <a:r>
              <a:rPr lang="en-US" sz="2800" dirty="0" err="1" smtClean="0"/>
              <a:t>Caraí</a:t>
            </a:r>
            <a:r>
              <a:rPr lang="en-US" sz="2800" dirty="0" smtClean="0"/>
              <a:t> </a:t>
            </a:r>
            <a:r>
              <a:rPr lang="en-US" sz="2800" dirty="0" err="1" smtClean="0"/>
              <a:t>Guazú</a:t>
            </a:r>
            <a:r>
              <a:rPr lang="en-US" sz="2800" dirty="0" smtClean="0"/>
              <a:t> (Great Lord)</a:t>
            </a:r>
          </a:p>
          <a:p>
            <a:r>
              <a:rPr lang="en-US" sz="2800" dirty="0" smtClean="0"/>
              <a:t>Dictatorship to destroy power of upper class</a:t>
            </a:r>
          </a:p>
          <a:p>
            <a:r>
              <a:rPr lang="en-US" sz="2800" dirty="0" smtClean="0"/>
              <a:t>Advance the common interests</a:t>
            </a:r>
          </a:p>
          <a:p>
            <a:pPr marL="109728" indent="0">
              <a:buNone/>
            </a:pPr>
            <a:r>
              <a:rPr lang="en-US" sz="2800" dirty="0" smtClean="0"/>
              <a:t>Built a strong, prosperous, secure and</a:t>
            </a:r>
          </a:p>
          <a:p>
            <a:pPr marL="109728" indent="0">
              <a:buNone/>
            </a:pPr>
            <a:r>
              <a:rPr lang="en-US" sz="2800" dirty="0" smtClean="0">
                <a:latin typeface="Times New Roman"/>
              </a:rPr>
              <a:t>Independent nation at time when</a:t>
            </a:r>
          </a:p>
          <a:p>
            <a:pPr marL="109728" indent="0">
              <a:buNone/>
            </a:pPr>
            <a:r>
              <a:rPr lang="en-US" sz="2800" dirty="0" smtClean="0">
                <a:latin typeface="Times New Roman"/>
              </a:rPr>
              <a:t>Existence of Paraguay as nation was in doubt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rancia Stamp Paraguay 184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96000" y="3048000"/>
            <a:ext cx="2841301" cy="347472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0999"/>
            <a:ext cx="8229600" cy="609601"/>
          </a:xfrm>
        </p:spPr>
        <p:txBody>
          <a:bodyPr>
            <a:normAutofit fontScale="90000"/>
          </a:bodyPr>
          <a:lstStyle/>
          <a:p>
            <a:pPr marR="0" rtl="0"/>
            <a:r>
              <a:rPr lang="en-US" baseline="0" dirty="0" smtClean="0">
                <a:latin typeface="Times New Roman"/>
              </a:rPr>
              <a:t>The </a:t>
            </a:r>
            <a:r>
              <a:rPr lang="en-US" baseline="0" dirty="0" err="1" smtClean="0">
                <a:latin typeface="Times New Roman"/>
              </a:rPr>
              <a:t>Franciata</a:t>
            </a:r>
            <a:r>
              <a:rPr lang="en-US" baseline="0" dirty="0" smtClean="0">
                <a:latin typeface="Times New Roman"/>
              </a:rPr>
              <a:t>  1816-1840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Internal espionage to eliminate freedom of expression, arbitrary arrests, disappearances</a:t>
            </a:r>
          </a:p>
          <a:p>
            <a:r>
              <a:rPr lang="en-US" sz="2800" dirty="0" smtClean="0"/>
              <a:t>Chamber of Truth </a:t>
            </a:r>
            <a:r>
              <a:rPr lang="en-US" sz="2800" dirty="0" err="1" smtClean="0"/>
              <a:t>tortuered</a:t>
            </a:r>
            <a:r>
              <a:rPr lang="en-US" sz="2800" dirty="0" smtClean="0"/>
              <a:t> suspicious</a:t>
            </a:r>
          </a:p>
          <a:p>
            <a:r>
              <a:rPr lang="en-US" sz="2800" dirty="0" smtClean="0"/>
              <a:t>1816 Named “Dictator for Life” The Supreme Dictator </a:t>
            </a:r>
            <a:endParaRPr lang="en-US" sz="2800" dirty="0"/>
          </a:p>
          <a:p>
            <a:r>
              <a:rPr lang="en-US" sz="2800" dirty="0" smtClean="0"/>
              <a:t>Took land from rich, distributed to poor</a:t>
            </a:r>
          </a:p>
          <a:p>
            <a:r>
              <a:rPr lang="en-US" sz="2800" dirty="0" smtClean="0"/>
              <a:t>Francia doubled Paraguay’s treasury</a:t>
            </a:r>
          </a:p>
          <a:p>
            <a:r>
              <a:rPr lang="en-US" sz="3000" dirty="0" smtClean="0">
                <a:latin typeface="Times New Roman"/>
              </a:rPr>
              <a:t>Social preference to Afro-Paraguayans,</a:t>
            </a:r>
          </a:p>
          <a:p>
            <a:r>
              <a:rPr lang="en-US" sz="3000" dirty="0" smtClean="0">
                <a:latin typeface="Times New Roman"/>
              </a:rPr>
              <a:t>Indigenous people, </a:t>
            </a:r>
            <a:r>
              <a:rPr lang="en-US" sz="3000" dirty="0" err="1" smtClean="0">
                <a:latin typeface="Times New Roman"/>
              </a:rPr>
              <a:t>zambos</a:t>
            </a:r>
            <a:r>
              <a:rPr lang="en-US" sz="3000" dirty="0" smtClean="0">
                <a:latin typeface="Times New Roman"/>
              </a:rPr>
              <a:t>, </a:t>
            </a:r>
          </a:p>
          <a:p>
            <a:r>
              <a:rPr lang="en-US" sz="3000" dirty="0" smtClean="0">
                <a:latin typeface="Times New Roman"/>
              </a:rPr>
              <a:t>Lower-class creoles</a:t>
            </a:r>
          </a:p>
          <a:p>
            <a:r>
              <a:rPr lang="en-US" sz="3000" dirty="0" smtClean="0">
                <a:latin typeface="Times New Roman"/>
              </a:rPr>
              <a:t>Forced marriages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502</TotalTime>
  <Words>863</Words>
  <Application>Microsoft Office PowerPoint</Application>
  <PresentationFormat>On-screen Show (4:3)</PresentationFormat>
  <Paragraphs>123</Paragraphs>
  <Slides>16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Corbel</vt:lpstr>
      <vt:lpstr>Times New Roman</vt:lpstr>
      <vt:lpstr>Basis</vt:lpstr>
      <vt:lpstr>Search for Political Order 1830’s-1850’s</vt:lpstr>
      <vt:lpstr>Final Course Projects </vt:lpstr>
      <vt:lpstr>A. The Search for Political Order</vt:lpstr>
      <vt:lpstr>B. Oriental Band and José G. Artigas</vt:lpstr>
      <vt:lpstr>PowerPoint Presentation</vt:lpstr>
      <vt:lpstr>TP Analysis</vt:lpstr>
      <vt:lpstr>Los Gauchos y el ganado</vt:lpstr>
      <vt:lpstr>C. Dr. Francia in Paraguay </vt:lpstr>
      <vt:lpstr>The Franciata  1816-1840</vt:lpstr>
      <vt:lpstr>D. Return Papers 1</vt:lpstr>
      <vt:lpstr>D.  Portales in Chile</vt:lpstr>
      <vt:lpstr>Diego Portales</vt:lpstr>
      <vt:lpstr>Histrical Sources</vt:lpstr>
      <vt:lpstr>E. Rosas in Argentina</vt:lpstr>
      <vt:lpstr>Rosas Continued</vt:lpstr>
      <vt:lpstr>Conclusions </vt:lpstr>
    </vt:vector>
  </TitlesOfParts>
  <Company>Appalachian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Search for Political Order:   1830s-1850s</dc:title>
  <dc:creator>Administrator</dc:creator>
  <cp:lastModifiedBy>Horst, Rene</cp:lastModifiedBy>
  <cp:revision>52</cp:revision>
  <dcterms:created xsi:type="dcterms:W3CDTF">2008-02-04T14:28:18Z</dcterms:created>
  <dcterms:modified xsi:type="dcterms:W3CDTF">2020-02-05T19:38:05Z</dcterms:modified>
</cp:coreProperties>
</file>