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57" r:id="rId3"/>
    <p:sldId id="265" r:id="rId4"/>
    <p:sldId id="258" r:id="rId5"/>
    <p:sldId id="256" r:id="rId6"/>
    <p:sldId id="266" r:id="rId7"/>
    <p:sldId id="263" r:id="rId8"/>
    <p:sldId id="267" r:id="rId9"/>
    <p:sldId id="264" r:id="rId10"/>
    <p:sldId id="259" r:id="rId11"/>
    <p:sldId id="260" r:id="rId12"/>
    <p:sldId id="262" r:id="rId13"/>
    <p:sldId id="261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6192D-8114-4088-8508-B99E9E4BAE59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0CE9-7AF1-4E27-A694-13C7DA2AE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00CE9-7AF1-4E27-A694-13C7DA2AE4B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0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7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1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5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3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4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3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1E01A6-A436-4FD8-A832-15C3F7FE3FAF}" type="datetimeFigureOut">
              <a:rPr lang="en-US" smtClean="0"/>
              <a:pPr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0D2B3ED-CBE5-44D4-97A9-3B87626620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4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orstrh@appstat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5029200"/>
          </a:xfrm>
        </p:spPr>
        <p:txBody>
          <a:bodyPr/>
          <a:lstStyle/>
          <a:p>
            <a:pPr algn="ctr"/>
            <a:r>
              <a:rPr lang="en-US" dirty="0" smtClean="0"/>
              <a:t>History of the Southern Cone </a:t>
            </a:r>
            <a:br>
              <a:rPr lang="en-US" dirty="0" smtClean="0"/>
            </a:br>
            <a:r>
              <a:rPr lang="en-US" dirty="0" smtClean="0"/>
              <a:t>Spring 2020</a:t>
            </a:r>
            <a:br>
              <a:rPr lang="en-US" dirty="0" smtClean="0"/>
            </a:br>
            <a:r>
              <a:rPr lang="en-US" dirty="0" err="1" smtClean="0"/>
              <a:t>Bienvenidxs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0" y="217336"/>
            <a:ext cx="8808243" cy="5872162"/>
          </a:xfrm>
        </p:spPr>
      </p:pic>
    </p:spTree>
    <p:extLst>
      <p:ext uri="{BB962C8B-B14F-4D97-AF65-F5344CB8AC3E}">
        <p14:creationId xmlns:p14="http://schemas.microsoft.com/office/powerpoint/2010/main" val="23691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E. Some </a:t>
            </a:r>
            <a:r>
              <a:rPr lang="en-US" sz="3600" dirty="0" smtClean="0"/>
              <a:t>Images:</a:t>
            </a:r>
            <a:endParaRPr lang="en-US" sz="3600" dirty="0"/>
          </a:p>
        </p:txBody>
      </p:sp>
      <p:pic>
        <p:nvPicPr>
          <p:cNvPr id="4" name="Content Placeholder 3" descr="Alfonsin, Rau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10400" y="838200"/>
            <a:ext cx="1424940" cy="1905000"/>
          </a:xfrm>
        </p:spPr>
      </p:pic>
      <p:pic>
        <p:nvPicPr>
          <p:cNvPr id="5" name="Picture 4" descr="Allen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1750264" cy="2377440"/>
          </a:xfrm>
          <a:prstGeom prst="rect">
            <a:avLst/>
          </a:prstGeom>
        </p:spPr>
      </p:pic>
      <p:pic>
        <p:nvPicPr>
          <p:cNvPr id="6" name="Picture 5" descr="Bachelet, Michelle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752600"/>
            <a:ext cx="2090056" cy="1645920"/>
          </a:xfrm>
          <a:prstGeom prst="rect">
            <a:avLst/>
          </a:prstGeom>
        </p:spPr>
      </p:pic>
      <p:pic>
        <p:nvPicPr>
          <p:cNvPr id="8" name="Picture 7" descr="Batlle Family in Europe 19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6936" y="2839212"/>
            <a:ext cx="6227064" cy="4018788"/>
          </a:xfrm>
          <a:prstGeom prst="rect">
            <a:avLst/>
          </a:prstGeom>
        </p:spPr>
      </p:pic>
      <p:pic>
        <p:nvPicPr>
          <p:cNvPr id="9" name="Picture 8" descr="Lugo, Fernando Victory April 2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1066800"/>
            <a:ext cx="391886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More Pictures:</a:t>
            </a:r>
            <a:endParaRPr lang="en-US" sz="3600" dirty="0"/>
          </a:p>
        </p:txBody>
      </p:sp>
      <p:pic>
        <p:nvPicPr>
          <p:cNvPr id="4" name="Content Placeholder 3" descr="Belaie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4267200"/>
            <a:ext cx="1711073" cy="2377440"/>
          </a:xfrm>
        </p:spPr>
      </p:pic>
      <p:pic>
        <p:nvPicPr>
          <p:cNvPr id="5" name="Picture 4" descr="Boqueron 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5216" y="152400"/>
            <a:ext cx="4748784" cy="2974848"/>
          </a:xfrm>
          <a:prstGeom prst="rect">
            <a:avLst/>
          </a:prstGeom>
        </p:spPr>
      </p:pic>
      <p:pic>
        <p:nvPicPr>
          <p:cNvPr id="6" name="Picture 5" descr="augusto_pinochet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3733800"/>
            <a:ext cx="2286000" cy="2844800"/>
          </a:xfrm>
          <a:prstGeom prst="rect">
            <a:avLst/>
          </a:prstGeom>
        </p:spPr>
      </p:pic>
      <p:pic>
        <p:nvPicPr>
          <p:cNvPr id="7" name="Picture 6" descr="chile_patagon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447800"/>
            <a:ext cx="3362325" cy="2286000"/>
          </a:xfrm>
          <a:prstGeom prst="rect">
            <a:avLst/>
          </a:prstGeom>
        </p:spPr>
      </p:pic>
      <p:pic>
        <p:nvPicPr>
          <p:cNvPr id="8" name="Picture 7" descr="Condor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4953000"/>
            <a:ext cx="1524000" cy="1190625"/>
          </a:xfrm>
          <a:prstGeom prst="rect">
            <a:avLst/>
          </a:prstGeom>
        </p:spPr>
      </p:pic>
      <p:pic>
        <p:nvPicPr>
          <p:cNvPr id="10" name="Picture 9" descr="Chile_soldier detention center Pinoch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3352800"/>
            <a:ext cx="1752600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Pictures</a:t>
            </a:r>
            <a:endParaRPr lang="en-US" dirty="0"/>
          </a:p>
        </p:txBody>
      </p:sp>
      <p:pic>
        <p:nvPicPr>
          <p:cNvPr id="4" name="Content Placeholder 3" descr="Chile Iquique Coa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5852583" cy="4389437"/>
          </a:xfrm>
        </p:spPr>
      </p:pic>
      <p:pic>
        <p:nvPicPr>
          <p:cNvPr id="5" name="Picture 4" descr="Chavez and Tabare Vazquez of Urugu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04800"/>
            <a:ext cx="1809750" cy="2381250"/>
          </a:xfrm>
          <a:prstGeom prst="rect">
            <a:avLst/>
          </a:prstGeom>
        </p:spPr>
      </p:pic>
      <p:pic>
        <p:nvPicPr>
          <p:cNvPr id="6" name="Picture 5" descr="Gauch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2895600"/>
            <a:ext cx="2095500" cy="1190625"/>
          </a:xfrm>
          <a:prstGeom prst="rect">
            <a:avLst/>
          </a:prstGeom>
        </p:spPr>
      </p:pic>
      <p:pic>
        <p:nvPicPr>
          <p:cNvPr id="7" name="Picture 6" descr="Santiago de Ch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4495800"/>
            <a:ext cx="2540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Domingo F. Sarmiento</a:t>
            </a:r>
            <a:endParaRPr lang="en-US" dirty="0"/>
          </a:p>
        </p:txBody>
      </p:sp>
      <p:pic>
        <p:nvPicPr>
          <p:cNvPr id="4" name="Content Placeholder 3" descr="Facundo Cove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981200"/>
            <a:ext cx="3577998" cy="4389437"/>
          </a:xfrm>
          <a:prstGeom prst="rect">
            <a:avLst/>
          </a:prstGeom>
        </p:spPr>
      </p:pic>
      <p:pic>
        <p:nvPicPr>
          <p:cNvPr id="5" name="Picture 4" descr="Sarmiento, Domingo 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743200"/>
            <a:ext cx="2089271" cy="2651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What </a:t>
            </a:r>
            <a:r>
              <a:rPr lang="en-US" dirty="0" smtClean="0"/>
              <a:t>do I prepare for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15        Southern Latin America:  The Conquest and Colonial Legacy</a:t>
            </a:r>
          </a:p>
          <a:p>
            <a:r>
              <a:rPr lang="en-US" dirty="0"/>
              <a:t>	</a:t>
            </a:r>
            <a:r>
              <a:rPr lang="en-US" dirty="0" smtClean="0"/>
              <a:t>Allende</a:t>
            </a:r>
            <a:r>
              <a:rPr lang="en-US" dirty="0"/>
              <a:t>, Inés, Ch. 1-2 (expect the first reading quiz)  </a:t>
            </a:r>
            <a:endParaRPr lang="en-US" dirty="0" smtClean="0"/>
          </a:p>
          <a:p>
            <a:r>
              <a:rPr lang="en-US" dirty="0" smtClean="0"/>
              <a:t>Class… Activity</a:t>
            </a:r>
            <a:r>
              <a:rPr lang="en-US" dirty="0"/>
              <a:t>:  TV Commercial on Conquest of Colonial Southern Cone by SG 	of 3 students:  Southeastern Fringe, </a:t>
            </a:r>
            <a:r>
              <a:rPr lang="en-US" dirty="0" err="1"/>
              <a:t>Tupian</a:t>
            </a:r>
            <a:r>
              <a:rPr lang="en-US" dirty="0"/>
              <a:t> Fringe, Tucumán, Chile, Strait </a:t>
            </a:r>
            <a:r>
              <a:rPr lang="en-US" dirty="0" smtClean="0"/>
              <a:t>of </a:t>
            </a:r>
            <a:r>
              <a:rPr lang="en-US" dirty="0"/>
              <a:t>Magellan.</a:t>
            </a:r>
          </a:p>
          <a:p>
            <a:r>
              <a:rPr lang="en-US" dirty="0" smtClean="0"/>
              <a:t>Humble </a:t>
            </a:r>
            <a:r>
              <a:rPr lang="en-US" dirty="0"/>
              <a:t>Suggestion:  use the long weekend to get ahead in </a:t>
            </a:r>
            <a:r>
              <a:rPr lang="en-US" i="1" dirty="0"/>
              <a:t>Inés of my soul</a:t>
            </a:r>
          </a:p>
          <a:p>
            <a:r>
              <a:rPr lang="en-US" dirty="0" smtClean="0"/>
              <a:t>20</a:t>
            </a:r>
            <a:r>
              <a:rPr lang="en-US" dirty="0"/>
              <a:t>	State Holiday No Class</a:t>
            </a:r>
          </a:p>
          <a:p>
            <a:r>
              <a:rPr lang="en-US" dirty="0"/>
              <a:t>	See </a:t>
            </a:r>
            <a:r>
              <a:rPr lang="en-US" i="1" dirty="0"/>
              <a:t>The Mission </a:t>
            </a:r>
            <a:r>
              <a:rPr lang="en-US" dirty="0"/>
              <a:t>before </a:t>
            </a:r>
            <a:r>
              <a:rPr lang="en-US" dirty="0" smtClean="0"/>
              <a:t>Wednesday 22 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Class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learn?</a:t>
            </a:r>
          </a:p>
          <a:p>
            <a:r>
              <a:rPr lang="en-US" dirty="0"/>
              <a:t>Who did you meet?</a:t>
            </a:r>
          </a:p>
          <a:p>
            <a:r>
              <a:rPr lang="en-US" dirty="0" smtClean="0"/>
              <a:t>Was this introductory class effective?</a:t>
            </a:r>
          </a:p>
          <a:p>
            <a:r>
              <a:rPr lang="en-US" dirty="0" smtClean="0"/>
              <a:t>Was anything confusing?</a:t>
            </a:r>
          </a:p>
          <a:p>
            <a:r>
              <a:rPr lang="en-US" dirty="0" smtClean="0"/>
              <a:t>Is everything clear about preparation for the next class?</a:t>
            </a:r>
          </a:p>
        </p:txBody>
      </p:sp>
    </p:spTree>
    <p:extLst>
      <p:ext uri="{BB962C8B-B14F-4D97-AF65-F5344CB8AC3E}">
        <p14:creationId xmlns:p14="http://schemas.microsoft.com/office/powerpoint/2010/main" val="405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southamerica.gif"/>
          <p:cNvPicPr>
            <a:picLocks noChangeAspect="1"/>
          </p:cNvPicPr>
          <p:nvPr/>
        </p:nvPicPr>
        <p:blipFill rotWithShape="1">
          <a:blip r:embed="rId3" cstate="print"/>
          <a:srcRect t="41481"/>
          <a:stretch/>
        </p:blipFill>
        <p:spPr>
          <a:xfrm>
            <a:off x="1981200" y="330292"/>
            <a:ext cx="7055931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20391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What do you 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know about the 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Southern Cone?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1" y="1845734"/>
            <a:ext cx="8107679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Background?</a:t>
            </a:r>
          </a:p>
          <a:p>
            <a:r>
              <a:rPr lang="en-US" dirty="0" smtClean="0"/>
              <a:t>Experience?</a:t>
            </a:r>
          </a:p>
          <a:p>
            <a:r>
              <a:rPr lang="en-US" dirty="0" smtClean="0"/>
              <a:t>Travel?</a:t>
            </a:r>
          </a:p>
          <a:p>
            <a:r>
              <a:rPr lang="en-US" dirty="0" smtClean="0"/>
              <a:t>The News?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Tell and meet each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6604"/>
            <a:ext cx="8061960" cy="1450757"/>
          </a:xfrm>
        </p:spPr>
        <p:txBody>
          <a:bodyPr/>
          <a:lstStyle/>
          <a:p>
            <a:r>
              <a:rPr lang="en-US" dirty="0" smtClean="0"/>
              <a:t>Our Class	His 3301 Spring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Your Professor:  Dr. René Harder Horst </a:t>
            </a:r>
          </a:p>
          <a:p>
            <a:r>
              <a:rPr lang="en-US" dirty="0" smtClean="0"/>
              <a:t>I.G. Greer Distinguished Professor in History 2018-2021</a:t>
            </a:r>
          </a:p>
          <a:p>
            <a:pPr>
              <a:buNone/>
            </a:pPr>
            <a:r>
              <a:rPr lang="en-US" dirty="0" smtClean="0"/>
              <a:t>  Belk 249E	</a:t>
            </a:r>
            <a:r>
              <a:rPr lang="en-US" dirty="0"/>
              <a:t>L</a:t>
            </a:r>
            <a:r>
              <a:rPr lang="en-US" dirty="0" smtClean="0"/>
              <a:t>ook for the Black &amp; Gold Door Frame</a:t>
            </a:r>
          </a:p>
          <a:p>
            <a:r>
              <a:rPr lang="en-US" dirty="0" smtClean="0"/>
              <a:t>Office </a:t>
            </a:r>
            <a:r>
              <a:rPr lang="en-US" dirty="0"/>
              <a:t>Hours:  M:  9-12; W: 9-11; R: 8-11, or by appointment, call 6007 </a:t>
            </a:r>
            <a:endParaRPr lang="en-US" dirty="0" smtClean="0"/>
          </a:p>
          <a:p>
            <a:r>
              <a:rPr lang="en-US" dirty="0" smtClean="0"/>
              <a:t>or write </a:t>
            </a:r>
            <a:r>
              <a:rPr lang="en-US" dirty="0"/>
              <a:t>to </a:t>
            </a:r>
            <a:r>
              <a:rPr lang="en-US" u="sng" dirty="0" smtClean="0">
                <a:hlinkClick r:id="rId3"/>
              </a:rPr>
              <a:t>horstrh@appstate.edu</a:t>
            </a:r>
            <a:r>
              <a:rPr lang="en-US" dirty="0" smtClean="0"/>
              <a:t> to make an appointment</a:t>
            </a:r>
          </a:p>
          <a:p>
            <a:r>
              <a:rPr lang="en-US" dirty="0"/>
              <a:t>Class:  2:00 pm - 3:15 pm   MW	Belk Hall 240</a:t>
            </a:r>
          </a:p>
          <a:p>
            <a:r>
              <a:rPr lang="en-US" dirty="0" smtClean="0"/>
              <a:t>Introduce each other:  where from, field of study, why excited about this class?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6604"/>
            <a:ext cx="8991600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Questions and Information.  Divide into </a:t>
            </a:r>
            <a:r>
              <a:rPr lang="en-US" dirty="0"/>
              <a:t>9</a:t>
            </a:r>
            <a:r>
              <a:rPr lang="en-US" dirty="0" smtClean="0"/>
              <a:t> groups of 2 and find answers</a:t>
            </a:r>
            <a:br>
              <a:rPr lang="en-US" dirty="0" smtClean="0"/>
            </a:br>
            <a:r>
              <a:rPr lang="en-US" dirty="0" smtClean="0"/>
              <a:t>to the question by your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845734"/>
            <a:ext cx="8763000" cy="4174066"/>
          </a:xfrm>
        </p:spPr>
        <p:txBody>
          <a:bodyPr/>
          <a:lstStyle/>
          <a:p>
            <a:r>
              <a:rPr lang="en-US" dirty="0" smtClean="0"/>
              <a:t>1. What are the Grasslands of Argentina and Uruguay called?</a:t>
            </a:r>
          </a:p>
          <a:p>
            <a:r>
              <a:rPr lang="en-US" dirty="0" smtClean="0"/>
              <a:t>2. What is the Southern Tip of South America?</a:t>
            </a:r>
          </a:p>
          <a:p>
            <a:r>
              <a:rPr lang="en-US" dirty="0" smtClean="0"/>
              <a:t>3. One land-locked country?  And is it really?</a:t>
            </a:r>
          </a:p>
          <a:p>
            <a:r>
              <a:rPr lang="en-US" dirty="0" smtClean="0"/>
              <a:t>4. What was the Dirty War?</a:t>
            </a:r>
          </a:p>
          <a:p>
            <a:r>
              <a:rPr lang="en-US" dirty="0" smtClean="0"/>
              <a:t>5. Who are the Indigenous People and which are the languages of Paraguay?</a:t>
            </a:r>
          </a:p>
          <a:p>
            <a:r>
              <a:rPr lang="en-US" dirty="0" smtClean="0"/>
              <a:t>6. Who were the wives of Juan Domingo Peron?</a:t>
            </a:r>
          </a:p>
          <a:p>
            <a:r>
              <a:rPr lang="en-US" dirty="0" smtClean="0"/>
              <a:t>7. Who are the Indigenous Peoples of Southern Chile?</a:t>
            </a:r>
          </a:p>
          <a:p>
            <a:r>
              <a:rPr lang="en-US" dirty="0" smtClean="0"/>
              <a:t>8. </a:t>
            </a:r>
            <a:r>
              <a:rPr lang="en-US" dirty="0"/>
              <a:t>W</a:t>
            </a:r>
            <a:r>
              <a:rPr lang="en-US" dirty="0" smtClean="0"/>
              <a:t>ho and where Ex-Priest elected President by a large majority?</a:t>
            </a:r>
          </a:p>
          <a:p>
            <a:r>
              <a:rPr lang="en-US" dirty="0" smtClean="0"/>
              <a:t>9. Why does this part of the world matter at all to you?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851648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History of the Southern Cone</a:t>
            </a:r>
            <a:br>
              <a:rPr lang="en-US" sz="4000" dirty="0" smtClean="0"/>
            </a:br>
            <a:r>
              <a:rPr lang="en-US" sz="4000" dirty="0" smtClean="0"/>
              <a:t>His 3301 Spring 2020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533400" y="18287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 descr="Andes Mts Torres del Paine Ch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405" y="767862"/>
            <a:ext cx="8897595" cy="5943600"/>
          </a:xfrm>
          <a:prstGeom prst="rect">
            <a:avLst/>
          </a:prstGeom>
        </p:spPr>
      </p:pic>
      <p:pic>
        <p:nvPicPr>
          <p:cNvPr id="5" name="Picture 4" descr="Iguazu F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157" y="1974249"/>
            <a:ext cx="6989901" cy="4846320"/>
          </a:xfrm>
          <a:prstGeom prst="rect">
            <a:avLst/>
          </a:prstGeom>
        </p:spPr>
      </p:pic>
      <p:pic>
        <p:nvPicPr>
          <p:cNvPr id="6" name="Picture 5" descr="Atacama Des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8458" y="35657"/>
            <a:ext cx="5617043" cy="3931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7" y="767862"/>
            <a:ext cx="3801230" cy="5669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7" y="71516"/>
            <a:ext cx="8666825" cy="6492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23" y="3863"/>
            <a:ext cx="3282838" cy="502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7"/>
          <a:stretch/>
        </p:blipFill>
        <p:spPr>
          <a:xfrm>
            <a:off x="119157" y="1284059"/>
            <a:ext cx="5214843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0196"/>
          </a:xfrm>
        </p:spPr>
        <p:txBody>
          <a:bodyPr/>
          <a:lstStyle/>
          <a:p>
            <a:r>
              <a:rPr lang="en-US" dirty="0" smtClean="0"/>
              <a:t>A. Who’s in the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71600"/>
            <a:ext cx="8763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Find someone who… write down name…  prize to the first one finished</a:t>
            </a:r>
          </a:p>
          <a:p>
            <a:r>
              <a:rPr lang="en-US" sz="2800" dirty="0" smtClean="0"/>
              <a:t>1. </a:t>
            </a:r>
            <a:r>
              <a:rPr lang="en-US" sz="2800" dirty="0"/>
              <a:t>L</a:t>
            </a:r>
            <a:r>
              <a:rPr lang="en-US" sz="2800" dirty="0" smtClean="0"/>
              <a:t>ikes/enjoys traveling to other countries</a:t>
            </a:r>
          </a:p>
          <a:p>
            <a:r>
              <a:rPr lang="en-US" sz="2800" dirty="0" smtClean="0"/>
              <a:t>2. Knows what a gaucho used to bring down a cow</a:t>
            </a:r>
          </a:p>
          <a:p>
            <a:r>
              <a:rPr lang="en-US" sz="2800" dirty="0" smtClean="0"/>
              <a:t>3. Thinks that </a:t>
            </a:r>
            <a:r>
              <a:rPr lang="en-US" sz="2800" dirty="0" err="1" smtClean="0"/>
              <a:t>Perón</a:t>
            </a:r>
            <a:r>
              <a:rPr lang="en-US" sz="2800" dirty="0" smtClean="0"/>
              <a:t> was a populist president</a:t>
            </a:r>
          </a:p>
          <a:p>
            <a:r>
              <a:rPr lang="en-US" sz="2800" dirty="0" smtClean="0"/>
              <a:t>4. Is good at passing history exams</a:t>
            </a:r>
          </a:p>
          <a:p>
            <a:r>
              <a:rPr lang="en-US" sz="2800" dirty="0" smtClean="0"/>
              <a:t>5. Has already had a class with Dr. Horst</a:t>
            </a:r>
          </a:p>
          <a:p>
            <a:r>
              <a:rPr lang="en-US" sz="2800" dirty="0" smtClean="0"/>
              <a:t>6. Is motivated by interactive learning</a:t>
            </a:r>
          </a:p>
          <a:p>
            <a:r>
              <a:rPr lang="en-US" sz="2800" dirty="0" smtClean="0"/>
              <a:t>7. Believes that people will be able to stop environmental change.</a:t>
            </a:r>
          </a:p>
          <a:p>
            <a:r>
              <a:rPr lang="en-US" sz="2800" dirty="0" smtClean="0"/>
              <a:t>8. Has studied Spanish and can talk in Spanish</a:t>
            </a:r>
          </a:p>
          <a:p>
            <a:r>
              <a:rPr lang="en-US" sz="2800" dirty="0" smtClean="0"/>
              <a:t>9. Dislikes eating </a:t>
            </a:r>
            <a:r>
              <a:rPr lang="en-US" sz="2800" dirty="0" err="1" smtClean="0"/>
              <a:t>chinchulines</a:t>
            </a:r>
            <a:endParaRPr lang="en-US" sz="2800" dirty="0" smtClean="0"/>
          </a:p>
          <a:p>
            <a:r>
              <a:rPr lang="en-US" sz="2800" dirty="0" smtClean="0"/>
              <a:t>10. Has a great idea for a Southern Cone dish for our final group meal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77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Course </a:t>
            </a:r>
            <a:r>
              <a:rPr lang="en-US" dirty="0" smtClean="0"/>
              <a:t>Requirements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ASULEARN Course Page</a:t>
            </a:r>
          </a:p>
          <a:p>
            <a:r>
              <a:rPr lang="en-US" dirty="0" smtClean="0"/>
              <a:t>Course Syllabus and Requirements</a:t>
            </a:r>
          </a:p>
          <a:p>
            <a:r>
              <a:rPr lang="en-US" dirty="0" smtClean="0"/>
              <a:t>Assignments and Reading</a:t>
            </a:r>
          </a:p>
          <a:p>
            <a:r>
              <a:rPr lang="en-US" dirty="0" smtClean="0"/>
              <a:t>Course Activities</a:t>
            </a:r>
          </a:p>
          <a:p>
            <a:r>
              <a:rPr lang="en-US" dirty="0" smtClean="0"/>
              <a:t>Attendance</a:t>
            </a:r>
          </a:p>
          <a:p>
            <a:r>
              <a:rPr lang="en-US" dirty="0" smtClean="0"/>
              <a:t>Course Participation</a:t>
            </a:r>
          </a:p>
          <a:p>
            <a:r>
              <a:rPr lang="en-US" dirty="0" smtClean="0"/>
              <a:t>Grades</a:t>
            </a:r>
          </a:p>
          <a:p>
            <a:endParaRPr lang="en-US" dirty="0" smtClean="0"/>
          </a:p>
        </p:txBody>
      </p:sp>
      <p:pic>
        <p:nvPicPr>
          <p:cNvPr id="4" name="Picture 3" descr="Condo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810000"/>
            <a:ext cx="2468880" cy="246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Required </a:t>
            </a:r>
            <a:r>
              <a:rPr lang="en-US" dirty="0"/>
              <a:t>Course </a:t>
            </a:r>
            <a:r>
              <a:rPr lang="en-US" dirty="0" smtClean="0"/>
              <a:t>Texts: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Allende</a:t>
            </a:r>
            <a:r>
              <a:rPr lang="en-US" dirty="0"/>
              <a:t>, Isabel, </a:t>
            </a:r>
            <a:r>
              <a:rPr lang="en-US" i="1" dirty="0"/>
              <a:t>Inés of My Soul</a:t>
            </a:r>
            <a:r>
              <a:rPr lang="en-US" dirty="0"/>
              <a:t>, Harper Collins, 2007 </a:t>
            </a:r>
          </a:p>
          <a:p>
            <a:r>
              <a:rPr lang="en-US" dirty="0" err="1"/>
              <a:t>Chasteen</a:t>
            </a:r>
            <a:r>
              <a:rPr lang="en-US" dirty="0"/>
              <a:t>, John, </a:t>
            </a:r>
            <a:r>
              <a:rPr lang="en-US" i="1" dirty="0"/>
              <a:t>Heroes on Horseback:  A Life and Times of the Last Gaucho Caudillos</a:t>
            </a:r>
            <a:r>
              <a:rPr lang="en-US" dirty="0"/>
              <a:t>, </a:t>
            </a:r>
          </a:p>
          <a:p>
            <a:r>
              <a:rPr lang="en-US" dirty="0"/>
              <a:t>Harder Horst, René, </a:t>
            </a:r>
            <a:r>
              <a:rPr lang="en-US" i="1" dirty="0"/>
              <a:t>The </a:t>
            </a:r>
            <a:r>
              <a:rPr lang="en-US" i="1" dirty="0" err="1"/>
              <a:t>Stroessner</a:t>
            </a:r>
            <a:r>
              <a:rPr lang="en-US" i="1" dirty="0"/>
              <a:t> Regime and Indigenous Resistance in </a:t>
            </a:r>
            <a:r>
              <a:rPr lang="en-US" i="1" dirty="0" smtClean="0"/>
              <a:t>Paraguay </a:t>
            </a:r>
          </a:p>
          <a:p>
            <a:r>
              <a:rPr lang="en-US" dirty="0" err="1" smtClean="0"/>
              <a:t>Rampolla</a:t>
            </a:r>
            <a:r>
              <a:rPr lang="en-US" dirty="0" smtClean="0"/>
              <a:t>, </a:t>
            </a:r>
            <a:r>
              <a:rPr lang="en-US" i="1" dirty="0" smtClean="0"/>
              <a:t>A </a:t>
            </a:r>
            <a:r>
              <a:rPr lang="en-US" i="1" dirty="0"/>
              <a:t>Pocket Guide to Writing in </a:t>
            </a:r>
            <a:r>
              <a:rPr lang="en-US" i="1" dirty="0" smtClean="0"/>
              <a:t>History, </a:t>
            </a:r>
            <a:r>
              <a:rPr lang="en-US" dirty="0" smtClean="0"/>
              <a:t>Ninth Edition</a:t>
            </a:r>
          </a:p>
          <a:p>
            <a:endParaRPr lang="en-US" dirty="0"/>
          </a:p>
          <a:p>
            <a:r>
              <a:rPr lang="en-US" dirty="0"/>
              <a:t>Additional course readings posted on </a:t>
            </a:r>
            <a:r>
              <a:rPr lang="en-US" dirty="0" smtClean="0"/>
              <a:t>ASULEARN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5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D. Excellence </a:t>
            </a:r>
            <a:r>
              <a:rPr lang="en-US" dirty="0" smtClean="0"/>
              <a:t>in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3301 History of the Southern Cone Spring 2020</a:t>
            </a:r>
          </a:p>
          <a:p>
            <a:r>
              <a:rPr lang="en-US" dirty="0" smtClean="0"/>
              <a:t>Excellent Learning</a:t>
            </a:r>
          </a:p>
          <a:p>
            <a:r>
              <a:rPr lang="en-US" dirty="0" smtClean="0"/>
              <a:t>Excellent Teaching</a:t>
            </a:r>
          </a:p>
          <a:p>
            <a:endParaRPr lang="en-US" dirty="0" smtClean="0"/>
          </a:p>
          <a:p>
            <a:r>
              <a:rPr lang="en-US" dirty="0" smtClean="0"/>
              <a:t>3000 level courses in the Department of History</a:t>
            </a:r>
          </a:p>
          <a:p>
            <a:r>
              <a:rPr lang="en-US" dirty="0" smtClean="0"/>
              <a:t>Find out and read aloud what is expected:   </a:t>
            </a:r>
          </a:p>
          <a:p>
            <a:r>
              <a:rPr lang="en-US" dirty="0" smtClean="0"/>
              <a:t>1. Department of History</a:t>
            </a:r>
          </a:p>
          <a:p>
            <a:r>
              <a:rPr lang="en-US" dirty="0" smtClean="0"/>
              <a:t>2. Students</a:t>
            </a:r>
          </a:p>
          <a:p>
            <a:r>
              <a:rPr lang="en-US" dirty="0" smtClean="0"/>
              <a:t>3. History Skills Guide by Level  (3000 level classes)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494</Words>
  <Application>Microsoft Office PowerPoint</Application>
  <PresentationFormat>On-screen Show (4:3)</PresentationFormat>
  <Paragraphs>95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History of the Southern Cone  Spring 2020 Bienvenidxs!</vt:lpstr>
      <vt:lpstr>What do you  know about the  Southern Cone?</vt:lpstr>
      <vt:lpstr>Our Class His 3301 Spring 2020</vt:lpstr>
      <vt:lpstr>Some Questions and Information.  Divide into 9 groups of 2 and find answers to the question by your number</vt:lpstr>
      <vt:lpstr>History of the Southern Cone His 3301 Spring 2020</vt:lpstr>
      <vt:lpstr>A. Who’s in the Class?</vt:lpstr>
      <vt:lpstr>B. Course Requirements and Schedule</vt:lpstr>
      <vt:lpstr>C. Required Course Texts: </vt:lpstr>
      <vt:lpstr>D. Excellence in Education</vt:lpstr>
      <vt:lpstr>E. Some Images:</vt:lpstr>
      <vt:lpstr>More Pictures:</vt:lpstr>
      <vt:lpstr>More Pictures</vt:lpstr>
      <vt:lpstr>Domingo F. Sarmiento</vt:lpstr>
      <vt:lpstr>F. What do I prepare for We?</vt:lpstr>
      <vt:lpstr>G. Class Assessment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Southnern Cone</dc:title>
  <dc:creator>Administrator</dc:creator>
  <cp:lastModifiedBy>Horst, Rene</cp:lastModifiedBy>
  <cp:revision>37</cp:revision>
  <dcterms:created xsi:type="dcterms:W3CDTF">2009-01-09T15:49:03Z</dcterms:created>
  <dcterms:modified xsi:type="dcterms:W3CDTF">2020-01-13T20:22:17Z</dcterms:modified>
</cp:coreProperties>
</file>