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57" r:id="rId3"/>
    <p:sldId id="264" r:id="rId4"/>
    <p:sldId id="258" r:id="rId5"/>
    <p:sldId id="270" r:id="rId6"/>
    <p:sldId id="271" r:id="rId7"/>
    <p:sldId id="259" r:id="rId8"/>
    <p:sldId id="260" r:id="rId9"/>
    <p:sldId id="268" r:id="rId10"/>
    <p:sldId id="261" r:id="rId11"/>
    <p:sldId id="262" r:id="rId12"/>
    <p:sldId id="263" r:id="rId13"/>
    <p:sldId id="265" r:id="rId14"/>
    <p:sldId id="266" r:id="rId15"/>
    <p:sldId id="269" r:id="rId16"/>
    <p:sldId id="2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27ED2-F63C-45A8-B6FC-75A3111F82C8}" type="datetimeFigureOut">
              <a:rPr lang="en-US" smtClean="0"/>
              <a:pPr/>
              <a:t>2/19/2020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EB133-8158-43B2-ADBF-82B1BFA1B114}" type="slidenum">
              <a:rPr lang="en-US" smtClean="0"/>
              <a:pPr/>
              <a:t>‹#›</a:t>
            </a:fld>
            <a:endParaRPr lang="en-US"/>
          </a:p>
        </p:txBody>
      </p:sp>
    </p:spTree>
    <p:extLst>
      <p:ext uri="{BB962C8B-B14F-4D97-AF65-F5344CB8AC3E}">
        <p14:creationId xmlns:p14="http://schemas.microsoft.com/office/powerpoint/2010/main" val="142911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3EB133-8158-43B2-ADBF-82B1BFA1B11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3EB133-8158-43B2-ADBF-82B1BFA1B11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B0624F-6AA6-4E50-8A82-85488DA63D91}"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416112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B0624F-6AA6-4E50-8A82-85488DA63D91}"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359242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5B0624F-6AA6-4E50-8A82-85488DA63D91}"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362825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5B0624F-6AA6-4E50-8A82-85488DA63D91}"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39273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B0624F-6AA6-4E50-8A82-85488DA63D91}"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2252447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B0624F-6AA6-4E50-8A82-85488DA63D91}" type="datetimeFigureOut">
              <a:rPr lang="en-US" smtClean="0"/>
              <a:pPr/>
              <a:t>2/19/2020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2466595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B0624F-6AA6-4E50-8A82-85488DA63D91}" type="datetimeFigureOut">
              <a:rPr lang="en-US" smtClean="0"/>
              <a:pPr/>
              <a:t>2/19/2020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3589658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0624F-6AA6-4E50-8A82-85488DA63D91}"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1668495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0624F-6AA6-4E50-8A82-85488DA63D91}"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383729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5B0624F-6AA6-4E50-8A82-85488DA63D91}"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398284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B0624F-6AA6-4E50-8A82-85488DA63D91}" type="datetimeFigureOut">
              <a:rPr lang="en-US" smtClean="0"/>
              <a:pPr/>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183282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B0624F-6AA6-4E50-8A82-85488DA63D91}"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36328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B0624F-6AA6-4E50-8A82-85488DA63D91}" type="datetimeFigureOut">
              <a:rPr lang="en-US" smtClean="0"/>
              <a:pPr/>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29133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5B0624F-6AA6-4E50-8A82-85488DA63D91}" type="datetimeFigureOut">
              <a:rPr lang="en-US" smtClean="0"/>
              <a:pPr/>
              <a:t>2/19/2020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213438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5B0624F-6AA6-4E50-8A82-85488DA63D91}" type="datetimeFigureOut">
              <a:rPr lang="en-US" smtClean="0"/>
              <a:pPr/>
              <a:t>2/19/2020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394684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5B0624F-6AA6-4E50-8A82-85488DA63D91}" type="datetimeFigureOut">
              <a:rPr lang="en-US" smtClean="0"/>
              <a:pPr/>
              <a:t>2/19/2020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265716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5B0624F-6AA6-4E50-8A82-85488DA63D91}" type="datetimeFigureOut">
              <a:rPr lang="en-US" smtClean="0"/>
              <a:pPr/>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1BA4E-ECA9-409C-9E3F-30F987FAD42B}" type="slidenum">
              <a:rPr lang="en-US" smtClean="0"/>
              <a:pPr/>
              <a:t>‹#›</a:t>
            </a:fld>
            <a:endParaRPr lang="en-US"/>
          </a:p>
        </p:txBody>
      </p:sp>
    </p:spTree>
    <p:extLst>
      <p:ext uri="{BB962C8B-B14F-4D97-AF65-F5344CB8AC3E}">
        <p14:creationId xmlns:p14="http://schemas.microsoft.com/office/powerpoint/2010/main" val="234442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5B0624F-6AA6-4E50-8A82-85488DA63D91}" type="datetimeFigureOut">
              <a:rPr lang="en-US" smtClean="0"/>
              <a:pPr/>
              <a:t>2/19/2020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721BA4E-ECA9-409C-9E3F-30F987FAD42B}" type="slidenum">
              <a:rPr lang="en-US" smtClean="0"/>
              <a:pPr/>
              <a:t>‹#›</a:t>
            </a:fld>
            <a:endParaRPr lang="en-US"/>
          </a:p>
        </p:txBody>
      </p:sp>
    </p:spTree>
    <p:extLst>
      <p:ext uri="{BB962C8B-B14F-4D97-AF65-F5344CB8AC3E}">
        <p14:creationId xmlns:p14="http://schemas.microsoft.com/office/powerpoint/2010/main" val="1158237849"/>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tiff"/></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audio" Target="../media/audio2.wav"/><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851648" cy="1828800"/>
          </a:xfrm>
        </p:spPr>
        <p:txBody>
          <a:bodyPr>
            <a:normAutofit/>
          </a:bodyPr>
          <a:lstStyle/>
          <a:p>
            <a:pPr algn="ctr"/>
            <a:r>
              <a:rPr lang="en-US" sz="4400" dirty="0" smtClean="0"/>
              <a:t>Development of Nations &amp; Gender Relations</a:t>
            </a:r>
            <a:endParaRPr lang="en-US" sz="4400" dirty="0"/>
          </a:p>
        </p:txBody>
      </p:sp>
      <p:sp>
        <p:nvSpPr>
          <p:cNvPr id="3" name="Subtitle 2"/>
          <p:cNvSpPr>
            <a:spLocks noGrp="1"/>
          </p:cNvSpPr>
          <p:nvPr>
            <p:ph type="subTitle" idx="1"/>
          </p:nvPr>
        </p:nvSpPr>
        <p:spPr/>
        <p:txBody>
          <a:bodyPr>
            <a:normAutofit/>
          </a:bodyPr>
          <a:lstStyle/>
          <a:p>
            <a:pPr algn="ctr"/>
            <a:r>
              <a:rPr lang="en-US" dirty="0" smtClean="0"/>
              <a:t>Late 19</a:t>
            </a:r>
            <a:r>
              <a:rPr lang="en-US" baseline="30000" dirty="0" smtClean="0"/>
              <a:t>th</a:t>
            </a:r>
            <a:r>
              <a:rPr lang="en-US" dirty="0" smtClean="0"/>
              <a:t> Century:  Social, Political and Economic Changes in the Southern Cone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Argentina</a:t>
            </a:r>
            <a:endParaRPr lang="en-US" dirty="0"/>
          </a:p>
        </p:txBody>
      </p:sp>
      <p:sp>
        <p:nvSpPr>
          <p:cNvPr id="3" name="Content Placeholder 2"/>
          <p:cNvSpPr>
            <a:spLocks noGrp="1"/>
          </p:cNvSpPr>
          <p:nvPr>
            <p:ph idx="1"/>
          </p:nvPr>
        </p:nvSpPr>
        <p:spPr>
          <a:xfrm>
            <a:off x="827700" y="2209800"/>
            <a:ext cx="6711654" cy="4038606"/>
          </a:xfrm>
        </p:spPr>
        <p:txBody>
          <a:bodyPr/>
          <a:lstStyle/>
          <a:p>
            <a:r>
              <a:rPr lang="en-US" dirty="0" smtClean="0"/>
              <a:t>Domingo Faustino Sarmiento </a:t>
            </a:r>
          </a:p>
          <a:p>
            <a:r>
              <a:rPr lang="en-US" dirty="0" smtClean="0"/>
              <a:t>Technological Innovations </a:t>
            </a:r>
          </a:p>
          <a:p>
            <a:r>
              <a:rPr lang="en-US" dirty="0" smtClean="0"/>
              <a:t>Immigration: 1889 and after, 200,000 per year</a:t>
            </a:r>
          </a:p>
          <a:p>
            <a:r>
              <a:rPr lang="en-US" dirty="0" smtClean="0"/>
              <a:t>Unequal development</a:t>
            </a:r>
          </a:p>
          <a:p>
            <a:r>
              <a:rPr lang="en-US" dirty="0" smtClean="0"/>
              <a:t>New Radical Party1890</a:t>
            </a:r>
          </a:p>
          <a:p>
            <a:r>
              <a:rPr lang="en-US" dirty="0" err="1" smtClean="0"/>
              <a:t>Hipólito</a:t>
            </a:r>
            <a:r>
              <a:rPr lang="en-US" dirty="0" smtClean="0"/>
              <a:t> </a:t>
            </a:r>
            <a:r>
              <a:rPr lang="en-US" dirty="0" err="1" smtClean="0"/>
              <a:t>Yrigoyen</a:t>
            </a:r>
            <a:endParaRPr lang="en-US" dirty="0"/>
          </a:p>
        </p:txBody>
      </p:sp>
      <p:pic>
        <p:nvPicPr>
          <p:cNvPr id="4" name="Picture 3" descr="Sarmiento, Domingo F.jpg"/>
          <p:cNvPicPr>
            <a:picLocks noChangeAspect="1"/>
          </p:cNvPicPr>
          <p:nvPr/>
        </p:nvPicPr>
        <p:blipFill>
          <a:blip r:embed="rId3" cstate="print"/>
          <a:stretch>
            <a:fillRect/>
          </a:stretch>
        </p:blipFill>
        <p:spPr>
          <a:xfrm>
            <a:off x="6705600" y="0"/>
            <a:ext cx="2377447" cy="3017520"/>
          </a:xfrm>
          <a:prstGeom prst="rect">
            <a:avLst/>
          </a:prstGeom>
        </p:spPr>
      </p:pic>
      <p:pic>
        <p:nvPicPr>
          <p:cNvPr id="5" name="Picture 4" descr="Immigrants from Spain to Buenos Aires, 1905.tif"/>
          <p:cNvPicPr>
            <a:picLocks noChangeAspect="1"/>
          </p:cNvPicPr>
          <p:nvPr/>
        </p:nvPicPr>
        <p:blipFill rotWithShape="1">
          <a:blip r:embed="rId4" cstate="print"/>
          <a:srcRect b="20482"/>
          <a:stretch/>
        </p:blipFill>
        <p:spPr>
          <a:xfrm>
            <a:off x="5138928" y="4353099"/>
            <a:ext cx="4005072" cy="25049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876800"/>
            <a:ext cx="2466975" cy="18478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4343400"/>
            <a:ext cx="1819275"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Uruguay</a:t>
            </a:r>
            <a:endParaRPr lang="en-US" dirty="0"/>
          </a:p>
        </p:txBody>
      </p:sp>
      <p:sp>
        <p:nvSpPr>
          <p:cNvPr id="3" name="Content Placeholder 2"/>
          <p:cNvSpPr>
            <a:spLocks noGrp="1"/>
          </p:cNvSpPr>
          <p:nvPr>
            <p:ph idx="1"/>
          </p:nvPr>
        </p:nvSpPr>
        <p:spPr/>
        <p:txBody>
          <a:bodyPr/>
          <a:lstStyle/>
          <a:p>
            <a:r>
              <a:rPr lang="en-US" dirty="0" smtClean="0"/>
              <a:t>Jose </a:t>
            </a:r>
            <a:r>
              <a:rPr lang="en-US" dirty="0" err="1" smtClean="0"/>
              <a:t>Batlle</a:t>
            </a:r>
            <a:r>
              <a:rPr lang="en-US" dirty="0" smtClean="0"/>
              <a:t> y </a:t>
            </a:r>
            <a:r>
              <a:rPr lang="en-US" dirty="0" err="1" smtClean="0"/>
              <a:t>Ordoñez</a:t>
            </a:r>
            <a:r>
              <a:rPr lang="en-US" dirty="0" smtClean="0"/>
              <a:t> (1856-1929)</a:t>
            </a:r>
          </a:p>
          <a:p>
            <a:pPr>
              <a:buNone/>
            </a:pPr>
            <a:r>
              <a:rPr lang="en-US" dirty="0" smtClean="0"/>
              <a:t>		President 1903-07, 1911-15</a:t>
            </a:r>
          </a:p>
          <a:p>
            <a:pPr>
              <a:buNone/>
            </a:pPr>
            <a:r>
              <a:rPr lang="en-US" dirty="0" smtClean="0"/>
              <a:t>-ISI Import Substitution Industrialization</a:t>
            </a:r>
          </a:p>
          <a:p>
            <a:pPr>
              <a:buNone/>
            </a:pPr>
            <a:r>
              <a:rPr lang="en-US" dirty="0" smtClean="0"/>
              <a:t>-Social Reforms</a:t>
            </a:r>
          </a:p>
          <a:p>
            <a:pPr>
              <a:buNone/>
            </a:pPr>
            <a:r>
              <a:rPr lang="en-US" dirty="0" smtClean="0"/>
              <a:t>-Labor Reforms</a:t>
            </a:r>
          </a:p>
          <a:p>
            <a:pPr>
              <a:buNone/>
            </a:pPr>
            <a:r>
              <a:rPr lang="en-US" dirty="0" smtClean="0"/>
              <a:t>-Education</a:t>
            </a:r>
          </a:p>
          <a:p>
            <a:pPr>
              <a:buNone/>
            </a:pPr>
            <a:r>
              <a:rPr lang="en-US" dirty="0" smtClean="0"/>
              <a:t>-No Agrarian Reform:  TP  why not?</a:t>
            </a:r>
          </a:p>
          <a:p>
            <a:pPr>
              <a:buNone/>
            </a:pPr>
            <a:endParaRPr lang="en-US" dirty="0" smtClean="0"/>
          </a:p>
        </p:txBody>
      </p:sp>
      <p:pic>
        <p:nvPicPr>
          <p:cNvPr id="5" name="Picture 4" descr="Jose Batlle y Ordonez.jpg"/>
          <p:cNvPicPr>
            <a:picLocks noChangeAspect="1"/>
          </p:cNvPicPr>
          <p:nvPr/>
        </p:nvPicPr>
        <p:blipFill>
          <a:blip r:embed="rId4" cstate="print"/>
          <a:stretch>
            <a:fillRect/>
          </a:stretch>
        </p:blipFill>
        <p:spPr>
          <a:xfrm>
            <a:off x="5943594" y="1600199"/>
            <a:ext cx="2892540" cy="4389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Paraguay	</a:t>
            </a:r>
            <a:endParaRPr lang="en-US" dirty="0"/>
          </a:p>
        </p:txBody>
      </p:sp>
      <p:sp>
        <p:nvSpPr>
          <p:cNvPr id="3" name="Content Placeholder 2"/>
          <p:cNvSpPr>
            <a:spLocks noGrp="1"/>
          </p:cNvSpPr>
          <p:nvPr>
            <p:ph idx="1"/>
          </p:nvPr>
        </p:nvSpPr>
        <p:spPr>
          <a:xfrm>
            <a:off x="827700" y="2052925"/>
            <a:ext cx="6868500" cy="4195481"/>
          </a:xfrm>
        </p:spPr>
        <p:txBody>
          <a:bodyPr/>
          <a:lstStyle/>
          <a:p>
            <a:r>
              <a:rPr lang="en-US" dirty="0" smtClean="0"/>
              <a:t>Research:  what is tannin and for what is it used?</a:t>
            </a:r>
          </a:p>
          <a:p>
            <a:r>
              <a:rPr lang="en-US" dirty="0" smtClean="0"/>
              <a:t>The disaster of the Paraguayan War</a:t>
            </a:r>
          </a:p>
          <a:p>
            <a:r>
              <a:rPr lang="en-US" dirty="0" smtClean="0"/>
              <a:t>Argentine and Brazilian Occupation &amp; Investments</a:t>
            </a:r>
          </a:p>
          <a:p>
            <a:r>
              <a:rPr lang="en-US" dirty="0" smtClean="0"/>
              <a:t>How would you resist a foreign occupation?</a:t>
            </a:r>
          </a:p>
          <a:p>
            <a:r>
              <a:rPr lang="en-US" dirty="0" smtClean="0"/>
              <a:t>Resurgence and use of Guaraní</a:t>
            </a:r>
          </a:p>
          <a:p>
            <a:r>
              <a:rPr lang="en-US" dirty="0" smtClean="0"/>
              <a:t>Fiscal lands in Chaco sold to Carlos </a:t>
            </a:r>
            <a:r>
              <a:rPr lang="en-US" dirty="0" err="1" smtClean="0"/>
              <a:t>Casado</a:t>
            </a:r>
            <a:r>
              <a:rPr lang="en-US" dirty="0" smtClean="0"/>
              <a:t> Co.</a:t>
            </a:r>
          </a:p>
          <a:p>
            <a:pPr marL="0" lvl="1"/>
            <a:r>
              <a:rPr lang="en-US" dirty="0" smtClean="0"/>
              <a:t>(Anglo-Argentine investments in the Chaco:</a:t>
            </a:r>
          </a:p>
          <a:p>
            <a:pPr marL="0" lvl="1"/>
            <a:r>
              <a:rPr lang="en-US" dirty="0" smtClean="0"/>
              <a:t>Land, </a:t>
            </a:r>
            <a:r>
              <a:rPr lang="en-US" dirty="0" err="1" smtClean="0"/>
              <a:t>Quebracho</a:t>
            </a:r>
            <a:r>
              <a:rPr lang="en-US" dirty="0" smtClean="0"/>
              <a:t> extraction and social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bomb.wav"/>
                                        </p:tgtEl>
                                      </p:cMediaNode>
                                    </p:audio>
                                  </p:sub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US" dirty="0" smtClean="0"/>
              <a:t>Carlos </a:t>
            </a:r>
            <a:r>
              <a:rPr lang="en-US" dirty="0" err="1" smtClean="0"/>
              <a:t>Casado</a:t>
            </a:r>
            <a:r>
              <a:rPr lang="en-US" dirty="0" smtClean="0"/>
              <a:t> Inc.</a:t>
            </a:r>
            <a:endParaRPr lang="en-US" dirty="0"/>
          </a:p>
        </p:txBody>
      </p:sp>
      <p:pic>
        <p:nvPicPr>
          <p:cNvPr id="7" name="Picture 6" descr="Casado Territory.jpg"/>
          <p:cNvPicPr>
            <a:picLocks noChangeAspect="1"/>
          </p:cNvPicPr>
          <p:nvPr/>
        </p:nvPicPr>
        <p:blipFill>
          <a:blip r:embed="rId3" cstate="print"/>
          <a:stretch>
            <a:fillRect/>
          </a:stretch>
        </p:blipFill>
        <p:spPr>
          <a:xfrm>
            <a:off x="3200400" y="1066800"/>
            <a:ext cx="4754880" cy="5541264"/>
          </a:xfrm>
          <a:prstGeom prst="rect">
            <a:avLst/>
          </a:prstGeom>
        </p:spPr>
      </p:pic>
      <p:sp>
        <p:nvSpPr>
          <p:cNvPr id="3" name="Content Placeholder 2"/>
          <p:cNvSpPr>
            <a:spLocks noGrp="1"/>
          </p:cNvSpPr>
          <p:nvPr>
            <p:ph idx="1"/>
          </p:nvPr>
        </p:nvSpPr>
        <p:spPr/>
        <p:txBody>
          <a:bodyPr/>
          <a:lstStyle/>
          <a:p>
            <a:r>
              <a:rPr lang="en-US" dirty="0" smtClean="0"/>
              <a:t>What</a:t>
            </a:r>
          </a:p>
          <a:p>
            <a:r>
              <a:rPr lang="en-US" dirty="0" smtClean="0"/>
              <a:t>Is</a:t>
            </a:r>
          </a:p>
          <a:p>
            <a:r>
              <a:rPr lang="en-US" dirty="0" smtClean="0"/>
              <a:t>Debt</a:t>
            </a:r>
          </a:p>
          <a:p>
            <a:r>
              <a:rPr lang="en-US" dirty="0" smtClean="0"/>
              <a:t>Peonage?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3">
                                            <p:txEl>
                                              <p:pRg st="0" end="0"/>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228600"/>
            <a:ext cx="7055380" cy="1624648"/>
          </a:xfrm>
        </p:spPr>
        <p:txBody>
          <a:bodyPr>
            <a:normAutofit/>
          </a:bodyPr>
          <a:lstStyle/>
          <a:p>
            <a:r>
              <a:rPr lang="en-US" dirty="0" smtClean="0"/>
              <a:t>Indigenous workers at Puerto </a:t>
            </a:r>
            <a:r>
              <a:rPr lang="en-US" dirty="0" err="1" smtClean="0"/>
              <a:t>Casado</a:t>
            </a:r>
            <a:endParaRPr lang="en-US" dirty="0"/>
          </a:p>
        </p:txBody>
      </p:sp>
      <p:pic>
        <p:nvPicPr>
          <p:cNvPr id="4" name="Content Placeholder 3" descr="Casado Indian Workers.jpg"/>
          <p:cNvPicPr>
            <a:picLocks noGrp="1" noChangeAspect="1"/>
          </p:cNvPicPr>
          <p:nvPr>
            <p:ph idx="1"/>
          </p:nvPr>
        </p:nvPicPr>
        <p:blipFill>
          <a:blip r:embed="rId3" cstate="print"/>
          <a:stretch>
            <a:fillRect/>
          </a:stretch>
        </p:blipFill>
        <p:spPr>
          <a:xfrm>
            <a:off x="490673" y="228600"/>
            <a:ext cx="6370162" cy="6199693"/>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52635"/>
            <a:ext cx="3352800" cy="583801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1219200"/>
            <a:ext cx="7543800" cy="4685097"/>
          </a:xfrm>
          <a:prstGeom prst="rect">
            <a:avLst/>
          </a:prstGeom>
        </p:spPr>
      </p:pic>
      <p:sp>
        <p:nvSpPr>
          <p:cNvPr id="6" name="TextBox 5"/>
          <p:cNvSpPr txBox="1"/>
          <p:nvPr/>
        </p:nvSpPr>
        <p:spPr>
          <a:xfrm>
            <a:off x="152400" y="6477000"/>
            <a:ext cx="6858000" cy="369332"/>
          </a:xfrm>
          <a:prstGeom prst="rect">
            <a:avLst/>
          </a:prstGeom>
          <a:noFill/>
        </p:spPr>
        <p:txBody>
          <a:bodyPr wrap="square" rtlCol="0">
            <a:spAutoFit/>
          </a:bodyPr>
          <a:lstStyle/>
          <a:p>
            <a:r>
              <a:rPr lang="en-US" dirty="0" smtClean="0"/>
              <a:t>Why were social condition worse for Indigenous women?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p:cTn id="4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1 Discussion</a:t>
            </a:r>
            <a:endParaRPr lang="en-US" dirty="0"/>
          </a:p>
        </p:txBody>
      </p:sp>
      <p:sp>
        <p:nvSpPr>
          <p:cNvPr id="3" name="Content Placeholder 2"/>
          <p:cNvSpPr>
            <a:spLocks noGrp="1"/>
          </p:cNvSpPr>
          <p:nvPr>
            <p:ph idx="1"/>
          </p:nvPr>
        </p:nvSpPr>
        <p:spPr/>
        <p:txBody>
          <a:bodyPr/>
          <a:lstStyle/>
          <a:p>
            <a:r>
              <a:rPr lang="en-US" dirty="0" smtClean="0"/>
              <a:t>Class average</a:t>
            </a:r>
          </a:p>
          <a:p>
            <a:r>
              <a:rPr lang="en-US" dirty="0" smtClean="0"/>
              <a:t>Maps</a:t>
            </a:r>
          </a:p>
          <a:p>
            <a:r>
              <a:rPr lang="en-US" dirty="0" smtClean="0"/>
              <a:t>Id’s</a:t>
            </a:r>
          </a:p>
          <a:p>
            <a:r>
              <a:rPr lang="en-US" dirty="0" smtClean="0"/>
              <a:t>Essays</a:t>
            </a:r>
            <a:endParaRPr lang="en-US" dirty="0"/>
          </a:p>
        </p:txBody>
      </p:sp>
    </p:spTree>
    <p:extLst>
      <p:ext uri="{BB962C8B-B14F-4D97-AF65-F5344CB8AC3E}">
        <p14:creationId xmlns:p14="http://schemas.microsoft.com/office/powerpoint/2010/main" val="3844896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National development by end </a:t>
            </a:r>
            <a:r>
              <a:rPr lang="en-US" dirty="0" err="1" smtClean="0"/>
              <a:t>ot</a:t>
            </a:r>
            <a:r>
              <a:rPr lang="en-US" dirty="0" smtClean="0"/>
              <a:t> 19</a:t>
            </a:r>
            <a:r>
              <a:rPr lang="en-US" baseline="30000" dirty="0" smtClean="0"/>
              <a:t>th</a:t>
            </a:r>
            <a:r>
              <a:rPr lang="en-US" dirty="0" smtClean="0"/>
              <a:t> Century</a:t>
            </a:r>
          </a:p>
          <a:p>
            <a:endParaRPr lang="en-US" dirty="0" smtClean="0"/>
          </a:p>
          <a:p>
            <a:r>
              <a:rPr lang="en-US" dirty="0" smtClean="0"/>
              <a:t>Changing Gender relations in the Southern Cone?</a:t>
            </a:r>
          </a:p>
          <a:p>
            <a:r>
              <a:rPr lang="en-US" dirty="0" smtClean="0"/>
              <a:t>What are the important takeaways from today?</a:t>
            </a:r>
          </a:p>
          <a:p>
            <a:r>
              <a:rPr lang="en-US" dirty="0" smtClean="0"/>
              <a:t>Here is what </a:t>
            </a:r>
            <a:r>
              <a:rPr lang="en-US" smtClean="0"/>
              <a:t>I communicated?</a:t>
            </a: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ile-map.gif"/>
          <p:cNvPicPr>
            <a:picLocks noChangeAspect="1"/>
          </p:cNvPicPr>
          <p:nvPr/>
        </p:nvPicPr>
        <p:blipFill>
          <a:blip r:embed="rId3" cstate="print"/>
          <a:stretch>
            <a:fillRect/>
          </a:stretch>
        </p:blipFill>
        <p:spPr>
          <a:xfrm>
            <a:off x="5715000" y="-2849"/>
            <a:ext cx="3712464" cy="6858000"/>
          </a:xfrm>
          <a:prstGeom prst="rect">
            <a:avLst/>
          </a:prstGeom>
        </p:spPr>
      </p:pic>
      <p:sp>
        <p:nvSpPr>
          <p:cNvPr id="2" name="Title 1"/>
          <p:cNvSpPr>
            <a:spLocks noGrp="1"/>
          </p:cNvSpPr>
          <p:nvPr>
            <p:ph type="title"/>
          </p:nvPr>
        </p:nvSpPr>
        <p:spPr/>
        <p:txBody>
          <a:bodyPr/>
          <a:lstStyle/>
          <a:p>
            <a:r>
              <a:rPr lang="en-US" dirty="0" smtClean="0"/>
              <a:t>A. Chile research by table</a:t>
            </a:r>
            <a:endParaRPr lang="en-US" dirty="0"/>
          </a:p>
        </p:txBody>
      </p:sp>
      <p:pic>
        <p:nvPicPr>
          <p:cNvPr id="5" name="Picture 4" descr="guano mining.jpg"/>
          <p:cNvPicPr>
            <a:picLocks noChangeAspect="1"/>
          </p:cNvPicPr>
          <p:nvPr/>
        </p:nvPicPr>
        <p:blipFill>
          <a:blip r:embed="rId4" cstate="print"/>
          <a:stretch>
            <a:fillRect/>
          </a:stretch>
        </p:blipFill>
        <p:spPr>
          <a:xfrm>
            <a:off x="533400" y="3505200"/>
            <a:ext cx="5065134" cy="3017520"/>
          </a:xfrm>
          <a:prstGeom prst="rect">
            <a:avLst/>
          </a:prstGeom>
        </p:spPr>
      </p:pic>
      <p:sp>
        <p:nvSpPr>
          <p:cNvPr id="3" name="Content Placeholder 2"/>
          <p:cNvSpPr>
            <a:spLocks noGrp="1"/>
          </p:cNvSpPr>
          <p:nvPr>
            <p:ph idx="1"/>
          </p:nvPr>
        </p:nvSpPr>
        <p:spPr>
          <a:xfrm>
            <a:off x="389210" y="1328410"/>
            <a:ext cx="6711654" cy="4195481"/>
          </a:xfrm>
        </p:spPr>
        <p:txBody>
          <a:bodyPr/>
          <a:lstStyle/>
          <a:p>
            <a:r>
              <a:rPr lang="en-US" dirty="0" smtClean="0"/>
              <a:t>1. Nitrates and land conflicts</a:t>
            </a:r>
          </a:p>
          <a:p>
            <a:r>
              <a:rPr lang="en-US" dirty="0" smtClean="0"/>
              <a:t>2. Map of Bolivia by 1860:  how was it different?</a:t>
            </a:r>
          </a:p>
          <a:p>
            <a:r>
              <a:rPr lang="en-US" dirty="0" smtClean="0"/>
              <a:t>5.</a:t>
            </a:r>
            <a:r>
              <a:rPr lang="en-US" dirty="0" smtClean="0"/>
              <a:t> </a:t>
            </a:r>
            <a:r>
              <a:rPr lang="en-US" dirty="0" smtClean="0"/>
              <a:t>Chilean mining interests</a:t>
            </a:r>
          </a:p>
          <a:p>
            <a:r>
              <a:rPr lang="en-US" dirty="0"/>
              <a:t>4</a:t>
            </a:r>
            <a:r>
              <a:rPr lang="en-US" dirty="0" smtClean="0"/>
              <a:t>. </a:t>
            </a:r>
            <a:r>
              <a:rPr lang="en-US" dirty="0" err="1" smtClean="0"/>
              <a:t>Mapuche</a:t>
            </a:r>
            <a:r>
              <a:rPr lang="en-US" dirty="0" smtClean="0"/>
              <a:t> </a:t>
            </a:r>
            <a:r>
              <a:rPr lang="en-US" dirty="0" err="1" smtClean="0"/>
              <a:t>Resistence</a:t>
            </a:r>
            <a:r>
              <a:rPr lang="en-US" dirty="0" smtClean="0"/>
              <a:t> in South by 1860s</a:t>
            </a:r>
            <a:endParaRPr lang="en-US" dirty="0"/>
          </a:p>
        </p:txBody>
      </p:sp>
      <p:pic>
        <p:nvPicPr>
          <p:cNvPr id="4" name="Picture 3" descr="Elqui_valle_North_Central_Chile.jpg"/>
          <p:cNvPicPr>
            <a:picLocks noChangeAspect="1"/>
          </p:cNvPicPr>
          <p:nvPr/>
        </p:nvPicPr>
        <p:blipFill>
          <a:blip r:embed="rId5" cstate="print"/>
          <a:stretch>
            <a:fillRect/>
          </a:stretch>
        </p:blipFill>
        <p:spPr>
          <a:xfrm>
            <a:off x="3745037" y="2403973"/>
            <a:ext cx="5588000"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4"/>
                                        </p:tgtEl>
                                        <p:attrNameLst>
                                          <p:attrName>ppt_w</p:attrName>
                                        </p:attrNameLst>
                                      </p:cBhvr>
                                      <p:tavLst>
                                        <p:tav tm="0">
                                          <p:val>
                                            <p:strVal val="ppt_w"/>
                                          </p:val>
                                        </p:tav>
                                        <p:tav tm="100000">
                                          <p:val>
                                            <p:fltVal val="0"/>
                                          </p:val>
                                        </p:tav>
                                      </p:tavLst>
                                    </p:anim>
                                    <p:anim calcmode="lin" valueType="num">
                                      <p:cBhvr>
                                        <p:cTn id="43" dur="500"/>
                                        <p:tgtEl>
                                          <p:spTgt spid="4"/>
                                        </p:tgtEl>
                                        <p:attrNameLst>
                                          <p:attrName>ppt_h</p:attrName>
                                        </p:attrNameLst>
                                      </p:cBhvr>
                                      <p:tavLst>
                                        <p:tav tm="0">
                                          <p:val>
                                            <p:strVal val="ppt_h"/>
                                          </p:val>
                                        </p:tav>
                                        <p:tav tm="100000">
                                          <p:val>
                                            <p:fltVal val="0"/>
                                          </p:val>
                                        </p:tav>
                                      </p:tavLst>
                                    </p:anim>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e Iquique Coast.jpg"/>
          <p:cNvPicPr>
            <a:picLocks noChangeAspect="1"/>
          </p:cNvPicPr>
          <p:nvPr/>
        </p:nvPicPr>
        <p:blipFill>
          <a:blip r:embed="rId3" cstate="print"/>
          <a:stretch>
            <a:fillRect/>
          </a:stretch>
        </p:blipFill>
        <p:spPr>
          <a:xfrm>
            <a:off x="152400" y="171450"/>
            <a:ext cx="8915400" cy="66865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War of the Pacific</a:t>
            </a:r>
            <a:endParaRPr lang="en-US" dirty="0"/>
          </a:p>
        </p:txBody>
      </p:sp>
      <p:sp>
        <p:nvSpPr>
          <p:cNvPr id="3" name="Content Placeholder 2"/>
          <p:cNvSpPr>
            <a:spLocks noGrp="1"/>
          </p:cNvSpPr>
          <p:nvPr>
            <p:ph idx="1"/>
          </p:nvPr>
        </p:nvSpPr>
        <p:spPr>
          <a:xfrm>
            <a:off x="827700" y="1297279"/>
            <a:ext cx="6711654" cy="5332121"/>
          </a:xfrm>
        </p:spPr>
        <p:txBody>
          <a:bodyPr>
            <a:normAutofit/>
          </a:bodyPr>
          <a:lstStyle/>
          <a:p>
            <a:r>
              <a:rPr lang="en-US" dirty="0"/>
              <a:t>a</a:t>
            </a:r>
            <a:r>
              <a:rPr lang="en-US" dirty="0" smtClean="0"/>
              <a:t>. </a:t>
            </a:r>
            <a:r>
              <a:rPr lang="en-US" dirty="0"/>
              <a:t>Chilean </a:t>
            </a:r>
            <a:r>
              <a:rPr lang="en-US" dirty="0" smtClean="0"/>
              <a:t>liberal president </a:t>
            </a:r>
            <a:r>
              <a:rPr lang="en-US" dirty="0" err="1"/>
              <a:t>Anibal</a:t>
            </a:r>
            <a:r>
              <a:rPr lang="en-US" dirty="0"/>
              <a:t> </a:t>
            </a:r>
            <a:r>
              <a:rPr lang="en-US" dirty="0" smtClean="0"/>
              <a:t>Pinto	</a:t>
            </a:r>
            <a:endParaRPr lang="en-US" dirty="0"/>
          </a:p>
          <a:p>
            <a:r>
              <a:rPr lang="en-US" dirty="0" smtClean="0"/>
              <a:t>1876-1881</a:t>
            </a:r>
          </a:p>
          <a:p>
            <a:r>
              <a:rPr lang="en-US" dirty="0" smtClean="0"/>
              <a:t>Severe economic crisis (1874-79) </a:t>
            </a:r>
          </a:p>
          <a:p>
            <a:pPr marL="0" indent="0">
              <a:buNone/>
            </a:pPr>
            <a:r>
              <a:rPr lang="en-US" dirty="0"/>
              <a:t>	</a:t>
            </a:r>
            <a:r>
              <a:rPr lang="en-US" dirty="0" smtClean="0"/>
              <a:t>wheat and </a:t>
            </a:r>
            <a:r>
              <a:rPr lang="en-US" dirty="0"/>
              <a:t>copper prices collapse</a:t>
            </a:r>
            <a:endParaRPr lang="en-US" dirty="0" smtClean="0"/>
          </a:p>
          <a:p>
            <a:pPr marL="0" indent="0">
              <a:buNone/>
            </a:pPr>
            <a:r>
              <a:rPr lang="en-US" dirty="0"/>
              <a:t> </a:t>
            </a:r>
            <a:r>
              <a:rPr lang="en-US" dirty="0" smtClean="0"/>
              <a:t>   b.  Chilean advantages</a:t>
            </a:r>
          </a:p>
          <a:p>
            <a:pPr marL="0" indent="0">
              <a:buNone/>
            </a:pPr>
            <a:r>
              <a:rPr lang="en-US" dirty="0"/>
              <a:t>	</a:t>
            </a:r>
            <a:r>
              <a:rPr lang="en-US" dirty="0" smtClean="0"/>
              <a:t>c. Tables:  research course of war</a:t>
            </a:r>
          </a:p>
          <a:p>
            <a:pPr marL="0" indent="0">
              <a:buNone/>
            </a:pPr>
            <a:r>
              <a:rPr lang="en-US" dirty="0" smtClean="0"/>
              <a:t>1 Bolivia; 2 Peru; </a:t>
            </a:r>
            <a:r>
              <a:rPr lang="en-US" dirty="0" smtClean="0"/>
              <a:t>5 </a:t>
            </a:r>
            <a:r>
              <a:rPr lang="en-US" dirty="0" smtClean="0"/>
              <a:t>Chile; </a:t>
            </a:r>
            <a:r>
              <a:rPr lang="en-US" dirty="0" smtClean="0"/>
              <a:t>4 </a:t>
            </a:r>
            <a:r>
              <a:rPr lang="en-US" dirty="0" smtClean="0"/>
              <a:t>England </a:t>
            </a:r>
          </a:p>
          <a:p>
            <a:r>
              <a:rPr lang="en-US" dirty="0" smtClean="0"/>
              <a:t>e.  Massacre of Cañete 1881</a:t>
            </a:r>
          </a:p>
          <a:p>
            <a:pPr marL="0" indent="0">
              <a:buNone/>
            </a:pPr>
            <a:r>
              <a:rPr lang="en-US" dirty="0" smtClean="0"/>
              <a:t>Over 1,000 Chinese workers assassinated by peasant women</a:t>
            </a:r>
          </a:p>
          <a:p>
            <a:pPr marL="0" indent="0">
              <a:buNone/>
            </a:pPr>
            <a:r>
              <a:rPr lang="en-US" dirty="0"/>
              <a:t>d.  Indigenous participation</a:t>
            </a:r>
          </a:p>
          <a:p>
            <a:pPr marL="0" indent="0">
              <a:buNone/>
            </a:pPr>
            <a:r>
              <a:rPr lang="en-US" dirty="0" err="1" smtClean="0"/>
              <a:t>Florencia</a:t>
            </a:r>
            <a:r>
              <a:rPr lang="en-US" dirty="0" smtClean="0"/>
              <a:t> Mallon, </a:t>
            </a:r>
            <a:r>
              <a:rPr lang="en-US" i="1" dirty="0" smtClean="0"/>
              <a:t>Peasant and Nation</a:t>
            </a:r>
            <a:r>
              <a:rPr lang="en-US" dirty="0" smtClean="0"/>
              <a:t>, 1995</a:t>
            </a:r>
            <a:endParaRPr lang="en-US" dirty="0"/>
          </a:p>
        </p:txBody>
      </p:sp>
      <p:pic>
        <p:nvPicPr>
          <p:cNvPr id="4" name="Picture 3" descr="Mapuche Man.jpg"/>
          <p:cNvPicPr>
            <a:picLocks noChangeAspect="1"/>
          </p:cNvPicPr>
          <p:nvPr/>
        </p:nvPicPr>
        <p:blipFill>
          <a:blip r:embed="rId5" cstate="print"/>
          <a:stretch>
            <a:fillRect/>
          </a:stretch>
        </p:blipFill>
        <p:spPr>
          <a:xfrm>
            <a:off x="6003068" y="4444784"/>
            <a:ext cx="3039191" cy="2286000"/>
          </a:xfrm>
          <a:prstGeom prst="rect">
            <a:avLst/>
          </a:prstGeom>
        </p:spPr>
      </p:pic>
      <p:pic>
        <p:nvPicPr>
          <p:cNvPr id="5" name="Picture 4" descr="Pinto, Pres. Anibal Chile .jpg"/>
          <p:cNvPicPr>
            <a:picLocks noChangeAspect="1"/>
          </p:cNvPicPr>
          <p:nvPr/>
        </p:nvPicPr>
        <p:blipFill>
          <a:blip r:embed="rId6" cstate="print"/>
          <a:stretch>
            <a:fillRect/>
          </a:stretch>
        </p:blipFill>
        <p:spPr>
          <a:xfrm>
            <a:off x="6400800" y="122341"/>
            <a:ext cx="2543546" cy="3508340"/>
          </a:xfrm>
          <a:prstGeom prst="rect">
            <a:avLst/>
          </a:prstGeom>
        </p:spPr>
      </p:pic>
      <p:sp>
        <p:nvSpPr>
          <p:cNvPr id="6" name="UTurnArrow"/>
          <p:cNvSpPr>
            <a:spLocks noEditPoints="1" noChangeArrowheads="1"/>
          </p:cNvSpPr>
          <p:nvPr/>
        </p:nvSpPr>
        <p:spPr bwMode="auto">
          <a:xfrm>
            <a:off x="5787085" y="2875472"/>
            <a:ext cx="1771650" cy="1771650"/>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1630" y="3931781"/>
            <a:ext cx="2547582" cy="256032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5462" y="2183625"/>
            <a:ext cx="3442351" cy="437189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9259" y="142628"/>
            <a:ext cx="6463404" cy="3619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subTnLst>
                                    <p:audio>
                                      <p:cMediaNode>
                                        <p:cTn display="0" masterRel="sameClick">
                                          <p:stCondLst>
                                            <p:cond evt="begin" delay="0">
                                              <p:tn val="33"/>
                                            </p:cond>
                                          </p:stCondLst>
                                          <p:endCondLst>
                                            <p:cond evt="onStopAudio" delay="0">
                                              <p:tgtEl>
                                                <p:sldTgt/>
                                              </p:tgtEl>
                                            </p:cond>
                                          </p:endCondLst>
                                        </p:cTn>
                                        <p:tgtEl>
                                          <p:sndTgt r:embed="rId3" name="cashreg.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additive="base">
                                        <p:cTn id="5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additive="base">
                                        <p:cTn id="6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additive="base">
                                        <p:cTn id="7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 calcmode="lin" valueType="num">
                                      <p:cBhvr additive="base">
                                        <p:cTn id="7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bomb.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500" fill="hold"/>
                                        <p:tgtEl>
                                          <p:spTgt spid="8"/>
                                        </p:tgtEl>
                                        <p:attrNameLst>
                                          <p:attrName>ppt_x</p:attrName>
                                        </p:attrNameLst>
                                      </p:cBhvr>
                                      <p:tavLst>
                                        <p:tav tm="0">
                                          <p:val>
                                            <p:strVal val="#ppt_x"/>
                                          </p:val>
                                        </p:tav>
                                        <p:tav tm="100000">
                                          <p:val>
                                            <p:strVal val="#ppt_x"/>
                                          </p:val>
                                        </p:tav>
                                      </p:tavLst>
                                    </p:anim>
                                    <p:anim calcmode="lin" valueType="num">
                                      <p:cBhvr additive="base">
                                        <p:cTn id="8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xit" presetSubtype="32" fill="hold" nodeType="clickEffect">
                                  <p:stCondLst>
                                    <p:cond delay="0"/>
                                  </p:stCondLst>
                                  <p:childTnLst>
                                    <p:anim calcmode="lin" valueType="num">
                                      <p:cBhvr>
                                        <p:cTn id="88" dur="500"/>
                                        <p:tgtEl>
                                          <p:spTgt spid="8"/>
                                        </p:tgtEl>
                                        <p:attrNameLst>
                                          <p:attrName>ppt_w</p:attrName>
                                        </p:attrNameLst>
                                      </p:cBhvr>
                                      <p:tavLst>
                                        <p:tav tm="0">
                                          <p:val>
                                            <p:strVal val="ppt_w"/>
                                          </p:val>
                                        </p:tav>
                                        <p:tav tm="100000">
                                          <p:val>
                                            <p:fltVal val="0"/>
                                          </p:val>
                                        </p:tav>
                                      </p:tavLst>
                                    </p:anim>
                                    <p:anim calcmode="lin" valueType="num">
                                      <p:cBhvr>
                                        <p:cTn id="89" dur="500"/>
                                        <p:tgtEl>
                                          <p:spTgt spid="8"/>
                                        </p:tgtEl>
                                        <p:attrNameLst>
                                          <p:attrName>ppt_h</p:attrName>
                                        </p:attrNameLst>
                                      </p:cBhvr>
                                      <p:tavLst>
                                        <p:tav tm="0">
                                          <p:val>
                                            <p:strVal val="ppt_h"/>
                                          </p:val>
                                        </p:tav>
                                        <p:tav tm="100000">
                                          <p:val>
                                            <p:fltVal val="0"/>
                                          </p:val>
                                        </p:tav>
                                      </p:tavLst>
                                    </p:anim>
                                    <p:animEffect transition="out" filter="fade">
                                      <p:cBhvr>
                                        <p:cTn id="90" dur="500"/>
                                        <p:tgtEl>
                                          <p:spTgt spid="8"/>
                                        </p:tgtEl>
                                      </p:cBhvr>
                                    </p:animEffect>
                                    <p:set>
                                      <p:cBhvr>
                                        <p:cTn id="91" dur="1" fill="hold">
                                          <p:stCondLst>
                                            <p:cond delay="499"/>
                                          </p:stCondLst>
                                        </p:cTn>
                                        <p:tgtEl>
                                          <p:spTgt spid="8"/>
                                        </p:tgtEl>
                                        <p:attrNameLst>
                                          <p:attrName>style.visibility</p:attrName>
                                        </p:attrNameLst>
                                      </p:cBhvr>
                                      <p:to>
                                        <p:strVal val="hidden"/>
                                      </p:to>
                                    </p:set>
                                  </p:childTnLst>
                                </p:cTn>
                              </p:par>
                              <p:par>
                                <p:cTn id="92" presetID="2" presetClass="entr" presetSubtype="4" fill="hold" nodeType="withEffect">
                                  <p:stCondLst>
                                    <p:cond delay="0"/>
                                  </p:stCondLst>
                                  <p:childTnLst>
                                    <p:set>
                                      <p:cBhvr>
                                        <p:cTn id="93" dur="1" fill="hold">
                                          <p:stCondLst>
                                            <p:cond delay="0"/>
                                          </p:stCondLst>
                                        </p:cTn>
                                        <p:tgtEl>
                                          <p:spTgt spid="7"/>
                                        </p:tgtEl>
                                        <p:attrNameLst>
                                          <p:attrName>style.visibility</p:attrName>
                                        </p:attrNameLst>
                                      </p:cBhvr>
                                      <p:to>
                                        <p:strVal val="visible"/>
                                      </p:to>
                                    </p:set>
                                    <p:anim calcmode="lin" valueType="num">
                                      <p:cBhvr additive="base">
                                        <p:cTn id="94" dur="500" fill="hold"/>
                                        <p:tgtEl>
                                          <p:spTgt spid="7"/>
                                        </p:tgtEl>
                                        <p:attrNameLst>
                                          <p:attrName>ppt_x</p:attrName>
                                        </p:attrNameLst>
                                      </p:cBhvr>
                                      <p:tavLst>
                                        <p:tav tm="0">
                                          <p:val>
                                            <p:strVal val="#ppt_x"/>
                                          </p:val>
                                        </p:tav>
                                        <p:tav tm="100000">
                                          <p:val>
                                            <p:strVal val="#ppt_x"/>
                                          </p:val>
                                        </p:tav>
                                      </p:tavLst>
                                    </p:anim>
                                    <p:anim calcmode="lin" valueType="num">
                                      <p:cBhvr additive="base">
                                        <p:cTn id="9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53" presetClass="exit" presetSubtype="32" fill="hold" nodeType="clickEffect">
                                  <p:stCondLst>
                                    <p:cond delay="0"/>
                                  </p:stCondLst>
                                  <p:childTnLst>
                                    <p:anim calcmode="lin" valueType="num">
                                      <p:cBhvr>
                                        <p:cTn id="99" dur="500"/>
                                        <p:tgtEl>
                                          <p:spTgt spid="7"/>
                                        </p:tgtEl>
                                        <p:attrNameLst>
                                          <p:attrName>ppt_w</p:attrName>
                                        </p:attrNameLst>
                                      </p:cBhvr>
                                      <p:tavLst>
                                        <p:tav tm="0">
                                          <p:val>
                                            <p:strVal val="ppt_w"/>
                                          </p:val>
                                        </p:tav>
                                        <p:tav tm="100000">
                                          <p:val>
                                            <p:fltVal val="0"/>
                                          </p:val>
                                        </p:tav>
                                      </p:tavLst>
                                    </p:anim>
                                    <p:anim calcmode="lin" valueType="num">
                                      <p:cBhvr>
                                        <p:cTn id="100" dur="500"/>
                                        <p:tgtEl>
                                          <p:spTgt spid="7"/>
                                        </p:tgtEl>
                                        <p:attrNameLst>
                                          <p:attrName>ppt_h</p:attrName>
                                        </p:attrNameLst>
                                      </p:cBhvr>
                                      <p:tavLst>
                                        <p:tav tm="0">
                                          <p:val>
                                            <p:strVal val="ppt_h"/>
                                          </p:val>
                                        </p:tav>
                                        <p:tav tm="100000">
                                          <p:val>
                                            <p:fltVal val="0"/>
                                          </p:val>
                                        </p:tav>
                                      </p:tavLst>
                                    </p:anim>
                                    <p:animEffect transition="out" filter="fade">
                                      <p:cBhvr>
                                        <p:cTn id="101" dur="500"/>
                                        <p:tgtEl>
                                          <p:spTgt spid="7"/>
                                        </p:tgtEl>
                                      </p:cBhvr>
                                    </p:animEffect>
                                    <p:set>
                                      <p:cBhvr>
                                        <p:cTn id="102" dur="1" fill="hold">
                                          <p:stCondLst>
                                            <p:cond delay="499"/>
                                          </p:stCondLst>
                                        </p:cTn>
                                        <p:tgtEl>
                                          <p:spTgt spid="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additive="base">
                                        <p:cTn id="107" dur="500" fill="hold"/>
                                        <p:tgtEl>
                                          <p:spTgt spid="9"/>
                                        </p:tgtEl>
                                        <p:attrNameLst>
                                          <p:attrName>ppt_x</p:attrName>
                                        </p:attrNameLst>
                                      </p:cBhvr>
                                      <p:tavLst>
                                        <p:tav tm="0">
                                          <p:val>
                                            <p:strVal val="#ppt_x"/>
                                          </p:val>
                                        </p:tav>
                                        <p:tav tm="100000">
                                          <p:val>
                                            <p:strVal val="#ppt_x"/>
                                          </p:val>
                                        </p:tav>
                                      </p:tavLst>
                                    </p:anim>
                                    <p:anim calcmode="lin" valueType="num">
                                      <p:cBhvr additive="base">
                                        <p:cTn id="10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xit" presetSubtype="32" fill="hold" nodeType="clickEffect">
                                  <p:stCondLst>
                                    <p:cond delay="0"/>
                                  </p:stCondLst>
                                  <p:childTnLst>
                                    <p:anim calcmode="lin" valueType="num">
                                      <p:cBhvr>
                                        <p:cTn id="112" dur="500"/>
                                        <p:tgtEl>
                                          <p:spTgt spid="9"/>
                                        </p:tgtEl>
                                        <p:attrNameLst>
                                          <p:attrName>ppt_w</p:attrName>
                                        </p:attrNameLst>
                                      </p:cBhvr>
                                      <p:tavLst>
                                        <p:tav tm="0">
                                          <p:val>
                                            <p:strVal val="ppt_w"/>
                                          </p:val>
                                        </p:tav>
                                        <p:tav tm="100000">
                                          <p:val>
                                            <p:fltVal val="0"/>
                                          </p:val>
                                        </p:tav>
                                      </p:tavLst>
                                    </p:anim>
                                    <p:anim calcmode="lin" valueType="num">
                                      <p:cBhvr>
                                        <p:cTn id="113" dur="500"/>
                                        <p:tgtEl>
                                          <p:spTgt spid="9"/>
                                        </p:tgtEl>
                                        <p:attrNameLst>
                                          <p:attrName>ppt_h</p:attrName>
                                        </p:attrNameLst>
                                      </p:cBhvr>
                                      <p:tavLst>
                                        <p:tav tm="0">
                                          <p:val>
                                            <p:strVal val="ppt_h"/>
                                          </p:val>
                                        </p:tav>
                                        <p:tav tm="100000">
                                          <p:val>
                                            <p:fltVal val="0"/>
                                          </p:val>
                                        </p:tav>
                                      </p:tavLst>
                                    </p:anim>
                                    <p:animEffect transition="out" filter="fade">
                                      <p:cBhvr>
                                        <p:cTn id="114" dur="500"/>
                                        <p:tgtEl>
                                          <p:spTgt spid="9"/>
                                        </p:tgtEl>
                                      </p:cBhvr>
                                    </p:animEffect>
                                    <p:set>
                                      <p:cBhvr>
                                        <p:cTn id="115" dur="1" fill="hold">
                                          <p:stCondLst>
                                            <p:cond delay="499"/>
                                          </p:stCondLst>
                                        </p:cTn>
                                        <p:tgtEl>
                                          <p:spTgt spid="9"/>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3">
                                            <p:txEl>
                                              <p:pRg st="9" end="9"/>
                                            </p:txEl>
                                          </p:spTgt>
                                        </p:tgtEl>
                                        <p:attrNameLst>
                                          <p:attrName>style.visibility</p:attrName>
                                        </p:attrNameLst>
                                      </p:cBhvr>
                                      <p:to>
                                        <p:strVal val="visible"/>
                                      </p:to>
                                    </p:set>
                                    <p:anim calcmode="lin" valueType="num">
                                      <p:cBhvr additive="base">
                                        <p:cTn id="12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3">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bomb.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3">
                                            <p:txEl>
                                              <p:pRg st="10" end="10"/>
                                            </p:txEl>
                                          </p:spTgt>
                                        </p:tgtEl>
                                        <p:attrNameLst>
                                          <p:attrName>style.visibility</p:attrName>
                                        </p:attrNameLst>
                                      </p:cBhvr>
                                      <p:to>
                                        <p:strVal val="visible"/>
                                      </p:to>
                                    </p:set>
                                    <p:anim calcmode="lin" valueType="num">
                                      <p:cBhvr additive="base">
                                        <p:cTn id="12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3">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bomb.wav"/>
                                        </p:tgtEl>
                                      </p:cMediaNode>
                                    </p:audio>
                                  </p:sub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4"/>
                                        </p:tgtEl>
                                        <p:attrNameLst>
                                          <p:attrName>style.visibility</p:attrName>
                                        </p:attrNameLst>
                                      </p:cBhvr>
                                      <p:to>
                                        <p:strVal val="visible"/>
                                      </p:to>
                                    </p:set>
                                    <p:anim calcmode="lin" valueType="num">
                                      <p:cBhvr additive="base">
                                        <p:cTn id="132" dur="500" fill="hold"/>
                                        <p:tgtEl>
                                          <p:spTgt spid="4"/>
                                        </p:tgtEl>
                                        <p:attrNameLst>
                                          <p:attrName>ppt_x</p:attrName>
                                        </p:attrNameLst>
                                      </p:cBhvr>
                                      <p:tavLst>
                                        <p:tav tm="0">
                                          <p:val>
                                            <p:strVal val="#ppt_x"/>
                                          </p:val>
                                        </p:tav>
                                        <p:tav tm="100000">
                                          <p:val>
                                            <p:strVal val="#ppt_x"/>
                                          </p:val>
                                        </p:tav>
                                      </p:tavLst>
                                    </p:anim>
                                    <p:anim calcmode="lin" valueType="num">
                                      <p:cBhvr additive="base">
                                        <p:cTn id="1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53" presetClass="exit" presetSubtype="32" fill="hold" nodeType="clickEffect">
                                  <p:stCondLst>
                                    <p:cond delay="0"/>
                                  </p:stCondLst>
                                  <p:childTnLst>
                                    <p:anim calcmode="lin" valueType="num">
                                      <p:cBhvr>
                                        <p:cTn id="137" dur="500"/>
                                        <p:tgtEl>
                                          <p:spTgt spid="4"/>
                                        </p:tgtEl>
                                        <p:attrNameLst>
                                          <p:attrName>ppt_w</p:attrName>
                                        </p:attrNameLst>
                                      </p:cBhvr>
                                      <p:tavLst>
                                        <p:tav tm="0">
                                          <p:val>
                                            <p:strVal val="ppt_w"/>
                                          </p:val>
                                        </p:tav>
                                        <p:tav tm="100000">
                                          <p:val>
                                            <p:fltVal val="0"/>
                                          </p:val>
                                        </p:tav>
                                      </p:tavLst>
                                    </p:anim>
                                    <p:anim calcmode="lin" valueType="num">
                                      <p:cBhvr>
                                        <p:cTn id="138" dur="500"/>
                                        <p:tgtEl>
                                          <p:spTgt spid="4"/>
                                        </p:tgtEl>
                                        <p:attrNameLst>
                                          <p:attrName>ppt_h</p:attrName>
                                        </p:attrNameLst>
                                      </p:cBhvr>
                                      <p:tavLst>
                                        <p:tav tm="0">
                                          <p:val>
                                            <p:strVal val="ppt_h"/>
                                          </p:val>
                                        </p:tav>
                                        <p:tav tm="100000">
                                          <p:val>
                                            <p:fltVal val="0"/>
                                          </p:val>
                                        </p:tav>
                                      </p:tavLst>
                                    </p:anim>
                                    <p:animEffect transition="out" filter="fade">
                                      <p:cBhvr>
                                        <p:cTn id="139" dur="500"/>
                                        <p:tgtEl>
                                          <p:spTgt spid="4"/>
                                        </p:tgtEl>
                                      </p:cBhvr>
                                    </p:animEffect>
                                    <p:set>
                                      <p:cBhvr>
                                        <p:cTn id="14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385482"/>
          </a:xfrm>
        </p:spPr>
        <p:txBody>
          <a:bodyPr/>
          <a:lstStyle/>
          <a:p>
            <a:r>
              <a:rPr lang="en-US" sz="2400" dirty="0" smtClean="0"/>
              <a:t>War of the Pacific:  Indigenous Participation</a:t>
            </a:r>
            <a:endParaRPr lang="en-US" sz="2400" dirty="0"/>
          </a:p>
        </p:txBody>
      </p:sp>
      <p:sp>
        <p:nvSpPr>
          <p:cNvPr id="3" name="Content Placeholder 2"/>
          <p:cNvSpPr>
            <a:spLocks noGrp="1"/>
          </p:cNvSpPr>
          <p:nvPr>
            <p:ph idx="1"/>
          </p:nvPr>
        </p:nvSpPr>
        <p:spPr>
          <a:xfrm>
            <a:off x="381000" y="1219201"/>
            <a:ext cx="7924800" cy="5029206"/>
          </a:xfrm>
        </p:spPr>
        <p:txBody>
          <a:bodyPr/>
          <a:lstStyle/>
          <a:p>
            <a:r>
              <a:rPr lang="en-US" dirty="0" smtClean="0"/>
              <a:t>Indigenous peoples from all three countries participated in this war.  Native peasants in Peru’s central highlands provided the foundation of resistance against occupying Chilean forces, and in Cajamarca they actually fought alongside the landowning elite ‘in defense of a common interest they termed Peruvian.”  </a:t>
            </a:r>
          </a:p>
          <a:p>
            <a:endParaRPr lang="en-US" dirty="0"/>
          </a:p>
          <a:p>
            <a:r>
              <a:rPr lang="en-US" dirty="0" err="1" smtClean="0"/>
              <a:t>Mapuche</a:t>
            </a:r>
            <a:r>
              <a:rPr lang="en-US" dirty="0" smtClean="0"/>
              <a:t> warriors, despite their long hostility against outsiders, surprisingly volunteered to fight alongside Chilean forces.  By 1879, over 900 </a:t>
            </a:r>
            <a:r>
              <a:rPr lang="en-US" dirty="0" err="1" smtClean="0"/>
              <a:t>Mapuche</a:t>
            </a:r>
            <a:r>
              <a:rPr lang="en-US" dirty="0" smtClean="0"/>
              <a:t> had volunteered for active duty and fought against Peru in their own “</a:t>
            </a:r>
            <a:r>
              <a:rPr lang="en-US" dirty="0" err="1" smtClean="0"/>
              <a:t>Arauco</a:t>
            </a:r>
            <a:r>
              <a:rPr lang="en-US" dirty="0" smtClean="0"/>
              <a:t>” battalion.  Chile heralded them </a:t>
            </a:r>
            <a:r>
              <a:rPr lang="en-US" dirty="0" err="1" smtClean="0"/>
              <a:t>them</a:t>
            </a:r>
            <a:r>
              <a:rPr lang="en-US" dirty="0" smtClean="0"/>
              <a:t> heroically as “sons of </a:t>
            </a:r>
            <a:r>
              <a:rPr lang="en-US" dirty="0" err="1" smtClean="0"/>
              <a:t>Lautaro</a:t>
            </a:r>
            <a:r>
              <a:rPr lang="en-US" dirty="0" smtClean="0"/>
              <a:t>,” the </a:t>
            </a:r>
            <a:r>
              <a:rPr lang="en-US" dirty="0" err="1" smtClean="0"/>
              <a:t>Reche</a:t>
            </a:r>
            <a:r>
              <a:rPr lang="en-US" dirty="0" smtClean="0"/>
              <a:t> leader who had fought against the Spanish in the sixteenth century.  (Remember Felipe?)</a:t>
            </a:r>
            <a:endParaRPr lang="en-US" dirty="0"/>
          </a:p>
        </p:txBody>
      </p:sp>
    </p:spTree>
    <p:extLst>
      <p:ext uri="{BB962C8B-B14F-4D97-AF65-F5344CB8AC3E}">
        <p14:creationId xmlns:p14="http://schemas.microsoft.com/office/powerpoint/2010/main" val="299689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4849290" cy="233082"/>
          </a:xfrm>
        </p:spPr>
        <p:txBody>
          <a:bodyPr/>
          <a:lstStyle/>
          <a:p>
            <a:endParaRPr lang="en-US" dirty="0"/>
          </a:p>
        </p:txBody>
      </p:sp>
      <p:sp>
        <p:nvSpPr>
          <p:cNvPr id="3" name="Content Placeholder 2"/>
          <p:cNvSpPr>
            <a:spLocks noGrp="1"/>
          </p:cNvSpPr>
          <p:nvPr>
            <p:ph idx="1"/>
          </p:nvPr>
        </p:nvSpPr>
        <p:spPr>
          <a:xfrm>
            <a:off x="827700" y="1371599"/>
            <a:ext cx="6711654" cy="4876807"/>
          </a:xfrm>
        </p:spPr>
        <p:txBody>
          <a:bodyPr>
            <a:normAutofit lnSpcReduction="10000"/>
          </a:bodyPr>
          <a:lstStyle/>
          <a:p>
            <a:r>
              <a:rPr lang="en-US" dirty="0" smtClean="0"/>
              <a:t>Surprisingly, given their past interaction with Chile, some </a:t>
            </a:r>
            <a:r>
              <a:rPr lang="en-US" dirty="0" err="1" smtClean="0"/>
              <a:t>Mapuche</a:t>
            </a:r>
            <a:r>
              <a:rPr lang="en-US" dirty="0" smtClean="0"/>
              <a:t> still saw military duty as a way to further their own territorial and personal goals.  </a:t>
            </a:r>
          </a:p>
          <a:p>
            <a:r>
              <a:rPr lang="en-US" dirty="0" smtClean="0"/>
              <a:t>These volunteers sought recognition of their traditional lands, distinctive ethnic identity, and a pluralistic, inclusive country at a time when Chileans were attacking their lands and culture.  </a:t>
            </a:r>
          </a:p>
          <a:p>
            <a:r>
              <a:rPr lang="en-US" dirty="0" smtClean="0"/>
              <a:t>Other </a:t>
            </a:r>
            <a:r>
              <a:rPr lang="en-US" dirty="0" err="1" smtClean="0"/>
              <a:t>Mapuche</a:t>
            </a:r>
            <a:r>
              <a:rPr lang="en-US" dirty="0" smtClean="0"/>
              <a:t> contributed funds to the war effort:  Don Pedro </a:t>
            </a:r>
            <a:r>
              <a:rPr lang="en-US" dirty="0" err="1" smtClean="0"/>
              <a:t>Millaleo</a:t>
            </a:r>
            <a:r>
              <a:rPr lang="en-US" dirty="0" smtClean="0"/>
              <a:t> and Don Juan </a:t>
            </a:r>
            <a:r>
              <a:rPr lang="en-US" dirty="0" err="1" smtClean="0"/>
              <a:t>Quilamán</a:t>
            </a:r>
            <a:r>
              <a:rPr lang="en-US" dirty="0" smtClean="0"/>
              <a:t> each gave 20 pesos, an important amount in 1879, to help Chile purchase a warship.  Indigenous participation in the conflict, even as Chile violently occupied their homeland over fierce opposition, reveals divisions within Native communities.</a:t>
            </a:r>
            <a:endParaRPr lang="en-US" dirty="0"/>
          </a:p>
        </p:txBody>
      </p:sp>
    </p:spTree>
    <p:extLst>
      <p:ext uri="{BB962C8B-B14F-4D97-AF65-F5344CB8AC3E}">
        <p14:creationId xmlns:p14="http://schemas.microsoft.com/office/powerpoint/2010/main" val="320407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Results of the War</a:t>
            </a:r>
            <a:endParaRPr lang="en-US" dirty="0"/>
          </a:p>
        </p:txBody>
      </p:sp>
      <p:pic>
        <p:nvPicPr>
          <p:cNvPr id="5" name="Picture 4" descr="Chile Arica Port.jpg"/>
          <p:cNvPicPr>
            <a:picLocks noChangeAspect="1"/>
          </p:cNvPicPr>
          <p:nvPr/>
        </p:nvPicPr>
        <p:blipFill>
          <a:blip r:embed="rId3" cstate="print"/>
          <a:stretch>
            <a:fillRect/>
          </a:stretch>
        </p:blipFill>
        <p:spPr>
          <a:xfrm>
            <a:off x="5029363" y="3494487"/>
            <a:ext cx="4013037" cy="2953595"/>
          </a:xfrm>
          <a:prstGeom prst="rect">
            <a:avLst/>
          </a:prstGeom>
        </p:spPr>
      </p:pic>
      <p:sp>
        <p:nvSpPr>
          <p:cNvPr id="3" name="Content Placeholder 2"/>
          <p:cNvSpPr>
            <a:spLocks noGrp="1"/>
          </p:cNvSpPr>
          <p:nvPr>
            <p:ph idx="1"/>
          </p:nvPr>
        </p:nvSpPr>
        <p:spPr/>
        <p:txBody>
          <a:bodyPr>
            <a:normAutofit/>
          </a:bodyPr>
          <a:lstStyle/>
          <a:p>
            <a:r>
              <a:rPr lang="en-US" dirty="0" err="1" smtClean="0"/>
              <a:t>Resistence</a:t>
            </a:r>
            <a:r>
              <a:rPr lang="en-US" dirty="0" smtClean="0"/>
              <a:t> and </a:t>
            </a:r>
            <a:r>
              <a:rPr lang="en-US" dirty="0" err="1" smtClean="0"/>
              <a:t>Mapuche</a:t>
            </a:r>
            <a:r>
              <a:rPr lang="en-US" dirty="0" smtClean="0"/>
              <a:t> integration </a:t>
            </a:r>
          </a:p>
          <a:p>
            <a:r>
              <a:rPr lang="en-US" dirty="0" smtClean="0"/>
              <a:t>British capital to nitrate fields</a:t>
            </a:r>
          </a:p>
          <a:p>
            <a:r>
              <a:rPr lang="en-US" dirty="0" smtClean="0"/>
              <a:t>Jose Manuel </a:t>
            </a:r>
            <a:r>
              <a:rPr lang="en-US" dirty="0" err="1" smtClean="0"/>
              <a:t>Balmaceda</a:t>
            </a:r>
            <a:r>
              <a:rPr lang="en-US" dirty="0" smtClean="0"/>
              <a:t> (nationalist)</a:t>
            </a:r>
          </a:p>
          <a:p>
            <a:r>
              <a:rPr lang="en-US" dirty="0" smtClean="0"/>
              <a:t>Congressional revolt 7 Ja 1891</a:t>
            </a:r>
          </a:p>
          <a:p>
            <a:r>
              <a:rPr lang="en-US" dirty="0" smtClean="0"/>
              <a:t>Army (</a:t>
            </a:r>
            <a:r>
              <a:rPr lang="en-US" dirty="0" err="1" smtClean="0"/>
              <a:t>pres</a:t>
            </a:r>
            <a:r>
              <a:rPr lang="en-US" dirty="0" smtClean="0"/>
              <a:t>) against Navy (congress) </a:t>
            </a:r>
          </a:p>
          <a:p>
            <a:r>
              <a:rPr lang="en-US" dirty="0" smtClean="0"/>
              <a:t>Army lost and </a:t>
            </a:r>
            <a:r>
              <a:rPr lang="en-US" dirty="0" err="1" smtClean="0"/>
              <a:t>Balmaceda</a:t>
            </a:r>
            <a:r>
              <a:rPr lang="en-US" dirty="0" smtClean="0"/>
              <a:t> suicide</a:t>
            </a:r>
          </a:p>
          <a:p>
            <a:r>
              <a:rPr lang="en-US" dirty="0" smtClean="0"/>
              <a:t>Anti-	imperialistic reforms end</a:t>
            </a:r>
          </a:p>
          <a:p>
            <a:pPr>
              <a:buNone/>
            </a:pPr>
            <a:endParaRPr lang="en-US" dirty="0" smtClean="0"/>
          </a:p>
          <a:p>
            <a:pPr>
              <a:buNone/>
            </a:pPr>
            <a:r>
              <a:rPr lang="en-US" dirty="0" smtClean="0"/>
              <a:t>Chile:  Arica port at evening</a:t>
            </a:r>
            <a:endParaRPr lang="en-US" dirty="0"/>
          </a:p>
        </p:txBody>
      </p:sp>
      <p:pic>
        <p:nvPicPr>
          <p:cNvPr id="4" name="Picture 3" descr="Balmaceda, Jose Manuel.gif"/>
          <p:cNvPicPr>
            <a:picLocks noChangeAspect="1"/>
          </p:cNvPicPr>
          <p:nvPr/>
        </p:nvPicPr>
        <p:blipFill>
          <a:blip r:embed="rId4" cstate="print"/>
          <a:stretch>
            <a:fillRect/>
          </a:stretch>
        </p:blipFill>
        <p:spPr>
          <a:xfrm>
            <a:off x="6934200" y="616442"/>
            <a:ext cx="1944000" cy="2468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821090" cy="1400530"/>
          </a:xfrm>
        </p:spPr>
        <p:txBody>
          <a:bodyPr/>
          <a:lstStyle/>
          <a:p>
            <a:r>
              <a:rPr lang="en-US" dirty="0" smtClean="0"/>
              <a:t>6. </a:t>
            </a:r>
            <a:r>
              <a:rPr lang="en-US" sz="2800" dirty="0" smtClean="0"/>
              <a:t>Chilean Women 19</a:t>
            </a:r>
            <a:r>
              <a:rPr lang="en-US" sz="2800" baseline="30000" dirty="0" smtClean="0"/>
              <a:t>th</a:t>
            </a:r>
            <a:r>
              <a:rPr lang="en-US" sz="2800" dirty="0" smtClean="0"/>
              <a:t>-early 20</a:t>
            </a:r>
            <a:r>
              <a:rPr lang="en-US" sz="2800" baseline="30000" dirty="0" smtClean="0"/>
              <a:t>th</a:t>
            </a:r>
            <a:r>
              <a:rPr lang="en-US" sz="2800" dirty="0" smtClean="0"/>
              <a:t> centuries</a:t>
            </a:r>
            <a:endParaRPr lang="en-US" sz="2800" dirty="0"/>
          </a:p>
        </p:txBody>
      </p:sp>
      <p:sp>
        <p:nvSpPr>
          <p:cNvPr id="3" name="Content Placeholder 2"/>
          <p:cNvSpPr>
            <a:spLocks noGrp="1"/>
          </p:cNvSpPr>
          <p:nvPr>
            <p:ph idx="1"/>
          </p:nvPr>
        </p:nvSpPr>
        <p:spPr/>
        <p:txBody>
          <a:bodyPr/>
          <a:lstStyle/>
          <a:p>
            <a:r>
              <a:rPr lang="en-US" dirty="0" smtClean="0"/>
              <a:t>Each table researches and short reports on one:</a:t>
            </a:r>
          </a:p>
          <a:p>
            <a:endParaRPr lang="en-US" dirty="0" smtClean="0"/>
          </a:p>
          <a:p>
            <a:r>
              <a:rPr lang="en-US" dirty="0" smtClean="0"/>
              <a:t>1. </a:t>
            </a:r>
            <a:r>
              <a:rPr lang="en-US" dirty="0" err="1" smtClean="0"/>
              <a:t>Domitila</a:t>
            </a:r>
            <a:r>
              <a:rPr lang="en-US" dirty="0" smtClean="0"/>
              <a:t> </a:t>
            </a:r>
            <a:r>
              <a:rPr lang="en-US" dirty="0"/>
              <a:t>Silva </a:t>
            </a:r>
            <a:r>
              <a:rPr lang="en-US" dirty="0" smtClean="0"/>
              <a:t>y </a:t>
            </a:r>
            <a:r>
              <a:rPr lang="en-US" dirty="0" err="1" smtClean="0"/>
              <a:t>Lepe</a:t>
            </a:r>
            <a:r>
              <a:rPr lang="en-US" dirty="0" smtClean="0"/>
              <a:t> </a:t>
            </a:r>
            <a:endParaRPr lang="en-US" dirty="0"/>
          </a:p>
          <a:p>
            <a:r>
              <a:rPr lang="en-US" dirty="0"/>
              <a:t>2</a:t>
            </a:r>
            <a:r>
              <a:rPr lang="en-US" dirty="0" smtClean="0"/>
              <a:t>. Esther </a:t>
            </a:r>
            <a:r>
              <a:rPr lang="en-US" dirty="0" err="1" smtClean="0"/>
              <a:t>Valdéz</a:t>
            </a:r>
            <a:r>
              <a:rPr lang="en-US" dirty="0" smtClean="0"/>
              <a:t> de </a:t>
            </a:r>
            <a:r>
              <a:rPr lang="en-US" dirty="0" err="1" smtClean="0"/>
              <a:t>Díaz</a:t>
            </a:r>
            <a:endParaRPr lang="en-US" dirty="0" smtClean="0"/>
          </a:p>
          <a:p>
            <a:r>
              <a:rPr lang="en-US" dirty="0"/>
              <a:t>5</a:t>
            </a:r>
            <a:r>
              <a:rPr lang="en-US" dirty="0" smtClean="0"/>
              <a:t>. </a:t>
            </a:r>
            <a:r>
              <a:rPr lang="en-US" dirty="0" err="1" smtClean="0"/>
              <a:t>Amalia</a:t>
            </a:r>
            <a:r>
              <a:rPr lang="en-US" dirty="0" smtClean="0"/>
              <a:t> </a:t>
            </a:r>
            <a:r>
              <a:rPr lang="en-US" dirty="0" err="1"/>
              <a:t>Errazuriz</a:t>
            </a:r>
            <a:r>
              <a:rPr lang="en-US" dirty="0"/>
              <a:t> de </a:t>
            </a:r>
            <a:r>
              <a:rPr lang="en-US" dirty="0" err="1" smtClean="0"/>
              <a:t>Subercaseaux</a:t>
            </a:r>
            <a:endParaRPr lang="en-US" dirty="0" smtClean="0"/>
          </a:p>
          <a:p>
            <a:r>
              <a:rPr lang="en-US" dirty="0"/>
              <a:t>4</a:t>
            </a:r>
            <a:r>
              <a:rPr lang="en-US" dirty="0" smtClean="0"/>
              <a:t>. </a:t>
            </a:r>
            <a:r>
              <a:rPr lang="en-US" dirty="0" smtClean="0"/>
              <a:t>Amanda </a:t>
            </a:r>
            <a:r>
              <a:rPr lang="en-US" dirty="0" err="1" smtClean="0"/>
              <a:t>Labarca</a:t>
            </a:r>
            <a:endParaRPr lang="en-US" dirty="0" smtClean="0"/>
          </a:p>
          <a:p>
            <a:endParaRPr lang="en-US" dirty="0" smtClean="0"/>
          </a:p>
          <a:p>
            <a:endParaRPr lang="en-US" dirty="0" smtClean="0"/>
          </a:p>
          <a:p>
            <a:endParaRPr lang="en-US" dirty="0"/>
          </a:p>
        </p:txBody>
      </p:sp>
      <p:pic>
        <p:nvPicPr>
          <p:cNvPr id="4" name="Picture 3" descr="caffarena_elena_chile.jpg"/>
          <p:cNvPicPr>
            <a:picLocks noChangeAspect="1"/>
          </p:cNvPicPr>
          <p:nvPr/>
        </p:nvPicPr>
        <p:blipFill>
          <a:blip r:embed="rId3" cstate="print"/>
          <a:stretch>
            <a:fillRect/>
          </a:stretch>
        </p:blipFill>
        <p:spPr>
          <a:xfrm>
            <a:off x="6553200" y="3405384"/>
            <a:ext cx="2333625"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4000" dirty="0" smtClean="0"/>
              <a:t>Writing History for Dr. Horst</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Writing History doc. On ASULEARN</a:t>
            </a:r>
          </a:p>
          <a:p>
            <a:r>
              <a:rPr lang="en-US" dirty="0" err="1" smtClean="0"/>
              <a:t>Rampolla</a:t>
            </a:r>
            <a:r>
              <a:rPr lang="en-US" dirty="0" smtClean="0"/>
              <a:t>, </a:t>
            </a:r>
            <a:r>
              <a:rPr lang="en-US" i="1" dirty="0" smtClean="0"/>
              <a:t>A Pocket Guide to Writing History</a:t>
            </a:r>
          </a:p>
          <a:p>
            <a:r>
              <a:rPr lang="en-US" dirty="0" smtClean="0"/>
              <a:t>Short Paper 2:  due Monday 24</a:t>
            </a:r>
          </a:p>
          <a:p>
            <a:r>
              <a:rPr lang="en-US" dirty="0" smtClean="0"/>
              <a:t>Thinking </a:t>
            </a:r>
            <a:r>
              <a:rPr lang="en-US" dirty="0"/>
              <a:t>as an historian, </a:t>
            </a:r>
            <a:r>
              <a:rPr lang="en-US" dirty="0" smtClean="0"/>
              <a:t>do some research and explain </a:t>
            </a:r>
            <a:r>
              <a:rPr lang="en-US" dirty="0"/>
              <a:t>how the Southern </a:t>
            </a:r>
            <a:r>
              <a:rPr lang="en-US" dirty="0" smtClean="0"/>
              <a:t>Cone’s </a:t>
            </a:r>
            <a:r>
              <a:rPr lang="en-US" dirty="0"/>
              <a:t>colonial legacy made it different than the rest of Latin </a:t>
            </a:r>
            <a:r>
              <a:rPr lang="en-US" dirty="0" smtClean="0"/>
              <a:t>America.  </a:t>
            </a:r>
            <a:endParaRPr lang="en-US" dirty="0"/>
          </a:p>
          <a:p>
            <a:r>
              <a:rPr lang="en-US" dirty="0"/>
              <a:t>How and why did politics, economics and society develop uniquely in the </a:t>
            </a:r>
            <a:r>
              <a:rPr lang="en-US" dirty="0" smtClean="0"/>
              <a:t>region throughout the nineteenth century?  </a:t>
            </a:r>
            <a:r>
              <a:rPr lang="en-US" dirty="0"/>
              <a:t>Be sure to cite your sources correctly. (2 </a:t>
            </a:r>
            <a:r>
              <a:rPr lang="en-US" dirty="0" smtClean="0"/>
              <a:t>pages)</a:t>
            </a:r>
          </a:p>
          <a:p>
            <a:r>
              <a:rPr lang="en-US" dirty="0" smtClean="0"/>
              <a:t>Good Sources for comparing the S.C. with the rest of Latin America could include:  </a:t>
            </a:r>
            <a:r>
              <a:rPr lang="en-US" dirty="0" err="1" smtClean="0"/>
              <a:t>Chasteen</a:t>
            </a:r>
            <a:r>
              <a:rPr lang="en-US" dirty="0"/>
              <a:t>,</a:t>
            </a:r>
            <a:r>
              <a:rPr lang="en-US" dirty="0" smtClean="0"/>
              <a:t> </a:t>
            </a:r>
            <a:r>
              <a:rPr lang="en-US" i="1" dirty="0" smtClean="0"/>
              <a:t>Born in Blood and Fire</a:t>
            </a:r>
            <a:r>
              <a:rPr lang="en-US" dirty="0" smtClean="0"/>
              <a:t>, Keen and Haynes, </a:t>
            </a:r>
            <a:r>
              <a:rPr lang="en-US" i="1" dirty="0" smtClean="0"/>
              <a:t>History of Latin America</a:t>
            </a:r>
            <a:r>
              <a:rPr lang="en-US" dirty="0" smtClean="0"/>
              <a:t>, Garrard, </a:t>
            </a:r>
            <a:r>
              <a:rPr lang="en-US" i="1" dirty="0" smtClean="0"/>
              <a:t>Latin America in the Modern World</a:t>
            </a:r>
            <a:r>
              <a:rPr lang="en-US" dirty="0" smtClean="0"/>
              <a:t>, etc.</a:t>
            </a:r>
            <a:endParaRPr lang="en-US" dirty="0"/>
          </a:p>
          <a:p>
            <a:endParaRPr lang="en-US" dirty="0"/>
          </a:p>
          <a:p>
            <a:r>
              <a:rPr lang="en-US" dirty="0" smtClean="0"/>
              <a:t>Discussion and questions about the assignment</a:t>
            </a:r>
          </a:p>
          <a:p>
            <a:endParaRPr lang="en-US"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457</TotalTime>
  <Words>697</Words>
  <Application>Microsoft Office PowerPoint</Application>
  <PresentationFormat>On-screen Show (4:3)</PresentationFormat>
  <Paragraphs>108</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Ion</vt:lpstr>
      <vt:lpstr>Development of Nations &amp; Gender Relations</vt:lpstr>
      <vt:lpstr>A. Chile research by table</vt:lpstr>
      <vt:lpstr>PowerPoint Presentation</vt:lpstr>
      <vt:lpstr>4. War of the Pacific</vt:lpstr>
      <vt:lpstr>War of the Pacific:  Indigenous Participation</vt:lpstr>
      <vt:lpstr>PowerPoint Presentation</vt:lpstr>
      <vt:lpstr>5.  Results of the War</vt:lpstr>
      <vt:lpstr>6. Chilean Women 19th-early 20th centuries</vt:lpstr>
      <vt:lpstr> Writing History for Dr. Horst</vt:lpstr>
      <vt:lpstr>B.  Argentina</vt:lpstr>
      <vt:lpstr>C.  Uruguay</vt:lpstr>
      <vt:lpstr>D.  Paraguay </vt:lpstr>
      <vt:lpstr>Carlos Casado Inc.</vt:lpstr>
      <vt:lpstr>Indigenous workers at Puerto Casado</vt:lpstr>
      <vt:lpstr>Exam 1 Discussion</vt:lpstr>
      <vt:lpstr>Conclusions</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Nations and Gender Relations in the S.C.</dc:title>
  <dc:creator>Administrator</dc:creator>
  <cp:lastModifiedBy>Horst, Rene</cp:lastModifiedBy>
  <cp:revision>49</cp:revision>
  <dcterms:created xsi:type="dcterms:W3CDTF">2008-02-20T13:11:34Z</dcterms:created>
  <dcterms:modified xsi:type="dcterms:W3CDTF">2020-02-19T20:13:47Z</dcterms:modified>
</cp:coreProperties>
</file>