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57" r:id="rId3"/>
    <p:sldId id="275" r:id="rId4"/>
    <p:sldId id="262" r:id="rId5"/>
    <p:sldId id="276" r:id="rId6"/>
    <p:sldId id="263" r:id="rId7"/>
    <p:sldId id="259" r:id="rId8"/>
    <p:sldId id="278" r:id="rId9"/>
    <p:sldId id="258" r:id="rId10"/>
    <p:sldId id="260" r:id="rId11"/>
    <p:sldId id="261" r:id="rId12"/>
    <p:sldId id="264" r:id="rId13"/>
    <p:sldId id="273" r:id="rId14"/>
    <p:sldId id="274" r:id="rId15"/>
    <p:sldId id="277" r:id="rId16"/>
    <p:sldId id="279" r:id="rId17"/>
    <p:sldId id="280" r:id="rId18"/>
    <p:sldId id="281" r:id="rId19"/>
    <p:sldId id="265" r:id="rId20"/>
    <p:sldId id="266" r:id="rId21"/>
    <p:sldId id="267" r:id="rId22"/>
    <p:sldId id="272" r:id="rId23"/>
    <p:sldId id="268" r:id="rId24"/>
    <p:sldId id="269" r:id="rId25"/>
    <p:sldId id="270" r:id="rId26"/>
    <p:sldId id="27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97080-A532-4B90-82F8-82995B3AF5CF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D2B20-113F-4102-AF21-D5E0AC996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56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2B20-113F-4102-AF21-D5E0AC996D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37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2B20-113F-4102-AF21-D5E0AC996D3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14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2B20-113F-4102-AF21-D5E0AC996D3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56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2B20-113F-4102-AF21-D5E0AC996D3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83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2B20-113F-4102-AF21-D5E0AC996D3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68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2B20-113F-4102-AF21-D5E0AC996D3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563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2B20-113F-4102-AF21-D5E0AC996D3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531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2B20-113F-4102-AF21-D5E0AC996D3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73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2B20-113F-4102-AF21-D5E0AC996D3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44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2B20-113F-4102-AF21-D5E0AC996D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30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2B20-113F-4102-AF21-D5E0AC996D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64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2B20-113F-4102-AF21-D5E0AC996D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39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2B20-113F-4102-AF21-D5E0AC996D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08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2B20-113F-4102-AF21-D5E0AC996D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55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2B20-113F-4102-AF21-D5E0AC996D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17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2B20-113F-4102-AF21-D5E0AC996D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78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2B20-113F-4102-AF21-D5E0AC996D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3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3/4/2020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3/4/2020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3/4/2020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3/4/2020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3/4/2020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3/4/2020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Chaco War and the </a:t>
            </a:r>
            <a:r>
              <a:rPr lang="en-US" dirty="0" err="1" smtClean="0"/>
              <a:t>Febrerista</a:t>
            </a:r>
            <a:r>
              <a:rPr lang="en-US" dirty="0" smtClean="0"/>
              <a:t> Revolution in Paraguay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003322"/>
            <a:ext cx="7239000" cy="1371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Inter-American Defense and </a:t>
            </a:r>
            <a:r>
              <a:rPr lang="en-US" sz="2800" dirty="0" err="1" smtClean="0"/>
              <a:t>Facism</a:t>
            </a:r>
            <a:r>
              <a:rPr lang="en-US" sz="2800" dirty="0" smtClean="0"/>
              <a:t>:  the Southern Cone in World War II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Paraguayan </a:t>
            </a:r>
            <a:r>
              <a:rPr lang="en-US" dirty="0" err="1" smtClean="0"/>
              <a:t>Prisioners</a:t>
            </a:r>
            <a:r>
              <a:rPr lang="en-US" dirty="0" smtClean="0"/>
              <a:t> of War</a:t>
            </a:r>
            <a:endParaRPr lang="en-US" dirty="0"/>
          </a:p>
        </p:txBody>
      </p:sp>
      <p:pic>
        <p:nvPicPr>
          <p:cNvPr id="4" name="Content Placeholder 3" descr="Paraguayan Prisoners in Chaco War.jpe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613627" y="1600200"/>
            <a:ext cx="7293945" cy="52273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err="1" smtClean="0"/>
              <a:t>Paraguayas</a:t>
            </a:r>
            <a:r>
              <a:rPr lang="en-US" sz="2700" dirty="0" smtClean="0"/>
              <a:t> Troops deploy on Paraguay River</a:t>
            </a:r>
            <a:br>
              <a:rPr lang="en-US" sz="2700" dirty="0" smtClean="0"/>
            </a:br>
            <a:endParaRPr lang="en-US" dirty="0"/>
          </a:p>
        </p:txBody>
      </p:sp>
      <p:pic>
        <p:nvPicPr>
          <p:cNvPr id="4" name="Content Placeholder 3" descr="Chaco War wounded on River Paraguay via to Asuncion.jpe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533400" y="990600"/>
            <a:ext cx="7848600" cy="5428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Paraguayan plane in Air Force</a:t>
            </a:r>
            <a:endParaRPr lang="en-US" dirty="0"/>
          </a:p>
        </p:txBody>
      </p:sp>
      <p:pic>
        <p:nvPicPr>
          <p:cNvPr id="4" name="Content Placeholder 3" descr="Chaco War Paraguayan Plane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919734" y="1494350"/>
            <a:ext cx="7081266" cy="47257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172200" cy="563562"/>
          </a:xfrm>
        </p:spPr>
        <p:txBody>
          <a:bodyPr/>
          <a:lstStyle/>
          <a:p>
            <a:r>
              <a:rPr lang="en-US" dirty="0" smtClean="0"/>
              <a:t>Indigenous guides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75" y="838200"/>
            <a:ext cx="7903825" cy="5774142"/>
          </a:xfrm>
        </p:spPr>
      </p:pic>
    </p:spTree>
    <p:extLst>
      <p:ext uri="{BB962C8B-B14F-4D97-AF65-F5344CB8AC3E}">
        <p14:creationId xmlns:p14="http://schemas.microsoft.com/office/powerpoint/2010/main" val="15283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</a:t>
            </a:r>
            <a:r>
              <a:rPr lang="en-US" dirty="0" err="1" smtClean="0"/>
              <a:t>Febrerista</a:t>
            </a:r>
            <a:r>
              <a:rPr lang="en-US" dirty="0" smtClean="0"/>
              <a:t> Revolution 1936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Presidente</a:t>
            </a:r>
            <a:r>
              <a:rPr lang="en-US" dirty="0"/>
              <a:t> </a:t>
            </a:r>
            <a:r>
              <a:rPr lang="en-US" dirty="0" err="1"/>
              <a:t>Eusebio</a:t>
            </a:r>
            <a:r>
              <a:rPr lang="en-US" dirty="0"/>
              <a:t> </a:t>
            </a:r>
            <a:r>
              <a:rPr lang="en-US" dirty="0" smtClean="0"/>
              <a:t>Ayala term ended</a:t>
            </a:r>
            <a:endParaRPr lang="en-US" dirty="0"/>
          </a:p>
          <a:p>
            <a:r>
              <a:rPr lang="en-US" dirty="0" smtClean="0"/>
              <a:t>Reform constitution to allow reelection?</a:t>
            </a:r>
          </a:p>
          <a:p>
            <a:r>
              <a:rPr lang="en-US" dirty="0" smtClean="0"/>
              <a:t>Demobilization challenging, soldiers angry </a:t>
            </a:r>
          </a:p>
          <a:p>
            <a:r>
              <a:rPr lang="en-US" dirty="0" smtClean="0"/>
              <a:t>General José </a:t>
            </a:r>
            <a:r>
              <a:rPr lang="en-US" dirty="0" err="1" smtClean="0"/>
              <a:t>Estigarríbia</a:t>
            </a:r>
            <a:r>
              <a:rPr lang="en-US" dirty="0" smtClean="0"/>
              <a:t> threatened take charge</a:t>
            </a:r>
            <a:endParaRPr lang="en-US" dirty="0"/>
          </a:p>
          <a:p>
            <a:r>
              <a:rPr lang="en-US" dirty="0"/>
              <a:t>Officials </a:t>
            </a:r>
            <a:r>
              <a:rPr lang="en-US" dirty="0" smtClean="0"/>
              <a:t>led by Coronel </a:t>
            </a:r>
            <a:r>
              <a:rPr lang="en-US" dirty="0"/>
              <a:t>Rafael Franco</a:t>
            </a:r>
          </a:p>
          <a:p>
            <a:pPr marL="0" indent="0">
              <a:buNone/>
            </a:pPr>
            <a:r>
              <a:rPr lang="en-US" dirty="0" smtClean="0"/>
              <a:t>	threaten army should seize power</a:t>
            </a:r>
          </a:p>
          <a:p>
            <a:r>
              <a:rPr lang="en-US" dirty="0" smtClean="0"/>
              <a:t>Franco exiled in January 1936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32569"/>
            <a:ext cx="1790700" cy="255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667000"/>
            <a:ext cx="3086100" cy="4046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9099"/>
            <a:ext cx="3905250" cy="529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5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Febrerista</a:t>
            </a:r>
            <a:r>
              <a:rPr lang="en-US" dirty="0" smtClean="0"/>
              <a:t> Revolution 1936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96200" cy="48737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Conspiracy continued without Franco </a:t>
            </a:r>
          </a:p>
          <a:p>
            <a:r>
              <a:rPr lang="en-US" dirty="0" smtClean="0"/>
              <a:t>President Ayala ordered retirement of officials</a:t>
            </a:r>
          </a:p>
          <a:p>
            <a:r>
              <a:rPr lang="en-US" dirty="0" smtClean="0"/>
              <a:t>17 Feb. 1936 Campo Grande forces rebelled</a:t>
            </a:r>
          </a:p>
          <a:p>
            <a:r>
              <a:rPr lang="en-US" dirty="0" smtClean="0"/>
              <a:t>March into Asunción, police and Ayala resist</a:t>
            </a:r>
          </a:p>
          <a:p>
            <a:r>
              <a:rPr lang="en-US" dirty="0" smtClean="0"/>
              <a:t>Fighting all day, Ayala resigned arrested by night</a:t>
            </a:r>
          </a:p>
          <a:p>
            <a:r>
              <a:rPr lang="en-US" dirty="0" smtClean="0"/>
              <a:t>Soldiers forced Colonel Franco to presidency</a:t>
            </a:r>
          </a:p>
          <a:p>
            <a:r>
              <a:rPr lang="en-US" dirty="0" smtClean="0"/>
              <a:t>Fascist Decree 152 “Liberating Revolution 1936”</a:t>
            </a:r>
          </a:p>
          <a:p>
            <a:r>
              <a:rPr lang="en-US" dirty="0" smtClean="0"/>
              <a:t>Activities outside of the state prohibited. All political party activities suppressed for one year.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All social policies assumed by Ministry of Interior.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Created the National Department of Labor to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control all labor organization in Paraguay.</a:t>
            </a:r>
          </a:p>
        </p:txBody>
      </p:sp>
    </p:spTree>
    <p:extLst>
      <p:ext uri="{BB962C8B-B14F-4D97-AF65-F5344CB8AC3E}">
        <p14:creationId xmlns:p14="http://schemas.microsoft.com/office/powerpoint/2010/main" val="121661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Franco’s fascist Government 1936-37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Anti liberal, anti oligarchic, above all Nationalist</a:t>
            </a:r>
          </a:p>
          <a:p>
            <a:r>
              <a:rPr lang="en-US" dirty="0" smtClean="0"/>
              <a:t>Abolished Constitution of 1870</a:t>
            </a:r>
          </a:p>
          <a:p>
            <a:r>
              <a:rPr lang="en-US" dirty="0" smtClean="0"/>
              <a:t>Dissolved Congress</a:t>
            </a:r>
          </a:p>
          <a:p>
            <a:r>
              <a:rPr lang="en-US" dirty="0" smtClean="0"/>
              <a:t>Organized National Revolutionary Union Party</a:t>
            </a:r>
          </a:p>
          <a:p>
            <a:r>
              <a:rPr lang="en-US" dirty="0" smtClean="0"/>
              <a:t>Exiled Liberal leaders Ayala and </a:t>
            </a:r>
            <a:r>
              <a:rPr lang="en-US" dirty="0" err="1" smtClean="0"/>
              <a:t>Estigarribia</a:t>
            </a:r>
            <a:endParaRPr lang="en-US" dirty="0" smtClean="0"/>
          </a:p>
          <a:p>
            <a:r>
              <a:rPr lang="en-US" dirty="0" smtClean="0"/>
              <a:t>Nazi and fascist ideologies prevalent</a:t>
            </a:r>
          </a:p>
          <a:p>
            <a:r>
              <a:rPr lang="en-US" dirty="0" smtClean="0"/>
              <a:t>Ministries of Agriculture, Public Health,</a:t>
            </a:r>
          </a:p>
          <a:p>
            <a:r>
              <a:rPr lang="en-US" dirty="0" smtClean="0"/>
              <a:t>National Bank</a:t>
            </a:r>
          </a:p>
          <a:p>
            <a:r>
              <a:rPr lang="en-US" dirty="0" smtClean="0"/>
              <a:t>Agrarian Reform Law</a:t>
            </a:r>
          </a:p>
          <a:p>
            <a:r>
              <a:rPr lang="en-US" dirty="0" smtClean="0"/>
              <a:t>1936 National Federation of Labor, 67 Unions</a:t>
            </a:r>
          </a:p>
          <a:p>
            <a:r>
              <a:rPr lang="en-US" dirty="0" smtClean="0"/>
              <a:t>8-hr work day, salaries, unions </a:t>
            </a:r>
          </a:p>
        </p:txBody>
      </p:sp>
    </p:spTree>
    <p:extLst>
      <p:ext uri="{BB962C8B-B14F-4D97-AF65-F5344CB8AC3E}">
        <p14:creationId xmlns:p14="http://schemas.microsoft.com/office/powerpoint/2010/main" val="275675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Franco’s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Women’s Union of </a:t>
            </a:r>
            <a:r>
              <a:rPr lang="en-US" dirty="0" smtClean="0"/>
              <a:t>Paraguay</a:t>
            </a:r>
          </a:p>
          <a:p>
            <a:r>
              <a:rPr lang="en-US" dirty="0" smtClean="0"/>
              <a:t>Journal </a:t>
            </a:r>
            <a:r>
              <a:rPr lang="en-US" i="1" dirty="0" smtClean="0"/>
              <a:t>For Women </a:t>
            </a:r>
            <a:r>
              <a:rPr lang="en-US" i="1" dirty="0"/>
              <a:t>W</a:t>
            </a:r>
            <a:r>
              <a:rPr lang="en-US" i="1" dirty="0" smtClean="0"/>
              <a:t>ho Work and Think</a:t>
            </a:r>
            <a:endParaRPr lang="en-US" dirty="0"/>
          </a:p>
          <a:p>
            <a:r>
              <a:rPr lang="en-US" dirty="0" smtClean="0"/>
              <a:t>Directed by </a:t>
            </a:r>
            <a:r>
              <a:rPr lang="en-US" dirty="0" err="1" smtClean="0"/>
              <a:t>María</a:t>
            </a:r>
            <a:r>
              <a:rPr lang="en-US" dirty="0" smtClean="0"/>
              <a:t> de </a:t>
            </a:r>
            <a:r>
              <a:rPr lang="en-US" dirty="0" err="1" smtClean="0"/>
              <a:t>Casati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Prisoner exchange with Bolivia</a:t>
            </a:r>
          </a:p>
          <a:p>
            <a:r>
              <a:rPr lang="en-US" dirty="0" smtClean="0"/>
              <a:t>First Religious Congress</a:t>
            </a:r>
          </a:p>
          <a:p>
            <a:r>
              <a:rPr lang="en-US" dirty="0" smtClean="0"/>
              <a:t>Sale of  war material taken from Bolivians</a:t>
            </a:r>
          </a:p>
          <a:p>
            <a:endParaRPr lang="en-US" dirty="0"/>
          </a:p>
          <a:p>
            <a:r>
              <a:rPr lang="en-US" dirty="0" smtClean="0"/>
              <a:t>Changes too fast, many opposed</a:t>
            </a:r>
          </a:p>
          <a:p>
            <a:r>
              <a:rPr lang="en-US" dirty="0" smtClean="0"/>
              <a:t>Military coup 13 Au 1937, Franco resigned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16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/>
          <a:lstStyle/>
          <a:p>
            <a:r>
              <a:rPr lang="en-US" dirty="0" smtClean="0"/>
              <a:t>Short Paper 3 and </a:t>
            </a:r>
            <a:r>
              <a:rPr lang="en-US" dirty="0" smtClean="0"/>
              <a:t>Sources Mr. 04 2020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4" t="15556" r="17037" b="12222"/>
          <a:stretch/>
        </p:blipFill>
        <p:spPr>
          <a:xfrm>
            <a:off x="5486400" y="1634656"/>
            <a:ext cx="3200401" cy="4953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Short Paper 3:  “Using Heroes and Horseback, explain how Brazilian immigrants and gauchos shaped the birth of modern Uruguay in the early twentieth century.  Cite examples form the book to support your argument.”</a:t>
            </a:r>
          </a:p>
          <a:p>
            <a:endParaRPr lang="en-US" dirty="0"/>
          </a:p>
          <a:p>
            <a:r>
              <a:rPr lang="en-US" dirty="0" smtClean="0"/>
              <a:t>Compare thesis </a:t>
            </a:r>
            <a:r>
              <a:rPr lang="en-US" dirty="0" smtClean="0"/>
              <a:t>arguments at table</a:t>
            </a:r>
            <a:endParaRPr lang="en-US" dirty="0" smtClean="0"/>
          </a:p>
          <a:p>
            <a:r>
              <a:rPr lang="en-US" dirty="0" smtClean="0"/>
              <a:t>Challenges of writing </a:t>
            </a:r>
            <a:r>
              <a:rPr lang="en-US" smtClean="0"/>
              <a:t>on </a:t>
            </a:r>
            <a:r>
              <a:rPr lang="en-US" smtClean="0"/>
              <a:t>consolidation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of Uruguay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.  Southern Cone in World War II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Every nation responded in its own way</a:t>
            </a:r>
          </a:p>
          <a:p>
            <a:r>
              <a:rPr lang="en-US" dirty="0" smtClean="0"/>
              <a:t>US viewed SC as friendly, but distant, strange</a:t>
            </a:r>
          </a:p>
          <a:p>
            <a:r>
              <a:rPr lang="en-US" dirty="0" smtClean="0"/>
              <a:t>Some in the US wanted to help, but didn’t know how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A. Chaco WAR 1932-1935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97230"/>
            <a:ext cx="7848600" cy="58864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7467600" cy="5788152"/>
          </a:xfrm>
        </p:spPr>
        <p:txBody>
          <a:bodyPr/>
          <a:lstStyle/>
          <a:p>
            <a:r>
              <a:rPr lang="en-US" dirty="0" smtClean="0"/>
              <a:t>The Chaco before the war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Diplomatic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 1933, Montevideo, Secretary of State Cordell Hull (Good Neighbor Policy) promised end to gunboat intervention, opened trade negotiations</a:t>
            </a:r>
          </a:p>
          <a:p>
            <a:r>
              <a:rPr lang="en-US" dirty="0" smtClean="0"/>
              <a:t>Great Depression</a:t>
            </a:r>
          </a:p>
          <a:p>
            <a:r>
              <a:rPr lang="en-US" dirty="0" smtClean="0"/>
              <a:t>Chile and Argentina not negotiate</a:t>
            </a:r>
          </a:p>
          <a:p>
            <a:r>
              <a:rPr lang="en-US" dirty="0" smtClean="0"/>
              <a:t>US congress protectionist, insulted S.C. nations</a:t>
            </a:r>
          </a:p>
          <a:p>
            <a:r>
              <a:rPr lang="en-US" dirty="0" smtClean="0"/>
              <a:t>Reciprocal trade negotiations hurt US standing in the S.C.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D. International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 redefines Good Neighbor Policy</a:t>
            </a:r>
          </a:p>
          <a:p>
            <a:pPr>
              <a:buNone/>
            </a:pPr>
            <a:r>
              <a:rPr lang="en-US" dirty="0" smtClean="0"/>
              <a:t>   1935-36, fascism grows in Latin America</a:t>
            </a:r>
          </a:p>
          <a:p>
            <a:pPr>
              <a:buNone/>
            </a:pPr>
            <a:r>
              <a:rPr lang="en-US" dirty="0" smtClean="0"/>
              <a:t>   US refuses trade with Argentina cereals and beef</a:t>
            </a:r>
          </a:p>
          <a:p>
            <a:r>
              <a:rPr lang="en-US" dirty="0" smtClean="0"/>
              <a:t>1936 Bs. As. meeting:  Argentina rejects U.S. leadership, no control of Latin America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E. Nazi Influence in Southern Cone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7467600" cy="5788152"/>
          </a:xfrm>
        </p:spPr>
        <p:txBody>
          <a:bodyPr/>
          <a:lstStyle/>
          <a:p>
            <a:r>
              <a:rPr lang="en-US" dirty="0" smtClean="0"/>
              <a:t>Nazi threat in Uruguay</a:t>
            </a:r>
          </a:p>
          <a:p>
            <a:r>
              <a:rPr lang="en-US" dirty="0" smtClean="0"/>
              <a:t>Hitler Youth Parties</a:t>
            </a:r>
          </a:p>
          <a:p>
            <a:r>
              <a:rPr lang="en-US" dirty="0" smtClean="0"/>
              <a:t>Nazis in Paraguay</a:t>
            </a:r>
          </a:p>
          <a:p>
            <a:r>
              <a:rPr lang="en-US" dirty="0" smtClean="0"/>
              <a:t>Chief of police named son “Adolf Hirohito”</a:t>
            </a:r>
          </a:p>
          <a:p>
            <a:r>
              <a:rPr lang="en-US" dirty="0" smtClean="0"/>
              <a:t>Russian migrants to Paraguay, fascist support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1"/>
            <a:ext cx="6632240" cy="36917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4240" y="4572000"/>
            <a:ext cx="129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Argentine Fascist</a:t>
            </a:r>
          </a:p>
          <a:p>
            <a:r>
              <a:rPr lang="en-US" dirty="0" smtClean="0"/>
              <a:t>Party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 smtClean="0"/>
              <a:t>World War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5559552"/>
          </a:xfrm>
        </p:spPr>
        <p:txBody>
          <a:bodyPr>
            <a:normAutofit fontScale="32500" lnSpcReduction="20000"/>
          </a:bodyPr>
          <a:lstStyle/>
          <a:p>
            <a:endParaRPr lang="en-US" dirty="0" smtClean="0"/>
          </a:p>
          <a:p>
            <a:r>
              <a:rPr lang="en-US" sz="6400" dirty="0"/>
              <a:t>1939 US attaches increase	</a:t>
            </a:r>
            <a:endParaRPr lang="en-US" sz="6400" dirty="0" smtClean="0"/>
          </a:p>
          <a:p>
            <a:r>
              <a:rPr lang="en-US" sz="6400" dirty="0"/>
              <a:t>Se. 1939, 53% US public supports sending troops to defend Chile and others</a:t>
            </a:r>
          </a:p>
          <a:p>
            <a:r>
              <a:rPr lang="en-US" sz="6400" dirty="0" smtClean="0"/>
              <a:t>1940 US general agreement</a:t>
            </a:r>
          </a:p>
          <a:p>
            <a:r>
              <a:rPr lang="en-US" sz="6400" dirty="0" smtClean="0"/>
              <a:t>Argentina refuses:  colony of the US?</a:t>
            </a:r>
          </a:p>
          <a:p>
            <a:r>
              <a:rPr lang="en-US" sz="6400" dirty="0" smtClean="0"/>
              <a:t>After Pearl Harbor, US pressures</a:t>
            </a:r>
          </a:p>
          <a:p>
            <a:r>
              <a:rPr lang="en-US" sz="6400" dirty="0" smtClean="0"/>
              <a:t>1942 Foreign ministers meet in Rio de Janeiro</a:t>
            </a:r>
          </a:p>
          <a:p>
            <a:r>
              <a:rPr lang="en-US" sz="6400" dirty="0" smtClean="0"/>
              <a:t>Argentine embassies Germany, Italy, Japan</a:t>
            </a:r>
          </a:p>
          <a:p>
            <a:r>
              <a:rPr lang="en-US" sz="6400" dirty="0" smtClean="0"/>
              <a:t>German trade with Argentina grows until 1939 </a:t>
            </a:r>
          </a:p>
          <a:p>
            <a:r>
              <a:rPr lang="en-US" sz="6400" dirty="0" smtClean="0"/>
              <a:t>US meddles in Chaco War treaty	</a:t>
            </a:r>
          </a:p>
          <a:p>
            <a:r>
              <a:rPr lang="en-US" sz="6400" dirty="0" smtClean="0"/>
              <a:t>Espionage for both Allies and Axis</a:t>
            </a:r>
          </a:p>
          <a:p>
            <a:r>
              <a:rPr lang="en-US" sz="6400" dirty="0" smtClean="0"/>
              <a:t>FDR uses worries about SC to help Great Britain</a:t>
            </a:r>
          </a:p>
          <a:p>
            <a:endParaRPr lang="en-US" sz="6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0272"/>
            <a:ext cx="9144000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ssolini Inspects Troops WWI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60454"/>
            <a:ext cx="7239000" cy="5899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F. Southern Cone Responses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5330952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Geography important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Axis agencies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TP:  Why was fascism attractive?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Chile and Argentina active fascist parties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Brazilian </a:t>
            </a:r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Integralist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Party:  jack boots green uniforms admiration for Mussolini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64"/>
          <a:stretch/>
        </p:blipFill>
        <p:spPr>
          <a:xfrm>
            <a:off x="228600" y="76200"/>
            <a:ext cx="5114925" cy="3618707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62" y="3352800"/>
            <a:ext cx="5715000" cy="3238500"/>
          </a:xfrm>
        </p:spPr>
      </p:pic>
      <p:sp>
        <p:nvSpPr>
          <p:cNvPr id="7" name="TextBox 6"/>
          <p:cNvSpPr txBox="1"/>
          <p:nvPr/>
        </p:nvSpPr>
        <p:spPr>
          <a:xfrm>
            <a:off x="5867400" y="1600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Argentine troops WW2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4495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Chilean troops WW2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60"/>
            <a:ext cx="9144000" cy="51398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" y="5486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Chilean troops 2018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Course of WWII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52400"/>
            <a:ext cx="4830536" cy="27051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48600" cy="4873752"/>
          </a:xfrm>
        </p:spPr>
        <p:txBody>
          <a:bodyPr>
            <a:normAutofit fontScale="55000" lnSpcReduction="20000"/>
          </a:bodyPr>
          <a:lstStyle/>
          <a:p>
            <a:r>
              <a:rPr lang="en-US" sz="4800" dirty="0" smtClean="0"/>
              <a:t>US gave very little help to Argentina and Chile for not severing ties with Axis</a:t>
            </a:r>
          </a:p>
          <a:p>
            <a:r>
              <a:rPr lang="en-US" sz="4800" dirty="0" smtClean="0"/>
              <a:t>Over 1 million Germans in Brazil</a:t>
            </a:r>
          </a:p>
          <a:p>
            <a:r>
              <a:rPr lang="en-US" sz="4800" dirty="0" smtClean="0"/>
              <a:t>Chile:  German population influential, economically important</a:t>
            </a:r>
          </a:p>
          <a:p>
            <a:r>
              <a:rPr lang="en-US" sz="4800" dirty="0" smtClean="0"/>
              <a:t>Paraguay:  German Mennonite colonies in the Chaco, Germans in East, Nueva Germania</a:t>
            </a:r>
          </a:p>
          <a:p>
            <a:r>
              <a:rPr lang="en-US" sz="4800" dirty="0" smtClean="0"/>
              <a:t>Chile:  Neutrality cost it armaments, US finances</a:t>
            </a:r>
          </a:p>
          <a:p>
            <a:r>
              <a:rPr lang="en-US" sz="4800" dirty="0" smtClean="0"/>
              <a:t>Argentine continued neutrality since WW1</a:t>
            </a:r>
          </a:p>
          <a:p>
            <a:r>
              <a:rPr lang="en-US" sz="4800" dirty="0" smtClean="0"/>
              <a:t>US refusal to compromise caused years mistrust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Chaco War</a:t>
            </a:r>
          </a:p>
          <a:p>
            <a:r>
              <a:rPr lang="en-US" dirty="0" smtClean="0"/>
              <a:t>February Revolution</a:t>
            </a:r>
          </a:p>
          <a:p>
            <a:r>
              <a:rPr lang="en-US" dirty="0" smtClean="0"/>
              <a:t>World War II</a:t>
            </a:r>
          </a:p>
          <a:p>
            <a:endParaRPr lang="en-US" dirty="0"/>
          </a:p>
          <a:p>
            <a:r>
              <a:rPr lang="en-US" dirty="0" smtClean="0"/>
              <a:t>Homework for 16 March:</a:t>
            </a:r>
          </a:p>
          <a:p>
            <a:r>
              <a:rPr lang="en-US" dirty="0" smtClean="0"/>
              <a:t>2 articles:  James’ “</a:t>
            </a:r>
            <a:r>
              <a:rPr lang="en-US" dirty="0"/>
              <a:t>P</a:t>
            </a:r>
            <a:r>
              <a:rPr lang="en-US" dirty="0" smtClean="0"/>
              <a:t>eron and the People”</a:t>
            </a:r>
          </a:p>
          <a:p>
            <a:r>
              <a:rPr lang="en-US" dirty="0" err="1" smtClean="0"/>
              <a:t>Martínez</a:t>
            </a:r>
            <a:r>
              <a:rPr lang="en-US" dirty="0" smtClean="0"/>
              <a:t>, “Saint Evita”</a:t>
            </a:r>
          </a:p>
          <a:p>
            <a:endParaRPr lang="en-US" dirty="0"/>
          </a:p>
          <a:p>
            <a:r>
              <a:rPr lang="en-US" dirty="0"/>
              <a:t>March 18: </a:t>
            </a:r>
            <a:r>
              <a:rPr lang="en-US" dirty="0" smtClean="0"/>
              <a:t> Final Projects Research day</a:t>
            </a:r>
          </a:p>
          <a:p>
            <a:r>
              <a:rPr lang="en-US" dirty="0" smtClean="0"/>
              <a:t>Meet in </a:t>
            </a:r>
            <a:r>
              <a:rPr lang="en-US" smtClean="0"/>
              <a:t>our classroom 2 pm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7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Map of the Chaco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75" y="807630"/>
            <a:ext cx="7487125" cy="5666195"/>
          </a:xfrm>
        </p:spPr>
      </p:pic>
    </p:spTree>
    <p:extLst>
      <p:ext uri="{BB962C8B-B14F-4D97-AF65-F5344CB8AC3E}">
        <p14:creationId xmlns:p14="http://schemas.microsoft.com/office/powerpoint/2010/main" val="290301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 smtClean="0"/>
              <a:t>Bolivian Forts in the Chaco </a:t>
            </a:r>
            <a:endParaRPr lang="en-US" dirty="0"/>
          </a:p>
        </p:txBody>
      </p:sp>
      <p:pic>
        <p:nvPicPr>
          <p:cNvPr id="4" name="Content Placeholder 3" descr="Chaco War Bolivian Forts.jpg 001.jpg"/>
          <p:cNvPicPr>
            <a:picLocks noGrp="1" noChangeAspect="1"/>
          </p:cNvPicPr>
          <p:nvPr>
            <p:ph sz="quarter" idx="1"/>
          </p:nvPr>
        </p:nvPicPr>
        <p:blipFill rotWithShape="1">
          <a:blip r:embed="rId3" cstate="print"/>
          <a:srcRect t="13855" b="19949"/>
          <a:stretch/>
        </p:blipFill>
        <p:spPr>
          <a:xfrm>
            <a:off x="990600" y="1295400"/>
            <a:ext cx="5562600" cy="53699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/>
          </a:bodyPr>
          <a:lstStyle/>
          <a:p>
            <a:r>
              <a:rPr lang="en-US" dirty="0" smtClean="0"/>
              <a:t>Indigenous peoples of the Chaco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Ayoreode</a:t>
            </a:r>
            <a:r>
              <a:rPr lang="en-US" dirty="0" smtClean="0"/>
              <a:t> and </a:t>
            </a:r>
            <a:r>
              <a:rPr lang="en-US" dirty="0" err="1" smtClean="0"/>
              <a:t>Yishiro</a:t>
            </a:r>
            <a:r>
              <a:rPr lang="en-US" dirty="0" smtClean="0"/>
              <a:t>:  </a:t>
            </a:r>
            <a:r>
              <a:rPr lang="en-US" dirty="0" err="1" smtClean="0"/>
              <a:t>Zamuco</a:t>
            </a:r>
            <a:endParaRPr lang="en-US" dirty="0" smtClean="0"/>
          </a:p>
          <a:p>
            <a:r>
              <a:rPr lang="en-US" dirty="0" err="1" smtClean="0"/>
              <a:t>Enxet</a:t>
            </a:r>
            <a:r>
              <a:rPr lang="en-US" dirty="0" smtClean="0"/>
              <a:t>, </a:t>
            </a:r>
            <a:r>
              <a:rPr lang="en-US" dirty="0" err="1" smtClean="0"/>
              <a:t>Enlhit</a:t>
            </a:r>
            <a:r>
              <a:rPr lang="en-US" dirty="0" smtClean="0"/>
              <a:t>, </a:t>
            </a:r>
            <a:r>
              <a:rPr lang="en-US" dirty="0" err="1" smtClean="0"/>
              <a:t>Sanapana</a:t>
            </a:r>
            <a:r>
              <a:rPr lang="en-US" dirty="0" smtClean="0"/>
              <a:t>’, </a:t>
            </a:r>
            <a:r>
              <a:rPr lang="en-US" dirty="0" err="1" smtClean="0"/>
              <a:t>Guana</a:t>
            </a:r>
            <a:r>
              <a:rPr lang="en-US" dirty="0" smtClean="0"/>
              <a:t>’, </a:t>
            </a:r>
            <a:r>
              <a:rPr lang="en-US" dirty="0" err="1" smtClean="0"/>
              <a:t>Enenlhit</a:t>
            </a:r>
            <a:r>
              <a:rPr lang="en-US" dirty="0" smtClean="0"/>
              <a:t>:</a:t>
            </a:r>
          </a:p>
          <a:p>
            <a:pPr marL="731520" lvl="2" indent="0">
              <a:buNone/>
            </a:pPr>
            <a:r>
              <a:rPr lang="en-US" sz="2400" dirty="0" err="1" smtClean="0"/>
              <a:t>Lengua</a:t>
            </a:r>
            <a:r>
              <a:rPr lang="en-US" sz="2400" dirty="0" smtClean="0"/>
              <a:t> </a:t>
            </a:r>
            <a:r>
              <a:rPr lang="en-US" sz="2400" dirty="0" err="1"/>
              <a:t>Maskoy</a:t>
            </a:r>
            <a:endParaRPr lang="en-US" sz="2400" dirty="0"/>
          </a:p>
          <a:p>
            <a:r>
              <a:rPr lang="en-US" dirty="0" err="1" smtClean="0"/>
              <a:t>Yofuaxa</a:t>
            </a:r>
            <a:r>
              <a:rPr lang="en-US" dirty="0" smtClean="0"/>
              <a:t>, </a:t>
            </a:r>
            <a:r>
              <a:rPr lang="en-US" dirty="0" err="1" smtClean="0"/>
              <a:t>Nivacle</a:t>
            </a:r>
            <a:r>
              <a:rPr lang="en-US" dirty="0" smtClean="0"/>
              <a:t>, </a:t>
            </a:r>
            <a:r>
              <a:rPr lang="en-US" dirty="0" err="1" smtClean="0"/>
              <a:t>Mak’a</a:t>
            </a:r>
            <a:r>
              <a:rPr lang="en-US" dirty="0" smtClean="0"/>
              <a:t>:  </a:t>
            </a:r>
            <a:r>
              <a:rPr lang="en-US" dirty="0" err="1" smtClean="0"/>
              <a:t>Mataco-Mataguayo</a:t>
            </a:r>
            <a:endParaRPr lang="en-US" dirty="0" smtClean="0"/>
          </a:p>
          <a:p>
            <a:r>
              <a:rPr lang="en-US" dirty="0" smtClean="0"/>
              <a:t>Toba-Qom:  </a:t>
            </a:r>
            <a:r>
              <a:rPr lang="en-US" dirty="0" err="1" smtClean="0"/>
              <a:t>Guaicurú</a:t>
            </a:r>
            <a:endParaRPr lang="en-US" dirty="0" smtClean="0"/>
          </a:p>
          <a:p>
            <a:r>
              <a:rPr lang="en-US" dirty="0" smtClean="0"/>
              <a:t>Western Guaraní, Guaraní </a:t>
            </a:r>
            <a:r>
              <a:rPr lang="en-US" dirty="0" err="1"/>
              <a:t>ñ</a:t>
            </a:r>
            <a:r>
              <a:rPr lang="en-US" dirty="0" err="1" smtClean="0"/>
              <a:t>andeva</a:t>
            </a:r>
            <a:r>
              <a:rPr lang="en-US" dirty="0" smtClean="0"/>
              <a:t>:  Guaraní</a:t>
            </a:r>
          </a:p>
          <a:p>
            <a:endParaRPr lang="en-US" dirty="0"/>
          </a:p>
          <a:p>
            <a:r>
              <a:rPr lang="en-US" dirty="0" err="1" smtClean="0"/>
              <a:t>Quichua</a:t>
            </a:r>
            <a:r>
              <a:rPr lang="en-US" dirty="0" smtClean="0"/>
              <a:t>, </a:t>
            </a:r>
            <a:r>
              <a:rPr lang="en-US" dirty="0" err="1" smtClean="0"/>
              <a:t>Aymara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30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John </a:t>
            </a:r>
            <a:r>
              <a:rPr lang="en-US" dirty="0" err="1" smtClean="0"/>
              <a:t>Belaieff</a:t>
            </a:r>
            <a:r>
              <a:rPr lang="en-US" dirty="0" smtClean="0"/>
              <a:t>:  White Russian General</a:t>
            </a:r>
            <a:br>
              <a:rPr lang="en-US" dirty="0" smtClean="0"/>
            </a:br>
            <a:r>
              <a:rPr lang="en-US" dirty="0" smtClean="0"/>
              <a:t>Hans </a:t>
            </a:r>
            <a:r>
              <a:rPr lang="en-US" dirty="0" err="1" smtClean="0"/>
              <a:t>Kundt</a:t>
            </a:r>
            <a:r>
              <a:rPr lang="en-US" dirty="0"/>
              <a:t>:      </a:t>
            </a:r>
            <a:r>
              <a:rPr lang="en-US" dirty="0" smtClean="0"/>
              <a:t>German </a:t>
            </a:r>
            <a:r>
              <a:rPr lang="en-US" dirty="0"/>
              <a:t>military </a:t>
            </a:r>
            <a:r>
              <a:rPr lang="en-US" dirty="0" smtClean="0"/>
              <a:t>officer</a:t>
            </a:r>
            <a:endParaRPr lang="en-US" dirty="0"/>
          </a:p>
        </p:txBody>
      </p:sp>
      <p:pic>
        <p:nvPicPr>
          <p:cNvPr id="4" name="Content Placeholder 3" descr="Chaco War Paraguayan Plane.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90330" y="1752600"/>
            <a:ext cx="3564736" cy="4953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52599"/>
            <a:ext cx="3048000" cy="4849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Paraguayan troops Fort </a:t>
            </a:r>
            <a:r>
              <a:rPr lang="en-US" dirty="0" err="1" smtClean="0"/>
              <a:t>Boquero’n</a:t>
            </a:r>
            <a:endParaRPr lang="en-US" dirty="0"/>
          </a:p>
        </p:txBody>
      </p:sp>
      <p:pic>
        <p:nvPicPr>
          <p:cNvPr id="4" name="Content Placeholder 3" descr="Boqueron picture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533400" y="1676400"/>
            <a:ext cx="7844607" cy="49142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Paraguayan Soldiers at </a:t>
            </a:r>
            <a:r>
              <a:rPr lang="en-US" dirty="0" err="1" smtClean="0"/>
              <a:t>Alihuatá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09600" y="1757524"/>
            <a:ext cx="7774131" cy="494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4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contingent </a:t>
            </a:r>
            <a:r>
              <a:rPr lang="en-US" dirty="0" err="1" smtClean="0"/>
              <a:t>Villarrica</a:t>
            </a:r>
            <a:endParaRPr lang="en-US" dirty="0"/>
          </a:p>
        </p:txBody>
      </p:sp>
      <p:pic>
        <p:nvPicPr>
          <p:cNvPr id="4" name="Content Placeholder 3" descr="Medical contingent in Villarica, Paraguay, Chaco War.jpe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533400" y="1475388"/>
            <a:ext cx="7359595" cy="50597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1800</TotalTime>
  <Words>858</Words>
  <Application>Microsoft Office PowerPoint</Application>
  <PresentationFormat>On-screen Show (4:3)</PresentationFormat>
  <Paragraphs>157</Paragraphs>
  <Slides>27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Calibri</vt:lpstr>
      <vt:lpstr>Century Schoolbook</vt:lpstr>
      <vt:lpstr>Wingdings</vt:lpstr>
      <vt:lpstr>Wingdings 2</vt:lpstr>
      <vt:lpstr>Oriel</vt:lpstr>
      <vt:lpstr>The Chaco War and the Febrerista Revolution in Paraguay</vt:lpstr>
      <vt:lpstr>A. Chaco WAR 1932-1935</vt:lpstr>
      <vt:lpstr>Map of the Chaco</vt:lpstr>
      <vt:lpstr>Bolivian Forts in the Chaco </vt:lpstr>
      <vt:lpstr>Indigenous peoples of the Chaco</vt:lpstr>
      <vt:lpstr>John Belaieff:  White Russian General Hans Kundt:      German military officer</vt:lpstr>
      <vt:lpstr>Paraguayan troops Fort Boquero’n</vt:lpstr>
      <vt:lpstr>Paraguayan Soldiers at Alihuatá</vt:lpstr>
      <vt:lpstr>Medical contingent Villarrica</vt:lpstr>
      <vt:lpstr>Paraguayan Prisioners of War</vt:lpstr>
      <vt:lpstr>Paraguayas Troops deploy on Paraguay River </vt:lpstr>
      <vt:lpstr>Paraguayan plane in Air Force</vt:lpstr>
      <vt:lpstr>Indigenous guides</vt:lpstr>
      <vt:lpstr>B. Febrerista Revolution 1936</vt:lpstr>
      <vt:lpstr>Febrerista Revolution 1936</vt:lpstr>
      <vt:lpstr>Franco’s fascist Government 1936-37</vt:lpstr>
      <vt:lpstr>Franco’s administration</vt:lpstr>
      <vt:lpstr>Short Paper 3 and Sources Mr. 04 2020</vt:lpstr>
      <vt:lpstr>C.  Southern Cone in World War II </vt:lpstr>
      <vt:lpstr>Diplomatic Relations</vt:lpstr>
      <vt:lpstr>D. International Events</vt:lpstr>
      <vt:lpstr>E. Nazi Influence in Southern Cone</vt:lpstr>
      <vt:lpstr>World War II</vt:lpstr>
      <vt:lpstr>F. Southern Cone Responses</vt:lpstr>
      <vt:lpstr>PowerPoint Presentation</vt:lpstr>
      <vt:lpstr>Course of WWII</vt:lpstr>
      <vt:lpstr>Conclusions:</vt:lpstr>
    </vt:vector>
  </TitlesOfParts>
  <Company>Appalachian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Chaco War and the February Revolution in Paraguay</dc:title>
  <dc:creator>Administrator</dc:creator>
  <cp:lastModifiedBy>Horst, Rene H.</cp:lastModifiedBy>
  <cp:revision>158</cp:revision>
  <dcterms:created xsi:type="dcterms:W3CDTF">2008-03-04T15:23:55Z</dcterms:created>
  <dcterms:modified xsi:type="dcterms:W3CDTF">2020-03-04T18:48:22Z</dcterms:modified>
</cp:coreProperties>
</file>