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0" r:id="rId3"/>
    <p:sldId id="257" r:id="rId4"/>
    <p:sldId id="258" r:id="rId5"/>
    <p:sldId id="259" r:id="rId6"/>
    <p:sldId id="266" r:id="rId7"/>
    <p:sldId id="269" r:id="rId8"/>
    <p:sldId id="267" r:id="rId9"/>
    <p:sldId id="268" r:id="rId10"/>
    <p:sldId id="260" r:id="rId11"/>
    <p:sldId id="274" r:id="rId12"/>
    <p:sldId id="261" r:id="rId13"/>
    <p:sldId id="273" r:id="rId14"/>
    <p:sldId id="262" r:id="rId15"/>
    <p:sldId id="263" r:id="rId16"/>
    <p:sldId id="271" r:id="rId17"/>
    <p:sldId id="272" r:id="rId18"/>
    <p:sldId id="26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9" d="100"/>
          <a:sy n="119" d="100"/>
        </p:scale>
        <p:origin x="9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3AD15-D691-477C-9635-15951DEF0C21}" type="datetimeFigureOut">
              <a:rPr lang="en-US" smtClean="0"/>
              <a:pPr/>
              <a:t>1/22/2020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5E7887-DB66-428E-A22F-48D2F8BE0E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5E7887-DB66-428E-A22F-48D2F8BE0EC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5E7887-DB66-428E-A22F-48D2F8BE0EC7}"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5E7887-DB66-428E-A22F-48D2F8BE0EC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5E7887-DB66-428E-A22F-48D2F8BE0EC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5E7887-DB66-428E-A22F-48D2F8BE0EC7}"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5E7887-DB66-428E-A22F-48D2F8BE0EC7}"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5E7887-DB66-428E-A22F-48D2F8BE0EC7}"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5E7887-DB66-428E-A22F-48D2F8BE0EC7}"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5E7887-DB66-428E-A22F-48D2F8BE0EC7}"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FF9C370-CFB9-4C13-B0C2-E53E1C5FCD67}" type="datetimeFigureOut">
              <a:rPr lang="en-US" smtClean="0"/>
              <a:pPr/>
              <a:t>1/22/2020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178D350-9F1F-4A25-881C-B2D2DB0EDDF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F9C370-CFB9-4C13-B0C2-E53E1C5FCD67}"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8D350-9F1F-4A25-881C-B2D2DB0EDD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F9C370-CFB9-4C13-B0C2-E53E1C5FCD67}"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8D350-9F1F-4A25-881C-B2D2DB0EDD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F9C370-CFB9-4C13-B0C2-E53E1C5FCD67}"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8D350-9F1F-4A25-881C-B2D2DB0EDD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FF9C370-CFB9-4C13-B0C2-E53E1C5FCD67}"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8D350-9F1F-4A25-881C-B2D2DB0EDDF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F9C370-CFB9-4C13-B0C2-E53E1C5FCD67}"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8D350-9F1F-4A25-881C-B2D2DB0EDD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FF9C370-CFB9-4C13-B0C2-E53E1C5FCD67}" type="datetimeFigureOut">
              <a:rPr lang="en-US" smtClean="0"/>
              <a:pPr/>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8D350-9F1F-4A25-881C-B2D2DB0EDD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FF9C370-CFB9-4C13-B0C2-E53E1C5FCD67}" type="datetimeFigureOut">
              <a:rPr lang="en-US" smtClean="0"/>
              <a:pPr/>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8D350-9F1F-4A25-881C-B2D2DB0EDD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9C370-CFB9-4C13-B0C2-E53E1C5FCD67}" type="datetimeFigureOut">
              <a:rPr lang="en-US" smtClean="0"/>
              <a:pPr/>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78D350-9F1F-4A25-881C-B2D2DB0EDD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F9C370-CFB9-4C13-B0C2-E53E1C5FCD67}"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8D350-9F1F-4A25-881C-B2D2DB0EDD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FF9C370-CFB9-4C13-B0C2-E53E1C5FCD67}"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178D350-9F1F-4A25-881C-B2D2DB0EDDF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FF9C370-CFB9-4C13-B0C2-E53E1C5FCD67}" type="datetimeFigureOut">
              <a:rPr lang="en-US" smtClean="0"/>
              <a:pPr/>
              <a:t>1/22/2020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178D350-9F1F-4A25-881C-B2D2DB0EDDF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Bourbon Reforms:  </a:t>
            </a:r>
            <a:br>
              <a:rPr lang="en-US" dirty="0" smtClean="0"/>
            </a:br>
            <a:r>
              <a:rPr lang="en-US" sz="4000" dirty="0" smtClean="0"/>
              <a:t>A New Viceroyalty, Cattle and Native Resistance</a:t>
            </a:r>
            <a:endParaRPr lang="en-US" sz="4000" dirty="0"/>
          </a:p>
        </p:txBody>
      </p:sp>
      <p:sp>
        <p:nvSpPr>
          <p:cNvPr id="3" name="Subtitle 2"/>
          <p:cNvSpPr>
            <a:spLocks noGrp="1"/>
          </p:cNvSpPr>
          <p:nvPr>
            <p:ph type="subTitle" idx="1"/>
          </p:nvPr>
        </p:nvSpPr>
        <p:spPr/>
        <p:txBody>
          <a:bodyPr/>
          <a:lstStyle/>
          <a:p>
            <a:endParaRPr lang="en-US" dirty="0"/>
          </a:p>
        </p:txBody>
      </p:sp>
      <p:pic>
        <p:nvPicPr>
          <p:cNvPr id="4" name="Picture 3" descr="Gauchos.jpg"/>
          <p:cNvPicPr>
            <a:picLocks noChangeAspect="1"/>
          </p:cNvPicPr>
          <p:nvPr/>
        </p:nvPicPr>
        <p:blipFill>
          <a:blip r:embed="rId3" cstate="print"/>
          <a:stretch>
            <a:fillRect/>
          </a:stretch>
        </p:blipFill>
        <p:spPr>
          <a:xfrm>
            <a:off x="228600" y="3962400"/>
            <a:ext cx="4828026" cy="2743200"/>
          </a:xfrm>
          <a:prstGeom prst="rect">
            <a:avLst/>
          </a:prstGeom>
        </p:spPr>
      </p:pic>
      <p:pic>
        <p:nvPicPr>
          <p:cNvPr id="5" name="Picture 4" descr="Facundo Cover.tif"/>
          <p:cNvPicPr>
            <a:picLocks noChangeAspect="1"/>
          </p:cNvPicPr>
          <p:nvPr/>
        </p:nvPicPr>
        <p:blipFill>
          <a:blip r:embed="rId4" cstate="print"/>
          <a:stretch>
            <a:fillRect/>
          </a:stretch>
        </p:blipFill>
        <p:spPr>
          <a:xfrm>
            <a:off x="5791200" y="3779520"/>
            <a:ext cx="2385168" cy="29260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normAutofit fontScale="90000"/>
          </a:bodyPr>
          <a:lstStyle/>
          <a:p>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t>
            </a:r>
            <a:br>
              <a:rPr lang="en-US" i="1" dirty="0" smtClean="0"/>
            </a:br>
            <a:r>
              <a:rPr lang="en-US" i="1" dirty="0" smtClean="0"/>
              <a:t/>
            </a:r>
            <a:br>
              <a:rPr lang="en-US" i="1" dirty="0" smtClean="0"/>
            </a:br>
            <a:r>
              <a:rPr lang="en-US" dirty="0" smtClean="0"/>
              <a:t/>
            </a:r>
            <a:br>
              <a:rPr lang="en-US" dirty="0" smtClean="0"/>
            </a:br>
            <a:r>
              <a:rPr lang="en-US" i="1" dirty="0" smtClean="0"/>
              <a:t>The Mission</a:t>
            </a:r>
            <a:r>
              <a:rPr lang="en-US" dirty="0" smtClean="0"/>
              <a:t>:  Discussion</a:t>
            </a:r>
            <a:endParaRPr lang="en-US" dirty="0"/>
          </a:p>
        </p:txBody>
      </p:sp>
      <p:pic>
        <p:nvPicPr>
          <p:cNvPr id="4" name="Content Placeholder 3" descr="Padre_Antonio_Vieira.jpg"/>
          <p:cNvPicPr>
            <a:picLocks noGrp="1" noChangeAspect="1"/>
          </p:cNvPicPr>
          <p:nvPr>
            <p:ph idx="1"/>
          </p:nvPr>
        </p:nvPicPr>
        <p:blipFill>
          <a:blip r:embed="rId3" cstate="print"/>
          <a:stretch>
            <a:fillRect/>
          </a:stretch>
        </p:blipFill>
        <p:spPr>
          <a:xfrm>
            <a:off x="6096000" y="1600200"/>
            <a:ext cx="2191732" cy="2834640"/>
          </a:xfrm>
        </p:spPr>
      </p:pic>
      <p:pic>
        <p:nvPicPr>
          <p:cNvPr id="5" name="Picture 4" descr="Jesuit Mission Map.jpg"/>
          <p:cNvPicPr>
            <a:picLocks noChangeAspect="1"/>
          </p:cNvPicPr>
          <p:nvPr/>
        </p:nvPicPr>
        <p:blipFill>
          <a:blip r:embed="rId4" cstate="print"/>
          <a:stretch>
            <a:fillRect/>
          </a:stretch>
        </p:blipFill>
        <p:spPr>
          <a:xfrm>
            <a:off x="609600" y="1752600"/>
            <a:ext cx="4328922" cy="4754880"/>
          </a:xfrm>
          <a:prstGeom prst="rect">
            <a:avLst/>
          </a:prstGeom>
        </p:spPr>
      </p:pic>
      <p:pic>
        <p:nvPicPr>
          <p:cNvPr id="6" name="Picture 5" descr="Jesuit Mission.jpg"/>
          <p:cNvPicPr>
            <a:picLocks noChangeAspect="1"/>
          </p:cNvPicPr>
          <p:nvPr/>
        </p:nvPicPr>
        <p:blipFill>
          <a:blip r:embed="rId5" cstate="print"/>
          <a:stretch>
            <a:fillRect/>
          </a:stretch>
        </p:blipFill>
        <p:spPr>
          <a:xfrm>
            <a:off x="5486400" y="4572000"/>
            <a:ext cx="3112616" cy="210312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000" y="564370"/>
            <a:ext cx="5024437" cy="388162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450" y="1852213"/>
            <a:ext cx="4775811" cy="35956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3"/>
                                        </p:tgtEl>
                                        <p:attrNameLst>
                                          <p:attrName>ppt_w</p:attrName>
                                        </p:attrNameLst>
                                      </p:cBhvr>
                                      <p:tavLst>
                                        <p:tav tm="0">
                                          <p:val>
                                            <p:strVal val="ppt_w"/>
                                          </p:val>
                                        </p:tav>
                                        <p:tav tm="100000">
                                          <p:val>
                                            <p:fltVal val="0"/>
                                          </p:val>
                                        </p:tav>
                                      </p:tavLst>
                                    </p:anim>
                                    <p:anim calcmode="lin" valueType="num">
                                      <p:cBhvr>
                                        <p:cTn id="14" dur="500"/>
                                        <p:tgtEl>
                                          <p:spTgt spid="3"/>
                                        </p:tgtEl>
                                        <p:attrNameLst>
                                          <p:attrName>ppt_h</p:attrName>
                                        </p:attrNameLst>
                                      </p:cBhvr>
                                      <p:tavLst>
                                        <p:tav tm="0">
                                          <p:val>
                                            <p:strVal val="ppt_h"/>
                                          </p:val>
                                        </p:tav>
                                        <p:tav tm="100000">
                                          <p:val>
                                            <p:fltVal val="0"/>
                                          </p:val>
                                        </p:tav>
                                      </p:tavLst>
                                    </p:anim>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7"/>
                                        </p:tgtEl>
                                        <p:attrNameLst>
                                          <p:attrName>ppt_x</p:attrName>
                                        </p:attrNameLst>
                                      </p:cBhvr>
                                      <p:tavLst>
                                        <p:tav tm="0">
                                          <p:val>
                                            <p:strVal val="ppt_x"/>
                                          </p:val>
                                        </p:tav>
                                        <p:tav tm="100000">
                                          <p:val>
                                            <p:strVal val="ppt_x"/>
                                          </p:val>
                                        </p:tav>
                                      </p:tavLst>
                                    </p:anim>
                                    <p:anim calcmode="lin" valueType="num">
                                      <p:cBhvr additive="base">
                                        <p:cTn id="28" dur="500"/>
                                        <p:tgtEl>
                                          <p:spTgt spid="7"/>
                                        </p:tgtEl>
                                        <p:attrNameLst>
                                          <p:attrName>ppt_y</p:attrName>
                                        </p:attrNameLst>
                                      </p:cBhvr>
                                      <p:tavLst>
                                        <p:tav tm="0">
                                          <p:val>
                                            <p:strVal val="ppt_y"/>
                                          </p:val>
                                        </p:tav>
                                        <p:tav tm="100000">
                                          <p:val>
                                            <p:strVal val="1+ppt_h/2"/>
                                          </p:val>
                                        </p:tav>
                                      </p:tavLst>
                                    </p:anim>
                                    <p:set>
                                      <p:cBhvr>
                                        <p:cTn id="2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Expulsion of Jesuits</a:t>
            </a:r>
            <a:endParaRPr lang="en-US" dirty="0"/>
          </a:p>
        </p:txBody>
      </p:sp>
      <p:sp>
        <p:nvSpPr>
          <p:cNvPr id="3" name="Content Placeholder 2"/>
          <p:cNvSpPr>
            <a:spLocks noGrp="1"/>
          </p:cNvSpPr>
          <p:nvPr>
            <p:ph idx="1"/>
          </p:nvPr>
        </p:nvSpPr>
        <p:spPr/>
        <p:txBody>
          <a:bodyPr/>
          <a:lstStyle/>
          <a:p>
            <a:r>
              <a:rPr lang="en-US" dirty="0" smtClean="0"/>
              <a:t>What is </a:t>
            </a:r>
            <a:r>
              <a:rPr lang="en-US" dirty="0" err="1"/>
              <a:t>R</a:t>
            </a:r>
            <a:r>
              <a:rPr lang="en-US" dirty="0" err="1" smtClean="0"/>
              <a:t>egalism</a:t>
            </a:r>
            <a:r>
              <a:rPr lang="en-US" dirty="0" smtClean="0"/>
              <a:t>?</a:t>
            </a:r>
          </a:p>
          <a:p>
            <a:r>
              <a:rPr lang="en-US" dirty="0" smtClean="0"/>
              <a:t>Portugal 1759</a:t>
            </a:r>
          </a:p>
          <a:p>
            <a:r>
              <a:rPr lang="en-US" dirty="0" smtClean="0"/>
              <a:t>Spain 1767</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429000"/>
            <a:ext cx="5345988" cy="34570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1730" y="1935480"/>
            <a:ext cx="4823670" cy="3505200"/>
          </a:xfrm>
          <a:prstGeom prst="rect">
            <a:avLst/>
          </a:prstGeom>
        </p:spPr>
      </p:pic>
    </p:spTree>
    <p:extLst>
      <p:ext uri="{BB962C8B-B14F-4D97-AF65-F5344CB8AC3E}">
        <p14:creationId xmlns:p14="http://schemas.microsoft.com/office/powerpoint/2010/main" val="231109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2.  Economic Reforms:  To Raise Money</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a:t>a</a:t>
            </a:r>
            <a:r>
              <a:rPr lang="en-US" dirty="0" smtClean="0"/>
              <a:t>. </a:t>
            </a:r>
            <a:r>
              <a:rPr lang="en-US" dirty="0" smtClean="0"/>
              <a:t>encouraged trade between colonies </a:t>
            </a:r>
          </a:p>
          <a:p>
            <a:r>
              <a:rPr lang="en-US" dirty="0"/>
              <a:t>b</a:t>
            </a:r>
            <a:r>
              <a:rPr lang="en-US" dirty="0" smtClean="0"/>
              <a:t>. </a:t>
            </a:r>
            <a:r>
              <a:rPr lang="en-US" dirty="0" smtClean="0"/>
              <a:t>increased taxes on commerce</a:t>
            </a:r>
          </a:p>
          <a:p>
            <a:r>
              <a:rPr lang="en-US" dirty="0"/>
              <a:t>c</a:t>
            </a:r>
            <a:r>
              <a:rPr lang="en-US" dirty="0" smtClean="0"/>
              <a:t>. </a:t>
            </a:r>
            <a:r>
              <a:rPr lang="en-US" dirty="0" smtClean="0"/>
              <a:t>1800 Royal decree prohibited </a:t>
            </a:r>
          </a:p>
          <a:p>
            <a:pPr>
              <a:buNone/>
            </a:pPr>
            <a:r>
              <a:rPr lang="en-US" dirty="0" smtClean="0"/>
              <a:t>		manufactures in the colonies</a:t>
            </a:r>
          </a:p>
          <a:p>
            <a:r>
              <a:rPr lang="en-US" dirty="0"/>
              <a:t>d</a:t>
            </a:r>
            <a:r>
              <a:rPr lang="en-US" dirty="0" smtClean="0"/>
              <a:t>. </a:t>
            </a:r>
            <a:r>
              <a:rPr lang="en-US" b="1" dirty="0" smtClean="0"/>
              <a:t>Consolidation decree of 1804</a:t>
            </a:r>
            <a:r>
              <a:rPr lang="en-US" dirty="0" smtClean="0"/>
              <a:t> </a:t>
            </a:r>
          </a:p>
          <a:p>
            <a:endParaRPr lang="en-US" dirty="0" smtClean="0"/>
          </a:p>
          <a:p>
            <a:r>
              <a:rPr lang="en-US" b="1" dirty="0"/>
              <a:t>e</a:t>
            </a:r>
            <a:r>
              <a:rPr lang="en-US" b="1" dirty="0" smtClean="0"/>
              <a:t>. </a:t>
            </a:r>
            <a:r>
              <a:rPr lang="en-US" b="1" dirty="0" smtClean="0"/>
              <a:t>World events</a:t>
            </a:r>
            <a:r>
              <a:rPr lang="en-US" dirty="0" smtClean="0"/>
              <a:t> again heightened the crisis</a:t>
            </a:r>
          </a:p>
          <a:p>
            <a:r>
              <a:rPr lang="en-US" dirty="0" smtClean="0"/>
              <a:t>Anglo-Spanish War 1796-1808 Catastrophic for Spain</a:t>
            </a:r>
          </a:p>
          <a:p>
            <a:endParaRPr lang="en-US" dirty="0"/>
          </a:p>
        </p:txBody>
      </p:sp>
      <p:pic>
        <p:nvPicPr>
          <p:cNvPr id="4" name="Picture 3" descr="Gold_coins.jpg"/>
          <p:cNvPicPr>
            <a:picLocks noChangeAspect="1"/>
          </p:cNvPicPr>
          <p:nvPr/>
        </p:nvPicPr>
        <p:blipFill>
          <a:blip r:embed="rId3" cstate="print"/>
          <a:stretch>
            <a:fillRect/>
          </a:stretch>
        </p:blipFill>
        <p:spPr>
          <a:xfrm>
            <a:off x="5943600" y="2514600"/>
            <a:ext cx="2926080" cy="21945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84583"/>
            <a:ext cx="2857500" cy="214312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456" y="304800"/>
            <a:ext cx="8851088" cy="62400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3">
                                            <p:txEl>
                                              <p:pRg st="4" end="4"/>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500" fill="hold"/>
                                        <p:tgtEl>
                                          <p:spTgt spid="5"/>
                                        </p:tgtEl>
                                        <p:attrNameLst>
                                          <p:attrName>ppt_w</p:attrName>
                                        </p:attrNameLst>
                                      </p:cBhvr>
                                      <p:tavLst>
                                        <p:tav tm="0">
                                          <p:val>
                                            <p:fltVal val="0"/>
                                          </p:val>
                                        </p:tav>
                                        <p:tav tm="100000">
                                          <p:val>
                                            <p:strVal val="#ppt_w"/>
                                          </p:val>
                                        </p:tav>
                                      </p:tavLst>
                                    </p:anim>
                                    <p:anim calcmode="lin" valueType="num">
                                      <p:cBhvr>
                                        <p:cTn id="64" dur="500" fill="hold"/>
                                        <p:tgtEl>
                                          <p:spTgt spid="5"/>
                                        </p:tgtEl>
                                        <p:attrNameLst>
                                          <p:attrName>ppt_h</p:attrName>
                                        </p:attrNameLst>
                                      </p:cBhvr>
                                      <p:tavLst>
                                        <p:tav tm="0">
                                          <p:val>
                                            <p:fltVal val="0"/>
                                          </p:val>
                                        </p:tav>
                                        <p:tav tm="100000">
                                          <p:val>
                                            <p:strVal val="#ppt_h"/>
                                          </p:val>
                                        </p:tav>
                                      </p:tavLst>
                                    </p:anim>
                                    <p:animEffect transition="in" filter="fade">
                                      <p:cBhvr>
                                        <p:cTn id="65" dur="500"/>
                                        <p:tgtEl>
                                          <p:spTgt spid="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nodeType="clickEffect">
                                  <p:stCondLst>
                                    <p:cond delay="0"/>
                                  </p:stCondLst>
                                  <p:childTnLst>
                                    <p:anim calcmode="lin" valueType="num">
                                      <p:cBhvr>
                                        <p:cTn id="69" dur="500"/>
                                        <p:tgtEl>
                                          <p:spTgt spid="5"/>
                                        </p:tgtEl>
                                        <p:attrNameLst>
                                          <p:attrName>ppt_w</p:attrName>
                                        </p:attrNameLst>
                                      </p:cBhvr>
                                      <p:tavLst>
                                        <p:tav tm="0">
                                          <p:val>
                                            <p:strVal val="ppt_w"/>
                                          </p:val>
                                        </p:tav>
                                        <p:tav tm="100000">
                                          <p:val>
                                            <p:fltVal val="0"/>
                                          </p:val>
                                        </p:tav>
                                      </p:tavLst>
                                    </p:anim>
                                    <p:anim calcmode="lin" valueType="num">
                                      <p:cBhvr>
                                        <p:cTn id="70" dur="500"/>
                                        <p:tgtEl>
                                          <p:spTgt spid="5"/>
                                        </p:tgtEl>
                                        <p:attrNameLst>
                                          <p:attrName>ppt_h</p:attrName>
                                        </p:attrNameLst>
                                      </p:cBhvr>
                                      <p:tavLst>
                                        <p:tav tm="0">
                                          <p:val>
                                            <p:strVal val="ppt_h"/>
                                          </p:val>
                                        </p:tav>
                                        <p:tav tm="100000">
                                          <p:val>
                                            <p:fltVal val="0"/>
                                          </p:val>
                                        </p:tav>
                                      </p:tavLst>
                                    </p:anim>
                                    <p:animEffect transition="out" filter="fade">
                                      <p:cBhvr>
                                        <p:cTn id="71" dur="500"/>
                                        <p:tgtEl>
                                          <p:spTgt spid="5"/>
                                        </p:tgtEl>
                                      </p:cBhvr>
                                    </p:animEffect>
                                    <p:set>
                                      <p:cBhvr>
                                        <p:cTn id="7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Discussion:  Inés 3-4</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30100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t>B. Social Reasons for Independence</a:t>
            </a:r>
            <a:r>
              <a:rPr lang="en-US" dirty="0" smtClean="0"/>
              <a:t/>
            </a:r>
            <a:br>
              <a:rPr lang="en-US" dirty="0" smtClean="0"/>
            </a:br>
            <a:endParaRPr lang="en-US" dirty="0"/>
          </a:p>
        </p:txBody>
      </p:sp>
      <p:sp>
        <p:nvSpPr>
          <p:cNvPr id="3" name="Content Placeholder 2"/>
          <p:cNvSpPr>
            <a:spLocks noGrp="1"/>
          </p:cNvSpPr>
          <p:nvPr>
            <p:ph idx="1"/>
          </p:nvPr>
        </p:nvSpPr>
        <p:spPr>
          <a:xfrm>
            <a:off x="457200" y="1935480"/>
            <a:ext cx="8686800" cy="4389120"/>
          </a:xfrm>
        </p:spPr>
        <p:txBody>
          <a:bodyPr/>
          <a:lstStyle/>
          <a:p>
            <a:r>
              <a:rPr lang="en-US" sz="2400" b="1" dirty="0" smtClean="0"/>
              <a:t>1.  </a:t>
            </a:r>
            <a:r>
              <a:rPr lang="en-US" b="1" dirty="0" smtClean="0"/>
              <a:t>European Enlightenment ideas to LA   </a:t>
            </a:r>
          </a:p>
          <a:p>
            <a:endParaRPr lang="en-US" dirty="0" smtClean="0"/>
          </a:p>
          <a:p>
            <a:r>
              <a:rPr lang="en-US" b="1" dirty="0" smtClean="0"/>
              <a:t>2.  Conflict between Creoles and </a:t>
            </a:r>
            <a:r>
              <a:rPr lang="en-US" b="1" dirty="0" err="1" smtClean="0"/>
              <a:t>Penins</a:t>
            </a:r>
            <a:r>
              <a:rPr lang="en-US" dirty="0" err="1" smtClean="0"/>
              <a:t>ulares</a:t>
            </a:r>
            <a:endParaRPr lang="en-US" dirty="0" smtClean="0"/>
          </a:p>
          <a:p>
            <a:r>
              <a:rPr lang="en-US" dirty="0" smtClean="0"/>
              <a:t>Act it out: two sides of the room, explain your differences</a:t>
            </a:r>
          </a:p>
          <a:p>
            <a:endParaRPr lang="en-US" dirty="0" smtClean="0"/>
          </a:p>
          <a:p>
            <a:r>
              <a:rPr lang="en-US" b="1" dirty="0" smtClean="0"/>
              <a:t>3.  Racial considerations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071947"/>
            <a:ext cx="3305175" cy="27635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path" presetSubtype="0" accel="50000" decel="50000" fill="hold" nodeType="clickEffect">
                                  <p:stCondLst>
                                    <p:cond delay="0"/>
                                  </p:stCondLst>
                                  <p:childTnLst>
                                    <p:animMotion origin="layout" path="M 0.12222 0.00231 C 0.12517 -0.01667 0.12951 -0.03472 0.13785 -0.03472 C 0.1474 -0.03472 0.15069 -0.01667 0.15382 0.00231 C 0.15799 0.02338 0.16111 0.04421 0.1717 0.04421 C 0.18125 0.04421 0.18437 0.02338 0.18854 0.00231 C 0.19062 -0.01667 0.19479 -0.03472 0.20434 -0.03472 C 0.21285 -0.03472 0.21701 -0.01667 0.22031 0.00231 C 0.22344 0.02338 0.2276 0.04421 0.23715 0.04421 C 0.2467 0.04421 0.25399 0.00231 0.25399 0.00255 C 0.25712 -0.01667 0.26042 -0.03472 0.26979 -0.03472 C 0.27934 -0.03472 0.28264 -0.01667 0.28559 0.00231 C 0.28993 0.02338 0.29305 0.04421 0.30365 0.04421 C 0.31319 0.04421 0.31632 0.02338 0.31944 0.00231 C 0.32361 -0.01667 0.32674 -0.03472 0.33628 -0.03472 C 0.34462 -0.03472 0.34878 -0.01667 0.35208 0.00231 C 0.35521 0.02338 0.35955 0.04421 0.36892 0.04421 C 0.37847 0.04421 0.3816 0.02338 0.38594 0.00231 " pathEditMode="relative" rAng="0" ptsTypes="AAAAAAAAAAAAAAAAA">
                                      <p:cBhvr>
                                        <p:cTn id="19" dur="2000" fill="hold"/>
                                        <p:tgtEl>
                                          <p:spTgt spid="4"/>
                                        </p:tgtEl>
                                        <p:attrNameLst>
                                          <p:attrName>ppt_x</p:attrName>
                                          <p:attrName>ppt_y</p:attrName>
                                        </p:attrNameLst>
                                      </p:cBhvr>
                                      <p:rCtr x="13177" y="231"/>
                                    </p:animMotion>
                                  </p:childTnLst>
                                </p:cTn>
                              </p:par>
                              <p:par>
                                <p:cTn id="20" presetID="53" presetClass="entr" presetSubtype="16"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18488"/>
          </a:xfrm>
        </p:spPr>
        <p:txBody>
          <a:bodyPr>
            <a:normAutofit fontScale="90000"/>
          </a:bodyPr>
          <a:lstStyle/>
          <a:p>
            <a:r>
              <a:rPr lang="en-US" b="1" dirty="0" smtClean="0"/>
              <a:t>4</a:t>
            </a:r>
            <a:r>
              <a:rPr lang="en-US" sz="4000" b="1" dirty="0" smtClean="0"/>
              <a:t>.  Peasant Uprisings </a:t>
            </a:r>
            <a:br>
              <a:rPr lang="en-US" sz="4000" b="1" dirty="0" smtClean="0"/>
            </a:br>
            <a:r>
              <a:rPr lang="en-US" sz="4000" b="1" dirty="0" smtClean="0"/>
              <a:t>	and Social Unrest</a:t>
            </a:r>
            <a:r>
              <a:rPr lang="en-US" sz="4000" dirty="0" smtClean="0"/>
              <a:t/>
            </a:r>
            <a:br>
              <a:rPr lang="en-US" sz="4000" dirty="0" smtClean="0"/>
            </a:br>
            <a:endParaRPr lang="en-US" sz="4000" dirty="0"/>
          </a:p>
        </p:txBody>
      </p:sp>
      <p:sp>
        <p:nvSpPr>
          <p:cNvPr id="3" name="Content Placeholder 2"/>
          <p:cNvSpPr>
            <a:spLocks noGrp="1"/>
          </p:cNvSpPr>
          <p:nvPr>
            <p:ph idx="1"/>
          </p:nvPr>
        </p:nvSpPr>
        <p:spPr>
          <a:xfrm>
            <a:off x="457200" y="1524000"/>
            <a:ext cx="8229600" cy="5257800"/>
          </a:xfrm>
        </p:spPr>
        <p:txBody>
          <a:bodyPr>
            <a:normAutofit fontScale="92500"/>
          </a:bodyPr>
          <a:lstStyle/>
          <a:p>
            <a:r>
              <a:rPr lang="en-US" b="1" dirty="0" smtClean="0"/>
              <a:t>a.  Peru</a:t>
            </a:r>
            <a:endParaRPr lang="en-US" dirty="0" smtClean="0"/>
          </a:p>
          <a:p>
            <a:r>
              <a:rPr lang="en-US" dirty="0" smtClean="0"/>
              <a:t>	</a:t>
            </a:r>
            <a:r>
              <a:rPr lang="fr-FR" dirty="0" smtClean="0"/>
              <a:t>-1730-1780 128 rebellions</a:t>
            </a:r>
          </a:p>
          <a:p>
            <a:pPr>
              <a:buNone/>
            </a:pPr>
            <a:r>
              <a:rPr lang="fr-FR" dirty="0" smtClean="0"/>
              <a:t>		-1780 José Gabriel </a:t>
            </a:r>
            <a:r>
              <a:rPr lang="fr-FR" dirty="0" err="1" smtClean="0"/>
              <a:t>Condorcanqui</a:t>
            </a:r>
            <a:r>
              <a:rPr lang="fr-FR" dirty="0" smtClean="0"/>
              <a:t> (</a:t>
            </a:r>
            <a:r>
              <a:rPr lang="fr-FR" dirty="0" err="1" smtClean="0"/>
              <a:t>Tupac</a:t>
            </a:r>
            <a:r>
              <a:rPr lang="fr-FR" dirty="0" smtClean="0"/>
              <a:t> </a:t>
            </a:r>
            <a:r>
              <a:rPr lang="fr-FR" dirty="0" err="1" smtClean="0"/>
              <a:t>Amaru</a:t>
            </a:r>
            <a:r>
              <a:rPr lang="fr-FR" dirty="0" smtClean="0"/>
              <a:t> II)</a:t>
            </a:r>
            <a:endParaRPr lang="en-US" dirty="0" smtClean="0"/>
          </a:p>
          <a:p>
            <a:r>
              <a:rPr lang="en-US" b="1" dirty="0" smtClean="0"/>
              <a:t>b.  New Granada (1781)</a:t>
            </a:r>
            <a:endParaRPr lang="en-US" dirty="0" smtClean="0"/>
          </a:p>
          <a:p>
            <a:r>
              <a:rPr lang="en-US" dirty="0" smtClean="0"/>
              <a:t>	-Revolt of </a:t>
            </a:r>
            <a:r>
              <a:rPr lang="en-US" dirty="0" err="1" smtClean="0"/>
              <a:t>Comuneros</a:t>
            </a:r>
            <a:r>
              <a:rPr lang="en-US" dirty="0" smtClean="0"/>
              <a:t>, intolerable economic 			conditions, creoles and </a:t>
            </a:r>
            <a:r>
              <a:rPr lang="en-US" dirty="0" err="1" smtClean="0"/>
              <a:t>mestizos</a:t>
            </a:r>
            <a:endParaRPr lang="en-US" dirty="0" smtClean="0"/>
          </a:p>
          <a:p>
            <a:r>
              <a:rPr lang="en-US" b="1" dirty="0" smtClean="0"/>
              <a:t>c. Santo Domingo</a:t>
            </a:r>
            <a:r>
              <a:rPr lang="en-US" dirty="0" smtClean="0"/>
              <a:t> (</a:t>
            </a:r>
            <a:r>
              <a:rPr lang="en-US" b="1" dirty="0" smtClean="0"/>
              <a:t>1791) </a:t>
            </a:r>
            <a:r>
              <a:rPr lang="en-US" dirty="0" smtClean="0"/>
              <a:t>massive slave revolt, proclaimed 	Haiti the first independent republic in the Americas </a:t>
            </a:r>
          </a:p>
          <a:p>
            <a:r>
              <a:rPr lang="en-US" b="1" dirty="0" smtClean="0"/>
              <a:t>d.  Bahia (1798)</a:t>
            </a:r>
            <a:r>
              <a:rPr lang="en-US" dirty="0" smtClean="0"/>
              <a:t> Pop. Classes, spoke of free trade, opposed	excessive taxation, royal restrictions</a:t>
            </a:r>
          </a:p>
          <a:p>
            <a:r>
              <a:rPr lang="en-US" dirty="0" smtClean="0"/>
              <a:t>We will focus on the closest rebellion, 				the </a:t>
            </a:r>
            <a:r>
              <a:rPr lang="en-US" dirty="0" err="1" smtClean="0"/>
              <a:t>Comuneros</a:t>
            </a:r>
            <a:r>
              <a:rPr lang="en-US" dirty="0" smtClean="0"/>
              <a:t> Revolt in Paraguay	 </a:t>
            </a:r>
          </a:p>
          <a:p>
            <a:endParaRPr lang="en-US" dirty="0"/>
          </a:p>
        </p:txBody>
      </p:sp>
      <p:pic>
        <p:nvPicPr>
          <p:cNvPr id="4" name="Picture 3" descr="Tupac_Amaru_2.jpg"/>
          <p:cNvPicPr>
            <a:picLocks noChangeAspect="1"/>
          </p:cNvPicPr>
          <p:nvPr/>
        </p:nvPicPr>
        <p:blipFill>
          <a:blip r:embed="rId3" cstate="print"/>
          <a:stretch>
            <a:fillRect/>
          </a:stretch>
        </p:blipFill>
        <p:spPr>
          <a:xfrm>
            <a:off x="6553200" y="457200"/>
            <a:ext cx="1592199" cy="1920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458200" cy="1143000"/>
          </a:xfrm>
        </p:spPr>
        <p:txBody>
          <a:bodyPr>
            <a:normAutofit fontScale="90000"/>
          </a:bodyPr>
          <a:lstStyle/>
          <a:p>
            <a:r>
              <a:rPr lang="en-US" dirty="0"/>
              <a:t>e</a:t>
            </a:r>
            <a:r>
              <a:rPr lang="en-US" dirty="0" smtClean="0"/>
              <a:t>. </a:t>
            </a:r>
            <a:r>
              <a:rPr lang="en-US" dirty="0" smtClean="0"/>
              <a:t>The </a:t>
            </a:r>
            <a:r>
              <a:rPr lang="en-US" dirty="0" err="1" smtClean="0"/>
              <a:t>Comunero</a:t>
            </a:r>
            <a:r>
              <a:rPr lang="en-US" dirty="0" smtClean="0"/>
              <a:t> Revolt early 18</a:t>
            </a:r>
            <a:r>
              <a:rPr lang="en-US" baseline="30000" dirty="0" smtClean="0"/>
              <a:t>th</a:t>
            </a:r>
            <a:r>
              <a:rPr lang="en-US" dirty="0" smtClean="0"/>
              <a:t> C</a:t>
            </a:r>
            <a:endParaRPr lang="en-US" dirty="0"/>
          </a:p>
        </p:txBody>
      </p:sp>
      <p:sp>
        <p:nvSpPr>
          <p:cNvPr id="3" name="Content Placeholder 2"/>
          <p:cNvSpPr>
            <a:spLocks noGrp="1"/>
          </p:cNvSpPr>
          <p:nvPr>
            <p:ph idx="1"/>
          </p:nvPr>
        </p:nvSpPr>
        <p:spPr>
          <a:xfrm>
            <a:off x="228600" y="1935480"/>
            <a:ext cx="8839200" cy="4389120"/>
          </a:xfrm>
        </p:spPr>
        <p:txBody>
          <a:bodyPr/>
          <a:lstStyle/>
          <a:p>
            <a:r>
              <a:rPr lang="en-US" dirty="0" smtClean="0"/>
              <a:t>Revolt by settlers in Paraguay against Spanish authorities</a:t>
            </a:r>
          </a:p>
          <a:p>
            <a:r>
              <a:rPr lang="en-US" dirty="0" err="1" smtClean="0"/>
              <a:t>Cuases</a:t>
            </a:r>
            <a:r>
              <a:rPr lang="en-US" dirty="0" smtClean="0"/>
              <a:t>:</a:t>
            </a:r>
          </a:p>
          <a:p>
            <a:r>
              <a:rPr lang="en-US" dirty="0" smtClean="0"/>
              <a:t>1717 Gov. Diego de </a:t>
            </a:r>
            <a:r>
              <a:rPr lang="en-US" dirty="0" err="1" smtClean="0"/>
              <a:t>los</a:t>
            </a:r>
            <a:r>
              <a:rPr lang="en-US" dirty="0" smtClean="0"/>
              <a:t> Reyes de </a:t>
            </a:r>
            <a:r>
              <a:rPr lang="en-US" dirty="0" err="1" smtClean="0"/>
              <a:t>Balmaceda</a:t>
            </a:r>
            <a:endParaRPr lang="en-US" dirty="0" smtClean="0"/>
          </a:p>
          <a:p>
            <a:r>
              <a:rPr lang="en-US" dirty="0" smtClean="0"/>
              <a:t>1721-25, Deep resentment built against Jesuits… Why?</a:t>
            </a:r>
          </a:p>
          <a:p>
            <a:endParaRPr lang="en-US" dirty="0" smtClean="0"/>
          </a:p>
          <a:p>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962400"/>
            <a:ext cx="2095500" cy="27908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799" y="3896719"/>
            <a:ext cx="3808675" cy="285650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3800972"/>
            <a:ext cx="2286000" cy="3048000"/>
          </a:xfrm>
          <a:prstGeom prst="rect">
            <a:avLst/>
          </a:prstGeom>
        </p:spPr>
      </p:pic>
    </p:spTree>
    <p:extLst>
      <p:ext uri="{BB962C8B-B14F-4D97-AF65-F5344CB8AC3E}">
        <p14:creationId xmlns:p14="http://schemas.microsoft.com/office/powerpoint/2010/main" val="38173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1730-1735 </a:t>
            </a:r>
            <a:r>
              <a:rPr lang="en-US" dirty="0" err="1" smtClean="0"/>
              <a:t>Comunero</a:t>
            </a:r>
            <a:r>
              <a:rPr lang="en-US" dirty="0" smtClean="0"/>
              <a:t> Revolt</a:t>
            </a: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6781800" y="3513129"/>
            <a:ext cx="2286198" cy="3310415"/>
          </a:xfrm>
          <a:prstGeom prst="rect">
            <a:avLst/>
          </a:prstGeom>
        </p:spPr>
      </p:pic>
      <p:sp>
        <p:nvSpPr>
          <p:cNvPr id="3" name="Content Placeholder 2"/>
          <p:cNvSpPr>
            <a:spLocks noGrp="1"/>
          </p:cNvSpPr>
          <p:nvPr>
            <p:ph idx="1"/>
          </p:nvPr>
        </p:nvSpPr>
        <p:spPr>
          <a:xfrm>
            <a:off x="457200" y="1371600"/>
            <a:ext cx="8229600" cy="4953000"/>
          </a:xfrm>
        </p:spPr>
        <p:txBody>
          <a:bodyPr/>
          <a:lstStyle/>
          <a:p>
            <a:r>
              <a:rPr lang="en-US" dirty="0"/>
              <a:t>Dislike for Gov. José de </a:t>
            </a:r>
            <a:r>
              <a:rPr lang="en-US" dirty="0" err="1"/>
              <a:t>Antequera</a:t>
            </a:r>
            <a:r>
              <a:rPr lang="en-US" dirty="0"/>
              <a:t> y Castro</a:t>
            </a:r>
          </a:p>
          <a:p>
            <a:r>
              <a:rPr lang="en-US" dirty="0" smtClean="0"/>
              <a:t>who </a:t>
            </a:r>
            <a:r>
              <a:rPr lang="en-US" dirty="0"/>
              <a:t>favored </a:t>
            </a:r>
            <a:r>
              <a:rPr lang="en-US" dirty="0" smtClean="0"/>
              <a:t>Jesuits, and used Natives for own yerba</a:t>
            </a:r>
            <a:endParaRPr lang="en-US" dirty="0"/>
          </a:p>
          <a:p>
            <a:r>
              <a:rPr lang="en-US" dirty="0" smtClean="0"/>
              <a:t>Revolt from 1730-1735</a:t>
            </a:r>
          </a:p>
          <a:p>
            <a:r>
              <a:rPr lang="en-US" dirty="0" smtClean="0"/>
              <a:t>Economic issues most important:</a:t>
            </a:r>
          </a:p>
          <a:p>
            <a:r>
              <a:rPr lang="en-US" dirty="0"/>
              <a:t>Settlers had lost encomienda labor to Jesuit </a:t>
            </a:r>
            <a:r>
              <a:rPr lang="en-US" dirty="0" smtClean="0"/>
              <a:t>Missions</a:t>
            </a:r>
          </a:p>
          <a:p>
            <a:r>
              <a:rPr lang="en-US" dirty="0" smtClean="0"/>
              <a:t>Law forbid enslaving Chaco Indigenous peoples</a:t>
            </a:r>
          </a:p>
          <a:p>
            <a:r>
              <a:rPr lang="en-US" dirty="0" smtClean="0"/>
              <a:t>Law gave riverine </a:t>
            </a:r>
            <a:r>
              <a:rPr lang="en-US" dirty="0" err="1" smtClean="0"/>
              <a:t>Payagua</a:t>
            </a:r>
            <a:r>
              <a:rPr lang="en-US" dirty="0" smtClean="0"/>
              <a:t> to the Jesuits</a:t>
            </a:r>
          </a:p>
          <a:p>
            <a:r>
              <a:rPr lang="en-US" dirty="0" smtClean="0"/>
              <a:t>Fernando de </a:t>
            </a:r>
            <a:r>
              <a:rPr lang="en-US" dirty="0" err="1" smtClean="0"/>
              <a:t>Mompox</a:t>
            </a:r>
            <a:r>
              <a:rPr lang="en-US" dirty="0" smtClean="0"/>
              <a:t> led the movement</a:t>
            </a:r>
            <a:endParaRPr lang="en-US" dirty="0"/>
          </a:p>
          <a:p>
            <a:r>
              <a:rPr lang="en-US" dirty="0" smtClean="0"/>
              <a:t>Results:  defeated by army of 6000 mission Guarani</a:t>
            </a:r>
            <a:endParaRPr lang="en-US" dirty="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74" y="304800"/>
            <a:ext cx="9067998" cy="49873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15" y="175751"/>
            <a:ext cx="8813075" cy="6647793"/>
          </a:xfrm>
          <a:prstGeom prst="rect">
            <a:avLst/>
          </a:prstGeom>
        </p:spPr>
      </p:pic>
    </p:spTree>
    <p:extLst>
      <p:ext uri="{BB962C8B-B14F-4D97-AF65-F5344CB8AC3E}">
        <p14:creationId xmlns:p14="http://schemas.microsoft.com/office/powerpoint/2010/main" val="251338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500"/>
                                        <p:tgtEl>
                                          <p:spTgt spid="4"/>
                                        </p:tgtEl>
                                        <p:attrNameLst>
                                          <p:attrName>ppt_w</p:attrName>
                                        </p:attrNameLst>
                                      </p:cBhvr>
                                      <p:tavLst>
                                        <p:tav tm="0">
                                          <p:val>
                                            <p:strVal val="ppt_w"/>
                                          </p:val>
                                        </p:tav>
                                        <p:tav tm="100000">
                                          <p:val>
                                            <p:fltVal val="0"/>
                                          </p:val>
                                        </p:tav>
                                      </p:tavLst>
                                    </p:anim>
                                    <p:anim calcmode="lin" valueType="num">
                                      <p:cBhvr>
                                        <p:cTn id="24" dur="500"/>
                                        <p:tgtEl>
                                          <p:spTgt spid="4"/>
                                        </p:tgtEl>
                                        <p:attrNameLst>
                                          <p:attrName>ppt_h</p:attrName>
                                        </p:attrNameLst>
                                      </p:cBhvr>
                                      <p:tavLst>
                                        <p:tav tm="0">
                                          <p:val>
                                            <p:strVal val="ppt_h"/>
                                          </p:val>
                                        </p:tav>
                                        <p:tav tm="100000">
                                          <p:val>
                                            <p:fltVal val="0"/>
                                          </p:val>
                                        </p:tav>
                                      </p:tavLst>
                                    </p:anim>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5"/>
                                        </p:tgtEl>
                                      </p:cBhvr>
                                    </p:animEffect>
                                    <p:anim calcmode="lin" valueType="num">
                                      <p:cBhvr>
                                        <p:cTn id="45" dur="1000"/>
                                        <p:tgtEl>
                                          <p:spTgt spid="5"/>
                                        </p:tgtEl>
                                        <p:attrNameLst>
                                          <p:attrName>ppt_x</p:attrName>
                                        </p:attrNameLst>
                                      </p:cBhvr>
                                      <p:tavLst>
                                        <p:tav tm="0">
                                          <p:val>
                                            <p:strVal val="ppt_x"/>
                                          </p:val>
                                        </p:tav>
                                        <p:tav tm="100000">
                                          <p:val>
                                            <p:strVal val="ppt_x"/>
                                          </p:val>
                                        </p:tav>
                                      </p:tavLst>
                                    </p:anim>
                                    <p:anim calcmode="lin" valueType="num">
                                      <p:cBhvr>
                                        <p:cTn id="46" dur="1000"/>
                                        <p:tgtEl>
                                          <p:spTgt spid="5"/>
                                        </p:tgtEl>
                                        <p:attrNameLst>
                                          <p:attrName>ppt_y</p:attrName>
                                        </p:attrNameLst>
                                      </p:cBhvr>
                                      <p:tavLst>
                                        <p:tav tm="0">
                                          <p:val>
                                            <p:strVal val="ppt_y"/>
                                          </p:val>
                                        </p:tav>
                                        <p:tav tm="100000">
                                          <p:val>
                                            <p:strVal val="ppt_y+.1"/>
                                          </p:val>
                                        </p:tav>
                                      </p:tavLst>
                                    </p:anim>
                                    <p:set>
                                      <p:cBhvr>
                                        <p:cTn id="47" dur="1" fill="hold">
                                          <p:stCondLst>
                                            <p:cond delay="999"/>
                                          </p:stCondLst>
                                        </p:cTn>
                                        <p:tgtEl>
                                          <p:spTgt spid="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 calcmode="lin" valueType="num">
                                      <p:cBhvr>
                                        <p:cTn id="5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54" dur="500"/>
                                        <p:tgtEl>
                                          <p:spTgt spid="3">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 calcmode="lin" valueType="num">
                                      <p:cBhvr>
                                        <p:cTn id="5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61" dur="500"/>
                                        <p:tgtEl>
                                          <p:spTgt spid="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 calcmode="lin" valueType="num">
                                      <p:cBhvr>
                                        <p:cTn id="6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8" dur="500"/>
                                        <p:tgtEl>
                                          <p:spTgt spid="3">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 calcmode="lin" valueType="num">
                                      <p:cBhvr>
                                        <p:cTn id="7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75" dur="500"/>
                                        <p:tgtEl>
                                          <p:spTgt spid="3">
                                            <p:txEl>
                                              <p:pRg st="6" end="6"/>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6"/>
                                        </p:tgtEl>
                                        <p:attrNameLst>
                                          <p:attrName>style.visibility</p:attrName>
                                        </p:attrNameLst>
                                      </p:cBhvr>
                                      <p:to>
                                        <p:strVal val="visible"/>
                                      </p:to>
                                    </p:set>
                                    <p:anim calcmode="lin" valueType="num">
                                      <p:cBhvr>
                                        <p:cTn id="80" dur="500" fill="hold"/>
                                        <p:tgtEl>
                                          <p:spTgt spid="6"/>
                                        </p:tgtEl>
                                        <p:attrNameLst>
                                          <p:attrName>ppt_w</p:attrName>
                                        </p:attrNameLst>
                                      </p:cBhvr>
                                      <p:tavLst>
                                        <p:tav tm="0">
                                          <p:val>
                                            <p:fltVal val="0"/>
                                          </p:val>
                                        </p:tav>
                                        <p:tav tm="100000">
                                          <p:val>
                                            <p:strVal val="#ppt_w"/>
                                          </p:val>
                                        </p:tav>
                                      </p:tavLst>
                                    </p:anim>
                                    <p:anim calcmode="lin" valueType="num">
                                      <p:cBhvr>
                                        <p:cTn id="81" dur="500" fill="hold"/>
                                        <p:tgtEl>
                                          <p:spTgt spid="6"/>
                                        </p:tgtEl>
                                        <p:attrNameLst>
                                          <p:attrName>ppt_h</p:attrName>
                                        </p:attrNameLst>
                                      </p:cBhvr>
                                      <p:tavLst>
                                        <p:tav tm="0">
                                          <p:val>
                                            <p:fltVal val="0"/>
                                          </p:val>
                                        </p:tav>
                                        <p:tav tm="100000">
                                          <p:val>
                                            <p:strVal val="#ppt_h"/>
                                          </p:val>
                                        </p:tav>
                                      </p:tavLst>
                                    </p:anim>
                                    <p:animEffect transition="in" filter="fade">
                                      <p:cBhvr>
                                        <p:cTn id="82" dur="500"/>
                                        <p:tgtEl>
                                          <p:spTgt spid="6"/>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xit" presetSubtype="4" fill="hold" nodeType="clickEffect">
                                  <p:stCondLst>
                                    <p:cond delay="0"/>
                                  </p:stCondLst>
                                  <p:childTnLst>
                                    <p:anim calcmode="lin" valueType="num">
                                      <p:cBhvr additive="base">
                                        <p:cTn id="86" dur="500"/>
                                        <p:tgtEl>
                                          <p:spTgt spid="6"/>
                                        </p:tgtEl>
                                        <p:attrNameLst>
                                          <p:attrName>ppt_x</p:attrName>
                                        </p:attrNameLst>
                                      </p:cBhvr>
                                      <p:tavLst>
                                        <p:tav tm="0">
                                          <p:val>
                                            <p:strVal val="ppt_x"/>
                                          </p:val>
                                        </p:tav>
                                        <p:tav tm="100000">
                                          <p:val>
                                            <p:strVal val="ppt_x"/>
                                          </p:val>
                                        </p:tav>
                                      </p:tavLst>
                                    </p:anim>
                                    <p:anim calcmode="lin" valueType="num">
                                      <p:cBhvr additive="base">
                                        <p:cTn id="87" dur="500"/>
                                        <p:tgtEl>
                                          <p:spTgt spid="6"/>
                                        </p:tgtEl>
                                        <p:attrNameLst>
                                          <p:attrName>ppt_y</p:attrName>
                                        </p:attrNameLst>
                                      </p:cBhvr>
                                      <p:tavLst>
                                        <p:tav tm="0">
                                          <p:val>
                                            <p:strVal val="ppt_y"/>
                                          </p:val>
                                        </p:tav>
                                        <p:tav tm="100000">
                                          <p:val>
                                            <p:strVal val="1+ppt_h/2"/>
                                          </p:val>
                                        </p:tav>
                                      </p:tavLst>
                                    </p:anim>
                                    <p:set>
                                      <p:cBhvr>
                                        <p:cTn id="88" dur="1" fill="hold">
                                          <p:stCondLst>
                                            <p:cond delay="499"/>
                                          </p:stCondLst>
                                        </p:cTn>
                                        <p:tgtEl>
                                          <p:spTgt spid="6"/>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nodeType="clickEffect">
                                  <p:stCondLst>
                                    <p:cond delay="0"/>
                                  </p:stCondLst>
                                  <p:childTnLst>
                                    <p:set>
                                      <p:cBhvr>
                                        <p:cTn id="92" dur="1" fill="hold">
                                          <p:stCondLst>
                                            <p:cond delay="0"/>
                                          </p:stCondLst>
                                        </p:cTn>
                                        <p:tgtEl>
                                          <p:spTgt spid="3">
                                            <p:txEl>
                                              <p:pRg st="7" end="7"/>
                                            </p:txEl>
                                          </p:spTgt>
                                        </p:tgtEl>
                                        <p:attrNameLst>
                                          <p:attrName>style.visibility</p:attrName>
                                        </p:attrNameLst>
                                      </p:cBhvr>
                                      <p:to>
                                        <p:strVal val="visible"/>
                                      </p:to>
                                    </p:set>
                                    <p:anim calcmode="lin" valueType="num">
                                      <p:cBhvr>
                                        <p:cTn id="9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9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95" dur="500"/>
                                        <p:tgtEl>
                                          <p:spTgt spid="3">
                                            <p:txEl>
                                              <p:pRg st="7" end="7"/>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3">
                                            <p:txEl>
                                              <p:pRg st="8" end="8"/>
                                            </p:txEl>
                                          </p:spTgt>
                                        </p:tgtEl>
                                        <p:attrNameLst>
                                          <p:attrName>style.visibility</p:attrName>
                                        </p:attrNameLst>
                                      </p:cBhvr>
                                      <p:to>
                                        <p:strVal val="visible"/>
                                      </p:to>
                                    </p:set>
                                    <p:anim calcmode="lin" valueType="num">
                                      <p:cBhvr>
                                        <p:cTn id="10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10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10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dirty="0" smtClean="0"/>
              <a:t>. </a:t>
            </a:r>
            <a:r>
              <a:rPr lang="en-US" dirty="0" smtClean="0"/>
              <a:t>Conclusions and Assessment</a:t>
            </a:r>
            <a:endParaRPr lang="en-US" dirty="0"/>
          </a:p>
        </p:txBody>
      </p:sp>
      <p:sp>
        <p:nvSpPr>
          <p:cNvPr id="3" name="Content Placeholder 2"/>
          <p:cNvSpPr>
            <a:spLocks noGrp="1"/>
          </p:cNvSpPr>
          <p:nvPr>
            <p:ph idx="1"/>
          </p:nvPr>
        </p:nvSpPr>
        <p:spPr>
          <a:xfrm>
            <a:off x="457200" y="1935480"/>
            <a:ext cx="8534400" cy="4389120"/>
          </a:xfrm>
        </p:spPr>
        <p:txBody>
          <a:bodyPr/>
          <a:lstStyle/>
          <a:p>
            <a:r>
              <a:rPr lang="en-US" dirty="0" smtClean="0"/>
              <a:t>What did you learn?</a:t>
            </a:r>
          </a:p>
          <a:p>
            <a:r>
              <a:rPr lang="en-US" dirty="0" smtClean="0"/>
              <a:t>Here is what did I try to communicate</a:t>
            </a:r>
          </a:p>
          <a:p>
            <a:r>
              <a:rPr lang="en-US" dirty="0" smtClean="0"/>
              <a:t>Assignment:  prepare </a:t>
            </a:r>
            <a:r>
              <a:rPr lang="en-US" i="1" dirty="0" smtClean="0"/>
              <a:t>Third Degree (</a:t>
            </a:r>
            <a:r>
              <a:rPr lang="en-US" dirty="0" smtClean="0"/>
              <a:t>10 questions on </a:t>
            </a:r>
            <a:r>
              <a:rPr lang="en-US" i="1" dirty="0" smtClean="0"/>
              <a:t>Ines, </a:t>
            </a:r>
            <a:r>
              <a:rPr lang="en-US" dirty="0" err="1" smtClean="0"/>
              <a:t>chs</a:t>
            </a:r>
            <a:r>
              <a:rPr lang="en-US" dirty="0" smtClean="0"/>
              <a:t>. 5-6</a:t>
            </a:r>
          </a:p>
          <a:p>
            <a:r>
              <a:rPr lang="en-US" dirty="0" smtClean="0"/>
              <a:t>Implications of </a:t>
            </a:r>
            <a:r>
              <a:rPr lang="en-US" dirty="0" smtClean="0"/>
              <a:t>Bourbon reforms </a:t>
            </a:r>
            <a:r>
              <a:rPr lang="en-US" dirty="0" smtClean="0"/>
              <a:t>for Southern Cone history?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Quiz 2</a:t>
            </a:r>
            <a:endParaRPr lang="en-US" dirty="0"/>
          </a:p>
        </p:txBody>
      </p:sp>
      <p:sp>
        <p:nvSpPr>
          <p:cNvPr id="3" name="Content Placeholder 2"/>
          <p:cNvSpPr>
            <a:spLocks noGrp="1"/>
          </p:cNvSpPr>
          <p:nvPr>
            <p:ph idx="1"/>
          </p:nvPr>
        </p:nvSpPr>
        <p:spPr>
          <a:xfrm>
            <a:off x="457200" y="1935480"/>
            <a:ext cx="8305800" cy="4389120"/>
          </a:xfrm>
        </p:spPr>
        <p:txBody>
          <a:bodyPr/>
          <a:lstStyle/>
          <a:p>
            <a:r>
              <a:rPr lang="en-US" i="1" dirty="0" smtClean="0"/>
              <a:t>The Mission</a:t>
            </a:r>
            <a:r>
              <a:rPr lang="en-US" dirty="0" smtClean="0"/>
              <a:t>, </a:t>
            </a:r>
            <a:r>
              <a:rPr lang="en-US" i="1" dirty="0" smtClean="0"/>
              <a:t>Inés of My Soul </a:t>
            </a:r>
            <a:r>
              <a:rPr lang="en-US" dirty="0" err="1" smtClean="0"/>
              <a:t>Chs</a:t>
            </a:r>
            <a:r>
              <a:rPr lang="en-US" dirty="0" smtClean="0"/>
              <a:t>. 3-4</a:t>
            </a:r>
          </a:p>
          <a:p>
            <a:endParaRPr lang="en-US" dirty="0"/>
          </a:p>
          <a:p>
            <a:r>
              <a:rPr lang="en-US" dirty="0" smtClean="0"/>
              <a:t>1.  Why did Spanish troops destroy Mission San Carlos?</a:t>
            </a:r>
          </a:p>
          <a:p>
            <a:r>
              <a:rPr lang="en-US" dirty="0" smtClean="0"/>
              <a:t>2. Why did Rodrigo join the Jesuits above the falls?</a:t>
            </a:r>
          </a:p>
          <a:p>
            <a:r>
              <a:rPr lang="en-US" dirty="0" smtClean="0"/>
              <a:t>3. How does Ines help the Spanish on the way to Chile?</a:t>
            </a:r>
          </a:p>
          <a:p>
            <a:r>
              <a:rPr lang="en-US" dirty="0" smtClean="0"/>
              <a:t>4. Who was Catalina?</a:t>
            </a:r>
          </a:p>
          <a:p>
            <a:r>
              <a:rPr lang="en-US" dirty="0" smtClean="0"/>
              <a:t>5. Who was Felipe?</a:t>
            </a:r>
            <a:endParaRPr lang="en-US" dirty="0"/>
          </a:p>
        </p:txBody>
      </p:sp>
    </p:spTree>
    <p:extLst>
      <p:ext uri="{BB962C8B-B14F-4D97-AF65-F5344CB8AC3E}">
        <p14:creationId xmlns:p14="http://schemas.microsoft.com/office/powerpoint/2010/main" val="394313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The Bourbon Reforms</a:t>
            </a:r>
            <a:br>
              <a:rPr lang="en-US" dirty="0" smtClean="0"/>
            </a:br>
            <a:r>
              <a:rPr lang="en-US" dirty="0" smtClean="0"/>
              <a:t> </a:t>
            </a:r>
            <a:br>
              <a:rPr lang="en-US" dirty="0" smtClean="0"/>
            </a:br>
            <a:r>
              <a:rPr lang="en-US" dirty="0" smtClean="0"/>
              <a:t> </a:t>
            </a:r>
            <a:br>
              <a:rPr lang="en-US" dirty="0" smtClean="0"/>
            </a:br>
            <a:r>
              <a:rPr lang="en-US" sz="4000" dirty="0" smtClean="0"/>
              <a:t>A.  </a:t>
            </a:r>
            <a:r>
              <a:rPr lang="en-US" sz="4000" b="1" dirty="0" smtClean="0"/>
              <a:t>The Bourbon Reforms push towards Independence</a:t>
            </a:r>
            <a:r>
              <a:rPr lang="en-US" sz="4000" dirty="0" smtClean="0"/>
              <a:t/>
            </a:r>
            <a:br>
              <a:rPr lang="en-US" sz="4000" dirty="0" smtClean="0"/>
            </a:br>
            <a:endParaRPr lang="en-US" sz="4000" dirty="0"/>
          </a:p>
        </p:txBody>
      </p:sp>
      <p:sp>
        <p:nvSpPr>
          <p:cNvPr id="3" name="Content Placeholder 2"/>
          <p:cNvSpPr>
            <a:spLocks noGrp="1"/>
          </p:cNvSpPr>
          <p:nvPr>
            <p:ph idx="1"/>
          </p:nvPr>
        </p:nvSpPr>
        <p:spPr>
          <a:xfrm>
            <a:off x="457200" y="1905000"/>
            <a:ext cx="8229600" cy="4419600"/>
          </a:xfrm>
        </p:spPr>
        <p:txBody>
          <a:bodyPr/>
          <a:lstStyle/>
          <a:p>
            <a:r>
              <a:rPr lang="en-US" b="1" dirty="0" smtClean="0"/>
              <a:t>1.  Political Situation in Europe by the 18th 	Century</a:t>
            </a:r>
            <a:endParaRPr lang="en-US" dirty="0" smtClean="0"/>
          </a:p>
          <a:p>
            <a:r>
              <a:rPr lang="en-US" dirty="0" smtClean="0"/>
              <a:t>Phillip V (1665-1700), and sons Ferdinand VI (1746-59) </a:t>
            </a:r>
          </a:p>
          <a:p>
            <a:r>
              <a:rPr lang="en-US" dirty="0" smtClean="0"/>
              <a:t>	and Charles III (1759-88)</a:t>
            </a:r>
          </a:p>
          <a:p>
            <a:endParaRPr lang="en-US" dirty="0"/>
          </a:p>
        </p:txBody>
      </p:sp>
      <p:pic>
        <p:nvPicPr>
          <p:cNvPr id="4" name="Picture 3" descr="King_Philip_V.jpe"/>
          <p:cNvPicPr>
            <a:picLocks noChangeAspect="1"/>
          </p:cNvPicPr>
          <p:nvPr/>
        </p:nvPicPr>
        <p:blipFill>
          <a:blip r:embed="rId3" cstate="print"/>
          <a:stretch>
            <a:fillRect/>
          </a:stretch>
        </p:blipFill>
        <p:spPr>
          <a:xfrm>
            <a:off x="762000" y="3886200"/>
            <a:ext cx="1860887" cy="2651760"/>
          </a:xfrm>
          <a:prstGeom prst="rect">
            <a:avLst/>
          </a:prstGeom>
        </p:spPr>
      </p:pic>
      <p:pic>
        <p:nvPicPr>
          <p:cNvPr id="5" name="Picture 4" descr="Ferdinand_VI_2.jpe"/>
          <p:cNvPicPr>
            <a:picLocks noChangeAspect="1"/>
          </p:cNvPicPr>
          <p:nvPr/>
        </p:nvPicPr>
        <p:blipFill>
          <a:blip r:embed="rId4" cstate="print"/>
          <a:stretch>
            <a:fillRect/>
          </a:stretch>
        </p:blipFill>
        <p:spPr>
          <a:xfrm>
            <a:off x="3581400" y="3962400"/>
            <a:ext cx="1905000" cy="2505075"/>
          </a:xfrm>
          <a:prstGeom prst="rect">
            <a:avLst/>
          </a:prstGeom>
        </p:spPr>
      </p:pic>
      <p:pic>
        <p:nvPicPr>
          <p:cNvPr id="6" name="Picture 5" descr="charles3.jpe"/>
          <p:cNvPicPr>
            <a:picLocks noChangeAspect="1"/>
          </p:cNvPicPr>
          <p:nvPr/>
        </p:nvPicPr>
        <p:blipFill>
          <a:blip r:embed="rId5" cstate="print"/>
          <a:stretch>
            <a:fillRect/>
          </a:stretch>
        </p:blipFill>
        <p:spPr>
          <a:xfrm>
            <a:off x="6324600" y="4038600"/>
            <a:ext cx="1911372"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style.rotation</p:attrName>
                                        </p:attrNameLst>
                                      </p:cBhvr>
                                      <p:tavLst>
                                        <p:tav tm="0">
                                          <p:val>
                                            <p:fltVal val="90"/>
                                          </p:val>
                                        </p:tav>
                                        <p:tav tm="100000">
                                          <p:val>
                                            <p:fltVal val="0"/>
                                          </p:val>
                                        </p:tav>
                                      </p:tavLst>
                                    </p:anim>
                                    <p:animEffect transition="in" filter="fade">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t>
            </a:r>
            <a:br>
              <a:rPr lang="en-US" dirty="0" smtClean="0"/>
            </a:br>
            <a:r>
              <a:rPr lang="en-US" b="1" dirty="0" smtClean="0"/>
              <a:t>Small Group Challenge</a:t>
            </a:r>
            <a:r>
              <a:rPr lang="en-US" dirty="0" smtClean="0"/>
              <a:t>: </a:t>
            </a:r>
            <a:endParaRPr lang="en-US" dirty="0"/>
          </a:p>
        </p:txBody>
      </p:sp>
      <p:sp>
        <p:nvSpPr>
          <p:cNvPr id="3" name="Content Placeholder 2"/>
          <p:cNvSpPr>
            <a:spLocks noGrp="1"/>
          </p:cNvSpPr>
          <p:nvPr>
            <p:ph idx="1"/>
          </p:nvPr>
        </p:nvSpPr>
        <p:spPr/>
        <p:txBody>
          <a:bodyPr/>
          <a:lstStyle/>
          <a:p>
            <a:r>
              <a:rPr lang="en-US" dirty="0" smtClean="0"/>
              <a:t>SG:  if you were the Queen or King of Spain, what might you have seen in need of reforms in your southern colonies by 1750?</a:t>
            </a:r>
          </a:p>
          <a:p>
            <a:endParaRPr lang="en-US" dirty="0" smtClean="0"/>
          </a:p>
          <a:p>
            <a:r>
              <a:rPr lang="en-US" dirty="0" smtClean="0"/>
              <a:t>What was life like for people in the colonies by 1750?</a:t>
            </a:r>
          </a:p>
          <a:p>
            <a:r>
              <a:rPr lang="en-US" dirty="0" smtClean="0"/>
              <a:t>In what situation was the government?</a:t>
            </a:r>
          </a:p>
          <a:p>
            <a:r>
              <a:rPr lang="en-US" dirty="0" smtClean="0"/>
              <a:t/>
            </a:r>
            <a:br>
              <a:rPr lang="en-US" dirty="0" smtClean="0"/>
            </a:b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sz="3600" dirty="0" smtClean="0"/>
              <a:t>1.  </a:t>
            </a:r>
            <a:r>
              <a:rPr lang="en-US" sz="3600" b="1" dirty="0" smtClean="0"/>
              <a:t>Political:	Efficiency and Greater Control</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458200" cy="5029200"/>
          </a:xfrm>
        </p:spPr>
        <p:txBody>
          <a:bodyPr/>
          <a:lstStyle/>
          <a:p>
            <a:r>
              <a:rPr lang="en-US" dirty="0" smtClean="0">
                <a:solidFill>
                  <a:srgbClr val="7030A0"/>
                </a:solidFill>
              </a:rPr>
              <a:t>a.  A New Viceroyalty:  La Plata 1776</a:t>
            </a:r>
          </a:p>
          <a:p>
            <a:r>
              <a:rPr lang="en-US" dirty="0" smtClean="0"/>
              <a:t>SG:  Why carve out a new administrative unit in the Southern Cone?  Three small groups</a:t>
            </a:r>
          </a:p>
          <a:p>
            <a:r>
              <a:rPr lang="en-US" dirty="0" smtClean="0"/>
              <a:t>Analyze reasons by 1776</a:t>
            </a:r>
          </a:p>
          <a:p>
            <a:r>
              <a:rPr lang="en-US" dirty="0" smtClean="0"/>
              <a:t>Contribute to the </a:t>
            </a:r>
            <a:r>
              <a:rPr lang="en-US" dirty="0" smtClean="0"/>
              <a:t>list on board:</a:t>
            </a:r>
            <a:endParaRPr lang="en-US" dirty="0" smtClean="0"/>
          </a:p>
          <a:p>
            <a:endParaRPr lang="en-US" dirty="0"/>
          </a:p>
          <a:p>
            <a:r>
              <a:rPr lang="en-US" dirty="0" smtClean="0"/>
              <a:t>1.  Geopolitical:</a:t>
            </a:r>
          </a:p>
          <a:p>
            <a:r>
              <a:rPr lang="en-US" dirty="0" smtClean="0"/>
              <a:t>2. Economic:</a:t>
            </a:r>
          </a:p>
          <a:p>
            <a:r>
              <a:rPr lang="en-US" dirty="0" smtClean="0"/>
              <a:t>3. Social: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Viceroyalty of La Plata 1776</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873592"/>
            <a:ext cx="3095231" cy="4389437"/>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3491" r="650" b="13490"/>
          <a:stretch/>
        </p:blipFill>
        <p:spPr>
          <a:xfrm>
            <a:off x="3124200" y="1132676"/>
            <a:ext cx="5905831" cy="5725324"/>
          </a:xfrm>
          <a:prstGeom prst="rect">
            <a:avLst/>
          </a:prstGeom>
        </p:spPr>
      </p:pic>
    </p:spTree>
    <p:extLst>
      <p:ext uri="{BB962C8B-B14F-4D97-AF65-F5344CB8AC3E}">
        <p14:creationId xmlns:p14="http://schemas.microsoft.com/office/powerpoint/2010/main" val="1627421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 Intendencies</a:t>
            </a:r>
            <a:endParaRPr lang="en-US" dirty="0"/>
          </a:p>
        </p:txBody>
      </p:sp>
      <p:sp>
        <p:nvSpPr>
          <p:cNvPr id="3" name="Content Placeholder 2"/>
          <p:cNvSpPr>
            <a:spLocks noGrp="1"/>
          </p:cNvSpPr>
          <p:nvPr>
            <p:ph idx="1"/>
          </p:nvPr>
        </p:nvSpPr>
        <p:spPr/>
        <p:txBody>
          <a:bodyPr/>
          <a:lstStyle/>
          <a:p>
            <a:r>
              <a:rPr lang="en-US" dirty="0"/>
              <a:t>b.  System of Intendencies to improve local rule, make political system more </a:t>
            </a:r>
            <a:r>
              <a:rPr lang="en-US" dirty="0" smtClean="0"/>
              <a:t>efficient</a:t>
            </a:r>
          </a:p>
          <a:p>
            <a:endParaRPr lang="en-US" dirty="0"/>
          </a:p>
          <a:p>
            <a:r>
              <a:rPr lang="en-US" dirty="0" smtClean="0"/>
              <a:t>Explain to each other why greater political and military control at local level might have helped the Crown?</a:t>
            </a:r>
            <a:endParaRPr lang="en-US" dirty="0"/>
          </a:p>
          <a:p>
            <a:endParaRPr lang="en-US" dirty="0"/>
          </a:p>
        </p:txBody>
      </p:sp>
    </p:spTree>
    <p:extLst>
      <p:ext uri="{BB962C8B-B14F-4D97-AF65-F5344CB8AC3E}">
        <p14:creationId xmlns:p14="http://schemas.microsoft.com/office/powerpoint/2010/main" val="4210550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4572000" cy="8610600"/>
          </a:xfrm>
        </p:spPr>
        <p:txBody>
          <a:bodyPr>
            <a:normAutofit fontScale="90000"/>
          </a:bodyPr>
          <a:lstStyle/>
          <a:p>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a:t/>
            </a:r>
            <a:br>
              <a:rPr lang="en-US" sz="2000" dirty="0"/>
            </a:br>
            <a:r>
              <a:rPr lang="en-US" sz="3100" dirty="0"/>
              <a:t>Intendencies and </a:t>
            </a:r>
            <a:r>
              <a:rPr lang="en-US" sz="3100" dirty="0" smtClean="0"/>
              <a:t>Territories</a:t>
            </a:r>
            <a:r>
              <a:rPr lang="en-US" sz="2000" dirty="0" smtClean="0"/>
              <a:t/>
            </a:r>
            <a:br>
              <a:rPr lang="en-US" sz="2000" dirty="0" smtClean="0"/>
            </a:br>
            <a:r>
              <a:rPr lang="en-US" sz="2000" dirty="0" smtClean="0"/>
              <a:t> Draw a Map as a group:  everyone draws</a:t>
            </a:r>
            <a:br>
              <a:rPr lang="en-US" sz="2000" dirty="0" smtClean="0"/>
            </a:br>
            <a:r>
              <a:rPr lang="en-US" sz="2000" dirty="0" smtClean="0"/>
              <a:t>and adds</a:t>
            </a:r>
            <a:r>
              <a:rPr lang="en-US" sz="2000" dirty="0"/>
              <a:t> </a:t>
            </a:r>
            <a:r>
              <a:rPr lang="en-US" sz="2000" dirty="0" smtClean="0"/>
              <a:t>one </a:t>
            </a:r>
            <a:r>
              <a:rPr lang="en-US" sz="2000" dirty="0" err="1" smtClean="0"/>
              <a:t>intendency</a:t>
            </a:r>
            <a:r>
              <a:rPr lang="en-US" sz="2000" dirty="0" smtClean="0"/>
              <a:t> from the map</a:t>
            </a:r>
            <a:br>
              <a:rPr lang="en-US" sz="2000" dirty="0" smtClean="0"/>
            </a:br>
            <a:r>
              <a:rPr lang="en-US" sz="2000" dirty="0" smtClean="0"/>
              <a:t>1. Buenos Aires</a:t>
            </a:r>
            <a:br>
              <a:rPr lang="en-US" sz="2000" dirty="0" smtClean="0"/>
            </a:br>
            <a:r>
              <a:rPr lang="en-US" sz="2000" dirty="0" smtClean="0"/>
              <a:t>2. Salta del Tucumán</a:t>
            </a:r>
            <a:br>
              <a:rPr lang="en-US" sz="2000" dirty="0" smtClean="0"/>
            </a:br>
            <a:r>
              <a:rPr lang="en-US" sz="2000" dirty="0" smtClean="0"/>
              <a:t>3. Córdoba del Tucumán</a:t>
            </a:r>
            <a:br>
              <a:rPr lang="en-US" sz="2000" dirty="0" smtClean="0"/>
            </a:br>
            <a:r>
              <a:rPr lang="en-US" sz="2000" dirty="0" smtClean="0"/>
              <a:t>4. Paraguay</a:t>
            </a:r>
            <a:br>
              <a:rPr lang="en-US" sz="2000" dirty="0" smtClean="0"/>
            </a:br>
            <a:r>
              <a:rPr lang="en-US" sz="2000" dirty="0" smtClean="0"/>
              <a:t>5. </a:t>
            </a:r>
            <a:r>
              <a:rPr lang="en-US" sz="2000" dirty="0" err="1" smtClean="0"/>
              <a:t>Gobernación</a:t>
            </a:r>
            <a:r>
              <a:rPr lang="en-US" sz="2000" dirty="0" smtClean="0"/>
              <a:t> de las Misiones</a:t>
            </a:r>
            <a:br>
              <a:rPr lang="en-US" sz="2000" dirty="0" smtClean="0"/>
            </a:br>
            <a:r>
              <a:rPr lang="en-US" sz="2000" dirty="0" smtClean="0"/>
              <a:t>6. </a:t>
            </a:r>
            <a:r>
              <a:rPr lang="en-US" sz="2000" dirty="0" err="1" smtClean="0"/>
              <a:t>Gobernación</a:t>
            </a:r>
            <a:r>
              <a:rPr lang="en-US" sz="2000" dirty="0" smtClean="0"/>
              <a:t> de Montevideo</a:t>
            </a:r>
            <a:br>
              <a:rPr lang="en-US" sz="2000" dirty="0" smtClean="0"/>
            </a:br>
            <a:r>
              <a:rPr lang="en-US" sz="2000" dirty="0" smtClean="0"/>
              <a:t>7. </a:t>
            </a:r>
            <a:r>
              <a:rPr lang="en-US" sz="2000" dirty="0" err="1" smtClean="0"/>
              <a:t>Charcas</a:t>
            </a:r>
            <a:r>
              <a:rPr lang="en-US" sz="2000" dirty="0" smtClean="0"/>
              <a:t/>
            </a:r>
            <a:br>
              <a:rPr lang="en-US" sz="2000" dirty="0" smtClean="0"/>
            </a:br>
            <a:r>
              <a:rPr lang="en-US" sz="2000" dirty="0" smtClean="0"/>
              <a:t>8. Cochabamba</a:t>
            </a:r>
            <a:br>
              <a:rPr lang="en-US" sz="2000" dirty="0" smtClean="0"/>
            </a:br>
            <a:r>
              <a:rPr lang="en-US" sz="2000" dirty="0" smtClean="0"/>
              <a:t>9. La Paz</a:t>
            </a:r>
            <a:br>
              <a:rPr lang="en-US" sz="2000" dirty="0" smtClean="0"/>
            </a:br>
            <a:r>
              <a:rPr lang="en-US" sz="2000" dirty="0" smtClean="0"/>
              <a:t>10. Potosí</a:t>
            </a:r>
            <a:br>
              <a:rPr lang="en-US" sz="2000" dirty="0" smtClean="0"/>
            </a:br>
            <a:r>
              <a:rPr lang="en-US" sz="2000" dirty="0" smtClean="0"/>
              <a:t>11. </a:t>
            </a:r>
            <a:r>
              <a:rPr lang="en-US" sz="2000" dirty="0" err="1" smtClean="0"/>
              <a:t>Moxos</a:t>
            </a:r>
            <a:r>
              <a:rPr lang="en-US" sz="2000" dirty="0" smtClean="0"/>
              <a:t/>
            </a:r>
            <a:br>
              <a:rPr lang="en-US" sz="2000" dirty="0" smtClean="0"/>
            </a:br>
            <a:r>
              <a:rPr lang="en-US" sz="2000" dirty="0" smtClean="0"/>
              <a:t>12. </a:t>
            </a:r>
            <a:r>
              <a:rPr lang="en-US" sz="2000" dirty="0" err="1" smtClean="0"/>
              <a:t>Chiquitos</a:t>
            </a: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000" dirty="0" smtClean="0"/>
              <a:t>Other Territories</a:t>
            </a:r>
            <a:br>
              <a:rPr lang="en-US" sz="2000" dirty="0" smtClean="0"/>
            </a:br>
            <a:r>
              <a:rPr lang="en-US" sz="2000" dirty="0" smtClean="0"/>
              <a:t/>
            </a:r>
            <a:br>
              <a:rPr lang="en-US" sz="2000" dirty="0" smtClean="0"/>
            </a:br>
            <a:r>
              <a:rPr lang="en-US" sz="2000" dirty="0" smtClean="0"/>
              <a:t>13. Indigenous</a:t>
            </a:r>
            <a:br>
              <a:rPr lang="en-US" sz="2000" dirty="0" smtClean="0"/>
            </a:br>
            <a:r>
              <a:rPr lang="en-US" sz="2000" dirty="0" smtClean="0"/>
              <a:t>14. Viceroyalty of Peru</a:t>
            </a:r>
            <a:br>
              <a:rPr lang="en-US" sz="2000" dirty="0" smtClean="0"/>
            </a:br>
            <a:r>
              <a:rPr lang="en-US" sz="2000" dirty="0" smtClean="0"/>
              <a:t>15. General Captaincy of Chile</a:t>
            </a:r>
            <a:br>
              <a:rPr lang="en-US" sz="2000" dirty="0" smtClean="0"/>
            </a:br>
            <a:r>
              <a:rPr lang="en-US" sz="2000" dirty="0" smtClean="0"/>
              <a:t>16. Portuguese Empire</a:t>
            </a:r>
            <a:r>
              <a:rPr lang="en-US" dirty="0" smtClean="0"/>
              <a:t/>
            </a:r>
            <a:br>
              <a:rPr lang="en-US" dirty="0" smtClean="0"/>
            </a:br>
            <a:r>
              <a:rPr lang="en-US" dirty="0"/>
              <a:t/>
            </a:r>
            <a:br>
              <a:rPr lang="en-US" dirty="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48200" y="47244"/>
            <a:ext cx="3733800" cy="6759399"/>
          </a:xfrm>
        </p:spPr>
      </p:pic>
    </p:spTree>
    <p:extLst>
      <p:ext uri="{BB962C8B-B14F-4D97-AF65-F5344CB8AC3E}">
        <p14:creationId xmlns:p14="http://schemas.microsoft.com/office/powerpoint/2010/main" val="1989675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1935480"/>
            <a:ext cx="8534400" cy="4389120"/>
          </a:xfrm>
        </p:spPr>
        <p:txBody>
          <a:bodyPr>
            <a:normAutofit fontScale="85000" lnSpcReduction="20000"/>
          </a:bodyPr>
          <a:lstStyle/>
          <a:p>
            <a:r>
              <a:rPr lang="en-US" dirty="0" smtClean="0"/>
              <a:t>c</a:t>
            </a:r>
            <a:r>
              <a:rPr lang="en-US" dirty="0"/>
              <a:t>.  Colonial Militia in </a:t>
            </a:r>
            <a:r>
              <a:rPr lang="en-US" dirty="0" smtClean="0"/>
              <a:t>1760s</a:t>
            </a:r>
            <a:endParaRPr lang="en-US" dirty="0"/>
          </a:p>
          <a:p>
            <a:endParaRPr lang="en-US" dirty="0"/>
          </a:p>
          <a:p>
            <a:r>
              <a:rPr lang="en-US" dirty="0" smtClean="0"/>
              <a:t>Veracruz Militia</a:t>
            </a:r>
          </a:p>
          <a:p>
            <a:r>
              <a:rPr lang="en-US" dirty="0" smtClean="0"/>
              <a:t>Havana Militia</a:t>
            </a:r>
          </a:p>
          <a:p>
            <a:r>
              <a:rPr lang="en-US" dirty="0" smtClean="0"/>
              <a:t>Afro-Uruguayan Militias</a:t>
            </a:r>
          </a:p>
          <a:p>
            <a:r>
              <a:rPr lang="en-US" dirty="0" err="1" smtClean="0"/>
              <a:t>Correntino</a:t>
            </a:r>
            <a:r>
              <a:rPr lang="en-US" dirty="0" smtClean="0"/>
              <a:t> Militias</a:t>
            </a:r>
          </a:p>
          <a:p>
            <a:r>
              <a:rPr lang="en-US" dirty="0" smtClean="0"/>
              <a:t>Compare to </a:t>
            </a:r>
            <a:r>
              <a:rPr lang="en-US" dirty="0" smtClean="0"/>
              <a:t>your</a:t>
            </a:r>
            <a:r>
              <a:rPr lang="en-US" dirty="0" smtClean="0"/>
              <a:t> </a:t>
            </a:r>
            <a:r>
              <a:rPr lang="en-US" dirty="0" smtClean="0"/>
              <a:t>Minutemen</a:t>
            </a:r>
            <a:endParaRPr lang="en-US" dirty="0"/>
          </a:p>
          <a:p>
            <a:endParaRPr lang="en-US" dirty="0" smtClean="0"/>
          </a:p>
          <a:p>
            <a:endParaRPr lang="en-US" dirty="0"/>
          </a:p>
          <a:p>
            <a:endParaRPr lang="en-US" dirty="0" smtClean="0"/>
          </a:p>
          <a:p>
            <a:endParaRPr lang="en-US" dirty="0" smtClean="0"/>
          </a:p>
          <a:p>
            <a:r>
              <a:rPr lang="en-US" dirty="0" smtClean="0"/>
              <a:t>Discuss </a:t>
            </a:r>
            <a:r>
              <a:rPr lang="en-US" dirty="0"/>
              <a:t>long-term results?</a:t>
            </a:r>
          </a:p>
          <a:p>
            <a:endParaRPr lang="en-US" dirty="0"/>
          </a:p>
        </p:txBody>
      </p:sp>
      <p:pic>
        <p:nvPicPr>
          <p:cNvPr id="4" name="Picture 3"/>
          <p:cNvPicPr>
            <a:picLocks noChangeAspect="1"/>
          </p:cNvPicPr>
          <p:nvPr/>
        </p:nvPicPr>
        <p:blipFill>
          <a:blip r:embed="rId2"/>
          <a:stretch>
            <a:fillRect/>
          </a:stretch>
        </p:blipFill>
        <p:spPr>
          <a:xfrm>
            <a:off x="4953000" y="704088"/>
            <a:ext cx="4064207" cy="61264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8600"/>
            <a:ext cx="6911819" cy="55778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 y="192157"/>
            <a:ext cx="8778240" cy="6583680"/>
          </a:xfrm>
          <a:prstGeom prst="rect">
            <a:avLst/>
          </a:prstGeom>
        </p:spPr>
      </p:pic>
    </p:spTree>
    <p:extLst>
      <p:ext uri="{BB962C8B-B14F-4D97-AF65-F5344CB8AC3E}">
        <p14:creationId xmlns:p14="http://schemas.microsoft.com/office/powerpoint/2010/main" val="53260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nodeType="clickEffect">
                                  <p:stCondLst>
                                    <p:cond delay="0"/>
                                  </p:stCondLst>
                                  <p:childTnLst>
                                    <p:anim calcmode="lin" valueType="num">
                                      <p:cBhvr>
                                        <p:cTn id="25" dur="500"/>
                                        <p:tgtEl>
                                          <p:spTgt spid="4"/>
                                        </p:tgtEl>
                                        <p:attrNameLst>
                                          <p:attrName>ppt_w</p:attrName>
                                        </p:attrNameLst>
                                      </p:cBhvr>
                                      <p:tavLst>
                                        <p:tav tm="0">
                                          <p:val>
                                            <p:strVal val="ppt_w"/>
                                          </p:val>
                                        </p:tav>
                                        <p:tav tm="100000">
                                          <p:val>
                                            <p:fltVal val="0"/>
                                          </p:val>
                                        </p:tav>
                                      </p:tavLst>
                                    </p:anim>
                                    <p:anim calcmode="lin" valueType="num">
                                      <p:cBhvr>
                                        <p:cTn id="26" dur="500"/>
                                        <p:tgtEl>
                                          <p:spTgt spid="4"/>
                                        </p:tgtEl>
                                        <p:attrNameLst>
                                          <p:attrName>ppt_h</p:attrName>
                                        </p:attrNameLst>
                                      </p:cBhvr>
                                      <p:tavLst>
                                        <p:tav tm="0">
                                          <p:val>
                                            <p:strVal val="ppt_h"/>
                                          </p:val>
                                        </p:tav>
                                        <p:tav tm="100000">
                                          <p:val>
                                            <p:fltVal val="0"/>
                                          </p:val>
                                        </p:tav>
                                      </p:tavLst>
                                    </p:anim>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xit" presetSubtype="0" fill="hold" nodeType="clickEffect">
                                  <p:stCondLst>
                                    <p:cond delay="0"/>
                                  </p:stCondLst>
                                  <p:childTnLst>
                                    <p:anim calcmode="lin" valueType="num">
                                      <p:cBhvr>
                                        <p:cTn id="46" dur="1000"/>
                                        <p:tgtEl>
                                          <p:spTgt spid="5"/>
                                        </p:tgtEl>
                                        <p:attrNameLst>
                                          <p:attrName>ppt_w</p:attrName>
                                        </p:attrNameLst>
                                      </p:cBhvr>
                                      <p:tavLst>
                                        <p:tav tm="0">
                                          <p:val>
                                            <p:strVal val="ppt_w"/>
                                          </p:val>
                                        </p:tav>
                                        <p:tav tm="100000">
                                          <p:val>
                                            <p:fltVal val="0"/>
                                          </p:val>
                                        </p:tav>
                                      </p:tavLst>
                                    </p:anim>
                                    <p:anim calcmode="lin" valueType="num">
                                      <p:cBhvr>
                                        <p:cTn id="47" dur="1000"/>
                                        <p:tgtEl>
                                          <p:spTgt spid="5"/>
                                        </p:tgtEl>
                                        <p:attrNameLst>
                                          <p:attrName>ppt_h</p:attrName>
                                        </p:attrNameLst>
                                      </p:cBhvr>
                                      <p:tavLst>
                                        <p:tav tm="0">
                                          <p:val>
                                            <p:strVal val="ppt_h"/>
                                          </p:val>
                                        </p:tav>
                                        <p:tav tm="100000">
                                          <p:val>
                                            <p:fltVal val="0"/>
                                          </p:val>
                                        </p:tav>
                                      </p:tavLst>
                                    </p:anim>
                                    <p:anim calcmode="lin" valueType="num">
                                      <p:cBhvr>
                                        <p:cTn id="48" dur="1000"/>
                                        <p:tgtEl>
                                          <p:spTgt spid="5"/>
                                        </p:tgtEl>
                                        <p:attrNameLst>
                                          <p:attrName>style.rotation</p:attrName>
                                        </p:attrNameLst>
                                      </p:cBhvr>
                                      <p:tavLst>
                                        <p:tav tm="0">
                                          <p:val>
                                            <p:fltVal val="0"/>
                                          </p:val>
                                        </p:tav>
                                        <p:tav tm="100000">
                                          <p:val>
                                            <p:fltVal val="90"/>
                                          </p:val>
                                        </p:tav>
                                      </p:tavLst>
                                    </p:anim>
                                    <p:animEffect transition="out" filter="fade">
                                      <p:cBhvr>
                                        <p:cTn id="49" dur="1000"/>
                                        <p:tgtEl>
                                          <p:spTgt spid="5"/>
                                        </p:tgtEl>
                                      </p:cBhvr>
                                    </p:animEffect>
                                    <p:set>
                                      <p:cBhvr>
                                        <p:cTn id="50" dur="1" fill="hold">
                                          <p:stCondLst>
                                            <p:cond delay="999"/>
                                          </p:stCondLst>
                                        </p:cTn>
                                        <p:tgtEl>
                                          <p:spTgt spid="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7" dur="5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ppt_w</p:attrName>
                                        </p:attrNameLst>
                                      </p:cBhvr>
                                      <p:tavLst>
                                        <p:tav tm="0">
                                          <p:val>
                                            <p:fltVal val="0"/>
                                          </p:val>
                                        </p:tav>
                                        <p:tav tm="100000">
                                          <p:val>
                                            <p:strVal val="#ppt_w"/>
                                          </p:val>
                                        </p:tav>
                                      </p:tavLst>
                                    </p:anim>
                                    <p:anim calcmode="lin" valueType="num">
                                      <p:cBhvr>
                                        <p:cTn id="63" dur="500" fill="hold"/>
                                        <p:tgtEl>
                                          <p:spTgt spid="6"/>
                                        </p:tgtEl>
                                        <p:attrNameLst>
                                          <p:attrName>ppt_h</p:attrName>
                                        </p:attrNameLst>
                                      </p:cBhvr>
                                      <p:tavLst>
                                        <p:tav tm="0">
                                          <p:val>
                                            <p:fltVal val="0"/>
                                          </p:val>
                                        </p:tav>
                                        <p:tav tm="100000">
                                          <p:val>
                                            <p:strVal val="#ppt_h"/>
                                          </p:val>
                                        </p:tav>
                                      </p:tavLst>
                                    </p:anim>
                                    <p:animEffect transition="in" filter="fade">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xit" presetSubtype="32" fill="hold" nodeType="clickEffect">
                                  <p:stCondLst>
                                    <p:cond delay="0"/>
                                  </p:stCondLst>
                                  <p:childTnLst>
                                    <p:animEffect transition="out" filter="circle(out)">
                                      <p:cBhvr>
                                        <p:cTn id="68" dur="2000"/>
                                        <p:tgtEl>
                                          <p:spTgt spid="6"/>
                                        </p:tgtEl>
                                      </p:cBhvr>
                                    </p:animEffect>
                                    <p:set>
                                      <p:cBhvr>
                                        <p:cTn id="69" dur="1" fill="hold">
                                          <p:stCondLst>
                                            <p:cond delay="1999"/>
                                          </p:stCondLst>
                                        </p:cTn>
                                        <p:tgtEl>
                                          <p:spTgt spid="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3">
                                            <p:txEl>
                                              <p:pRg st="6" end="6"/>
                                            </p:txEl>
                                          </p:spTgt>
                                        </p:tgtEl>
                                        <p:attrNameLst>
                                          <p:attrName>style.visibility</p:attrName>
                                        </p:attrNameLst>
                                      </p:cBhvr>
                                      <p:to>
                                        <p:strVal val="visible"/>
                                      </p:to>
                                    </p:set>
                                    <p:anim calcmode="lin" valueType="num">
                                      <p:cBhvr>
                                        <p:cTn id="7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76" dur="500"/>
                                        <p:tgtEl>
                                          <p:spTgt spid="3">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3">
                                            <p:txEl>
                                              <p:pRg st="11" end="11"/>
                                            </p:txEl>
                                          </p:spTgt>
                                        </p:tgtEl>
                                        <p:attrNameLst>
                                          <p:attrName>style.visibility</p:attrName>
                                        </p:attrNameLst>
                                      </p:cBhvr>
                                      <p:to>
                                        <p:strVal val="visible"/>
                                      </p:to>
                                    </p:set>
                                    <p:anim calcmode="lin" valueType="num">
                                      <p:cBhvr>
                                        <p:cTn id="81"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2"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83" dur="500"/>
                                        <p:tgtEl>
                                          <p:spTgt spid="3">
                                            <p:txEl>
                                              <p:pRg st="11" end="1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xit" presetSubtype="32" fill="hold" nodeType="clickEffect">
                                  <p:stCondLst>
                                    <p:cond delay="0"/>
                                  </p:stCondLst>
                                  <p:childTnLst>
                                    <p:anim calcmode="lin" valueType="num">
                                      <p:cBhvr>
                                        <p:cTn id="87" dur="500"/>
                                        <p:tgtEl>
                                          <p:spTgt spid="3">
                                            <p:txEl>
                                              <p:pRg st="11" end="11"/>
                                            </p:txEl>
                                          </p:spTgt>
                                        </p:tgtEl>
                                        <p:attrNameLst>
                                          <p:attrName>ppt_w</p:attrName>
                                        </p:attrNameLst>
                                      </p:cBhvr>
                                      <p:tavLst>
                                        <p:tav tm="0">
                                          <p:val>
                                            <p:strVal val="ppt_w"/>
                                          </p:val>
                                        </p:tav>
                                        <p:tav tm="100000">
                                          <p:val>
                                            <p:fltVal val="0"/>
                                          </p:val>
                                        </p:tav>
                                      </p:tavLst>
                                    </p:anim>
                                    <p:anim calcmode="lin" valueType="num">
                                      <p:cBhvr>
                                        <p:cTn id="88" dur="500"/>
                                        <p:tgtEl>
                                          <p:spTgt spid="3">
                                            <p:txEl>
                                              <p:pRg st="11" end="11"/>
                                            </p:txEl>
                                          </p:spTgt>
                                        </p:tgtEl>
                                        <p:attrNameLst>
                                          <p:attrName>ppt_h</p:attrName>
                                        </p:attrNameLst>
                                      </p:cBhvr>
                                      <p:tavLst>
                                        <p:tav tm="0">
                                          <p:val>
                                            <p:strVal val="ppt_h"/>
                                          </p:val>
                                        </p:tav>
                                        <p:tav tm="100000">
                                          <p:val>
                                            <p:fltVal val="0"/>
                                          </p:val>
                                        </p:tav>
                                      </p:tavLst>
                                    </p:anim>
                                    <p:animEffect transition="out" filter="fade">
                                      <p:cBhvr>
                                        <p:cTn id="89" dur="500"/>
                                        <p:tgtEl>
                                          <p:spTgt spid="3">
                                            <p:txEl>
                                              <p:pRg st="11" end="11"/>
                                            </p:txEl>
                                          </p:spTgt>
                                        </p:tgtEl>
                                      </p:cBhvr>
                                    </p:animEffect>
                                    <p:set>
                                      <p:cBhvr>
                                        <p:cTn id="90" dur="1" fill="hold">
                                          <p:stCondLst>
                                            <p:cond delay="499"/>
                                          </p:stCondLst>
                                        </p:cTn>
                                        <p:tgtEl>
                                          <p:spTgt spid="3">
                                            <p:txEl>
                                              <p:pRg st="11" end="1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400</TotalTime>
  <Words>819</Words>
  <Application>Microsoft Office PowerPoint</Application>
  <PresentationFormat>On-screen Show (4:3)</PresentationFormat>
  <Paragraphs>107</Paragraphs>
  <Slides>18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Constantia</vt:lpstr>
      <vt:lpstr>Wingdings 2</vt:lpstr>
      <vt:lpstr>Flow</vt:lpstr>
      <vt:lpstr>Bourbon Reforms:   A New Viceroyalty, Cattle and Native Resistance</vt:lpstr>
      <vt:lpstr>Reading Quiz 2</vt:lpstr>
      <vt:lpstr>     The Bourbon Reforms     A.  The Bourbon Reforms push towards Independence </vt:lpstr>
      <vt:lpstr>   Small Group Challenge: </vt:lpstr>
      <vt:lpstr>   1.  Political: Efficiency and Greater Control </vt:lpstr>
      <vt:lpstr>Viceroyalty of La Plata 1776</vt:lpstr>
      <vt:lpstr>b. Intendencies</vt:lpstr>
      <vt:lpstr>         Intendencies and Territories  Draw a Map as a group:  everyone draws and adds one intendency from the map 1. Buenos Aires 2. Salta del Tucumán 3. Córdoba del Tucumán 4. Paraguay 5. Gobernación de las Misiones 6. Gobernación de Montevideo 7. Charcas 8. Cochabamba 9. La Paz 10. Potosí 11. Moxos 12. Chiquitos   Other Territories  13. Indigenous 14. Viceroyalty of Peru 15. General Captaincy of Chile 16. Portuguese Empire  </vt:lpstr>
      <vt:lpstr>PowerPoint Presentation</vt:lpstr>
      <vt:lpstr>          The Mission:  Discussion</vt:lpstr>
      <vt:lpstr>d. Expulsion of Jesuits</vt:lpstr>
      <vt:lpstr>2.  Economic Reforms:  To Raise Money </vt:lpstr>
      <vt:lpstr>Reading Discussion:  Inés 3-4</vt:lpstr>
      <vt:lpstr>B. Social Reasons for Independence </vt:lpstr>
      <vt:lpstr>4.  Peasant Uprisings   and Social Unrest </vt:lpstr>
      <vt:lpstr>e. The Comunero Revolt early 18th C</vt:lpstr>
      <vt:lpstr>1730-1735 Comunero Revolt </vt:lpstr>
      <vt:lpstr>F. Conclusions and Assessment</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Bourbon Reforms:   A New Viceroyalty, Cattle and Native Resistance</dc:title>
  <dc:creator>Administrator</dc:creator>
  <cp:lastModifiedBy>Horst, Rene H.</cp:lastModifiedBy>
  <cp:revision>49</cp:revision>
  <dcterms:created xsi:type="dcterms:W3CDTF">2009-01-16T14:46:01Z</dcterms:created>
  <dcterms:modified xsi:type="dcterms:W3CDTF">2020-01-22T14:55:59Z</dcterms:modified>
</cp:coreProperties>
</file>