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74" r:id="rId3"/>
    <p:sldId id="269" r:id="rId4"/>
    <p:sldId id="270" r:id="rId5"/>
    <p:sldId id="273" r:id="rId6"/>
    <p:sldId id="271" r:id="rId7"/>
    <p:sldId id="276" r:id="rId8"/>
    <p:sldId id="257" r:id="rId9"/>
    <p:sldId id="266" r:id="rId10"/>
    <p:sldId id="277" r:id="rId11"/>
    <p:sldId id="272" r:id="rId12"/>
    <p:sldId id="275" r:id="rId13"/>
    <p:sldId id="268" r:id="rId14"/>
    <p:sldId id="26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3FC5B3-10F4-4DEC-BC9C-72070BB0EB0A}" type="datetimeFigureOut">
              <a:rPr lang="en-US" smtClean="0"/>
              <a:pPr/>
              <a:t>1/16/2020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4E102B-F2B0-4EAE-807A-650D919E133D}" type="slidenum">
              <a:rPr lang="en-US" smtClean="0"/>
              <a:pPr/>
              <a:t>‹#›</a:t>
            </a:fld>
            <a:endParaRPr lang="en-US"/>
          </a:p>
        </p:txBody>
      </p:sp>
    </p:spTree>
    <p:extLst>
      <p:ext uri="{BB962C8B-B14F-4D97-AF65-F5344CB8AC3E}">
        <p14:creationId xmlns:p14="http://schemas.microsoft.com/office/powerpoint/2010/main" val="259702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E102B-F2B0-4EAE-807A-650D919E133D}" type="slidenum">
              <a:rPr lang="en-US" smtClean="0"/>
              <a:pPr/>
              <a:t>1</a:t>
            </a:fld>
            <a:endParaRPr lang="en-US"/>
          </a:p>
        </p:txBody>
      </p:sp>
    </p:spTree>
    <p:extLst>
      <p:ext uri="{BB962C8B-B14F-4D97-AF65-F5344CB8AC3E}">
        <p14:creationId xmlns:p14="http://schemas.microsoft.com/office/powerpoint/2010/main" val="3113678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E102B-F2B0-4EAE-807A-650D919E133D}" type="slidenum">
              <a:rPr lang="en-US" smtClean="0"/>
              <a:pPr/>
              <a:t>8</a:t>
            </a:fld>
            <a:endParaRPr lang="en-US"/>
          </a:p>
        </p:txBody>
      </p:sp>
    </p:spTree>
    <p:extLst>
      <p:ext uri="{BB962C8B-B14F-4D97-AF65-F5344CB8AC3E}">
        <p14:creationId xmlns:p14="http://schemas.microsoft.com/office/powerpoint/2010/main" val="78518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E102B-F2B0-4EAE-807A-650D919E133D}" type="slidenum">
              <a:rPr lang="en-US" smtClean="0"/>
              <a:pPr/>
              <a:t>14</a:t>
            </a:fld>
            <a:endParaRPr lang="en-US"/>
          </a:p>
        </p:txBody>
      </p:sp>
    </p:spTree>
    <p:extLst>
      <p:ext uri="{BB962C8B-B14F-4D97-AF65-F5344CB8AC3E}">
        <p14:creationId xmlns:p14="http://schemas.microsoft.com/office/powerpoint/2010/main" val="194905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1337C9-A757-4749-8F6D-D60C7F7582A9}"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E630E929-D0FC-49E3-A55D-EB61D7B9FDF5}" type="slidenum">
              <a:rPr lang="en-US" smtClean="0"/>
              <a:pPr/>
              <a:t>‹#›</a:t>
            </a:fld>
            <a:endParaRPr lang="en-US"/>
          </a:p>
        </p:txBody>
      </p:sp>
    </p:spTree>
    <p:extLst>
      <p:ext uri="{BB962C8B-B14F-4D97-AF65-F5344CB8AC3E}">
        <p14:creationId xmlns:p14="http://schemas.microsoft.com/office/powerpoint/2010/main" val="278812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1337C9-A757-4749-8F6D-D60C7F7582A9}"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630E929-D0FC-49E3-A55D-EB61D7B9FDF5}" type="slidenum">
              <a:rPr lang="en-US" smtClean="0"/>
              <a:pPr/>
              <a:t>‹#›</a:t>
            </a:fld>
            <a:endParaRPr lang="en-US"/>
          </a:p>
        </p:txBody>
      </p:sp>
    </p:spTree>
    <p:extLst>
      <p:ext uri="{BB962C8B-B14F-4D97-AF65-F5344CB8AC3E}">
        <p14:creationId xmlns:p14="http://schemas.microsoft.com/office/powerpoint/2010/main" val="32219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1337C9-A757-4749-8F6D-D60C7F7582A9}"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630E929-D0FC-49E3-A55D-EB61D7B9FDF5}"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75602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31337C9-A757-4749-8F6D-D60C7F7582A9}"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630E929-D0FC-49E3-A55D-EB61D7B9FDF5}" type="slidenum">
              <a:rPr lang="en-US" smtClean="0"/>
              <a:pPr/>
              <a:t>‹#›</a:t>
            </a:fld>
            <a:endParaRPr lang="en-US"/>
          </a:p>
        </p:txBody>
      </p:sp>
    </p:spTree>
    <p:extLst>
      <p:ext uri="{BB962C8B-B14F-4D97-AF65-F5344CB8AC3E}">
        <p14:creationId xmlns:p14="http://schemas.microsoft.com/office/powerpoint/2010/main" val="1253552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31337C9-A757-4749-8F6D-D60C7F7582A9}"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630E929-D0FC-49E3-A55D-EB61D7B9FDF5}"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88768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31337C9-A757-4749-8F6D-D60C7F7582A9}"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630E929-D0FC-49E3-A55D-EB61D7B9FDF5}" type="slidenum">
              <a:rPr lang="en-US" smtClean="0"/>
              <a:pPr/>
              <a:t>‹#›</a:t>
            </a:fld>
            <a:endParaRPr lang="en-US"/>
          </a:p>
        </p:txBody>
      </p:sp>
    </p:spTree>
    <p:extLst>
      <p:ext uri="{BB962C8B-B14F-4D97-AF65-F5344CB8AC3E}">
        <p14:creationId xmlns:p14="http://schemas.microsoft.com/office/powerpoint/2010/main" val="323589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1337C9-A757-4749-8F6D-D60C7F7582A9}"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30E929-D0FC-49E3-A55D-EB61D7B9FDF5}" type="slidenum">
              <a:rPr lang="en-US" smtClean="0"/>
              <a:pPr/>
              <a:t>‹#›</a:t>
            </a:fld>
            <a:endParaRPr lang="en-US"/>
          </a:p>
        </p:txBody>
      </p:sp>
    </p:spTree>
    <p:extLst>
      <p:ext uri="{BB962C8B-B14F-4D97-AF65-F5344CB8AC3E}">
        <p14:creationId xmlns:p14="http://schemas.microsoft.com/office/powerpoint/2010/main" val="1818934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1337C9-A757-4749-8F6D-D60C7F7582A9}"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30E929-D0FC-49E3-A55D-EB61D7B9FDF5}" type="slidenum">
              <a:rPr lang="en-US" smtClean="0"/>
              <a:pPr/>
              <a:t>‹#›</a:t>
            </a:fld>
            <a:endParaRPr lang="en-US"/>
          </a:p>
        </p:txBody>
      </p:sp>
    </p:spTree>
    <p:extLst>
      <p:ext uri="{BB962C8B-B14F-4D97-AF65-F5344CB8AC3E}">
        <p14:creationId xmlns:p14="http://schemas.microsoft.com/office/powerpoint/2010/main" val="3164279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1337C9-A757-4749-8F6D-D60C7F7582A9}"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30E929-D0FC-49E3-A55D-EB61D7B9FDF5}" type="slidenum">
              <a:rPr lang="en-US" smtClean="0"/>
              <a:pPr/>
              <a:t>‹#›</a:t>
            </a:fld>
            <a:endParaRPr lang="en-US"/>
          </a:p>
        </p:txBody>
      </p:sp>
    </p:spTree>
    <p:extLst>
      <p:ext uri="{BB962C8B-B14F-4D97-AF65-F5344CB8AC3E}">
        <p14:creationId xmlns:p14="http://schemas.microsoft.com/office/powerpoint/2010/main" val="41903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1337C9-A757-4749-8F6D-D60C7F7582A9}"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630E929-D0FC-49E3-A55D-EB61D7B9FDF5}" type="slidenum">
              <a:rPr lang="en-US" smtClean="0"/>
              <a:pPr/>
              <a:t>‹#›</a:t>
            </a:fld>
            <a:endParaRPr lang="en-US"/>
          </a:p>
        </p:txBody>
      </p:sp>
    </p:spTree>
    <p:extLst>
      <p:ext uri="{BB962C8B-B14F-4D97-AF65-F5344CB8AC3E}">
        <p14:creationId xmlns:p14="http://schemas.microsoft.com/office/powerpoint/2010/main" val="12203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1337C9-A757-4749-8F6D-D60C7F7582A9}"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630E929-D0FC-49E3-A55D-EB61D7B9FDF5}" type="slidenum">
              <a:rPr lang="en-US" smtClean="0"/>
              <a:pPr/>
              <a:t>‹#›</a:t>
            </a:fld>
            <a:endParaRPr lang="en-US"/>
          </a:p>
        </p:txBody>
      </p:sp>
    </p:spTree>
    <p:extLst>
      <p:ext uri="{BB962C8B-B14F-4D97-AF65-F5344CB8AC3E}">
        <p14:creationId xmlns:p14="http://schemas.microsoft.com/office/powerpoint/2010/main" val="211588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1337C9-A757-4749-8F6D-D60C7F7582A9}" type="datetimeFigureOut">
              <a:rPr lang="en-US" smtClean="0"/>
              <a:pPr/>
              <a:t>1/16/2020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630E929-D0FC-49E3-A55D-EB61D7B9FDF5}" type="slidenum">
              <a:rPr lang="en-US" smtClean="0"/>
              <a:pPr/>
              <a:t>‹#›</a:t>
            </a:fld>
            <a:endParaRPr lang="en-US"/>
          </a:p>
        </p:txBody>
      </p:sp>
    </p:spTree>
    <p:extLst>
      <p:ext uri="{BB962C8B-B14F-4D97-AF65-F5344CB8AC3E}">
        <p14:creationId xmlns:p14="http://schemas.microsoft.com/office/powerpoint/2010/main" val="2459528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1337C9-A757-4749-8F6D-D60C7F7582A9}" type="datetimeFigureOut">
              <a:rPr lang="en-US" smtClean="0"/>
              <a:pPr/>
              <a:t>1/16/2020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630E929-D0FC-49E3-A55D-EB61D7B9FDF5}" type="slidenum">
              <a:rPr lang="en-US" smtClean="0"/>
              <a:pPr/>
              <a:t>‹#›</a:t>
            </a:fld>
            <a:endParaRPr lang="en-US"/>
          </a:p>
        </p:txBody>
      </p:sp>
    </p:spTree>
    <p:extLst>
      <p:ext uri="{BB962C8B-B14F-4D97-AF65-F5344CB8AC3E}">
        <p14:creationId xmlns:p14="http://schemas.microsoft.com/office/powerpoint/2010/main" val="194739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337C9-A757-4749-8F6D-D60C7F7582A9}" type="datetimeFigureOut">
              <a:rPr lang="en-US" smtClean="0"/>
              <a:pPr/>
              <a:t>1/16/2020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630E929-D0FC-49E3-A55D-EB61D7B9FDF5}" type="slidenum">
              <a:rPr lang="en-US" smtClean="0"/>
              <a:pPr/>
              <a:t>‹#›</a:t>
            </a:fld>
            <a:endParaRPr lang="en-US"/>
          </a:p>
        </p:txBody>
      </p:sp>
    </p:spTree>
    <p:extLst>
      <p:ext uri="{BB962C8B-B14F-4D97-AF65-F5344CB8AC3E}">
        <p14:creationId xmlns:p14="http://schemas.microsoft.com/office/powerpoint/2010/main" val="4179879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1337C9-A757-4749-8F6D-D60C7F7582A9}"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630E929-D0FC-49E3-A55D-EB61D7B9FDF5}" type="slidenum">
              <a:rPr lang="en-US" smtClean="0"/>
              <a:pPr/>
              <a:t>‹#›</a:t>
            </a:fld>
            <a:endParaRPr lang="en-US"/>
          </a:p>
        </p:txBody>
      </p:sp>
    </p:spTree>
    <p:extLst>
      <p:ext uri="{BB962C8B-B14F-4D97-AF65-F5344CB8AC3E}">
        <p14:creationId xmlns:p14="http://schemas.microsoft.com/office/powerpoint/2010/main" val="3730575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1337C9-A757-4749-8F6D-D60C7F7582A9}"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630E929-D0FC-49E3-A55D-EB61D7B9FDF5}" type="slidenum">
              <a:rPr lang="en-US" smtClean="0"/>
              <a:pPr/>
              <a:t>‹#›</a:t>
            </a:fld>
            <a:endParaRPr lang="en-US"/>
          </a:p>
        </p:txBody>
      </p:sp>
    </p:spTree>
    <p:extLst>
      <p:ext uri="{BB962C8B-B14F-4D97-AF65-F5344CB8AC3E}">
        <p14:creationId xmlns:p14="http://schemas.microsoft.com/office/powerpoint/2010/main" val="3691989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A31337C9-A757-4749-8F6D-D60C7F7582A9}" type="datetimeFigureOut">
              <a:rPr lang="en-US" smtClean="0"/>
              <a:pPr/>
              <a:t>1/16/2020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630E929-D0FC-49E3-A55D-EB61D7B9FDF5}" type="slidenum">
              <a:rPr lang="en-US" smtClean="0"/>
              <a:pPr/>
              <a:t>‹#›</a:t>
            </a:fld>
            <a:endParaRPr lang="en-US"/>
          </a:p>
        </p:txBody>
      </p:sp>
    </p:spTree>
    <p:extLst>
      <p:ext uri="{BB962C8B-B14F-4D97-AF65-F5344CB8AC3E}">
        <p14:creationId xmlns:p14="http://schemas.microsoft.com/office/powerpoint/2010/main" val="26484974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76401"/>
            <a:ext cx="8534400" cy="1295399"/>
          </a:xfrm>
        </p:spPr>
        <p:txBody>
          <a:bodyPr>
            <a:normAutofit fontScale="90000"/>
          </a:bodyPr>
          <a:lstStyle/>
          <a:p>
            <a:r>
              <a:rPr lang="en-US" dirty="0"/>
              <a:t>Indigenous Peoples of Latin America:  an Introduction</a:t>
            </a:r>
          </a:p>
        </p:txBody>
      </p:sp>
      <p:sp>
        <p:nvSpPr>
          <p:cNvPr id="3" name="Subtitle 2"/>
          <p:cNvSpPr>
            <a:spLocks noGrp="1"/>
          </p:cNvSpPr>
          <p:nvPr>
            <p:ph type="subTitle" idx="1"/>
          </p:nvPr>
        </p:nvSpPr>
        <p:spPr>
          <a:xfrm>
            <a:off x="1371600" y="3810000"/>
            <a:ext cx="6400800" cy="1981200"/>
          </a:xfrm>
        </p:spPr>
        <p:txBody>
          <a:bodyPr>
            <a:normAutofit/>
          </a:bodyPr>
          <a:lstStyle/>
          <a:p>
            <a:r>
              <a:rPr lang="en-US" sz="4000" dirty="0"/>
              <a:t>His 2302 Spring 2020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6" y="533400"/>
            <a:ext cx="9093588" cy="5669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24110"/>
            <a:ext cx="7772399" cy="1280890"/>
          </a:xfrm>
        </p:spPr>
        <p:txBody>
          <a:bodyPr>
            <a:normAutofit fontScale="90000"/>
          </a:bodyPr>
          <a:lstStyle/>
          <a:p>
            <a:r>
              <a:rPr lang="en-US" dirty="0"/>
              <a:t>C. Class Activity 1:  LA Scavenger Hunt</a:t>
            </a:r>
            <a:br>
              <a:rPr lang="en-US" dirty="0"/>
            </a:br>
            <a:r>
              <a:rPr lang="en-US" dirty="0"/>
              <a:t>Find Someone Who…</a:t>
            </a:r>
          </a:p>
        </p:txBody>
      </p:sp>
      <p:sp>
        <p:nvSpPr>
          <p:cNvPr id="3" name="Content Placeholder 2"/>
          <p:cNvSpPr>
            <a:spLocks noGrp="1"/>
          </p:cNvSpPr>
          <p:nvPr>
            <p:ph idx="1"/>
          </p:nvPr>
        </p:nvSpPr>
        <p:spPr>
          <a:xfrm>
            <a:off x="1942415" y="2133600"/>
            <a:ext cx="7201585" cy="4495800"/>
          </a:xfrm>
        </p:spPr>
        <p:txBody>
          <a:bodyPr/>
          <a:lstStyle/>
          <a:p>
            <a:r>
              <a:rPr lang="en-US" dirty="0"/>
              <a:t>0. Keep track of the names, turn in for participation credit</a:t>
            </a:r>
          </a:p>
          <a:p>
            <a:r>
              <a:rPr lang="en-US" dirty="0"/>
              <a:t>1. Find someone who likes to eat burritos…</a:t>
            </a:r>
          </a:p>
          <a:p>
            <a:r>
              <a:rPr lang="en-US" dirty="0"/>
              <a:t>2. Find someone who read B&amp;F Ch. 1 for today…</a:t>
            </a:r>
          </a:p>
          <a:p>
            <a:r>
              <a:rPr lang="en-US" dirty="0"/>
              <a:t>3. Find someone who watched Apocalypto for today…</a:t>
            </a:r>
          </a:p>
          <a:p>
            <a:r>
              <a:rPr lang="en-US" dirty="0"/>
              <a:t>4. Find someone who believes that your president’s 				treatment of Latin Americans is misguided…</a:t>
            </a:r>
          </a:p>
          <a:p>
            <a:r>
              <a:rPr lang="en-US" dirty="0"/>
              <a:t>5. Find someone who thinks Trump’s policy is spot-on.</a:t>
            </a:r>
          </a:p>
          <a:p>
            <a:r>
              <a:rPr lang="en-US" dirty="0"/>
              <a:t>6. Find someone who is excited to learn about other cultures</a:t>
            </a:r>
          </a:p>
          <a:p>
            <a:r>
              <a:rPr lang="en-US" dirty="0"/>
              <a:t>7. Find someone who knows what Cochineal is…</a:t>
            </a:r>
          </a:p>
          <a:p>
            <a:r>
              <a:rPr lang="en-US" dirty="0"/>
              <a:t>8. Find someone who has been to Latin America… where?</a:t>
            </a:r>
          </a:p>
        </p:txBody>
      </p:sp>
    </p:spTree>
    <p:extLst>
      <p:ext uri="{BB962C8B-B14F-4D97-AF65-F5344CB8AC3E}">
        <p14:creationId xmlns:p14="http://schemas.microsoft.com/office/powerpoint/2010/main" val="107481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Sources</a:t>
            </a:r>
          </a:p>
        </p:txBody>
      </p:sp>
      <p:sp>
        <p:nvSpPr>
          <p:cNvPr id="3" name="Content Placeholder 2"/>
          <p:cNvSpPr>
            <a:spLocks noGrp="1"/>
          </p:cNvSpPr>
          <p:nvPr>
            <p:ph idx="1"/>
          </p:nvPr>
        </p:nvSpPr>
        <p:spPr>
          <a:xfrm>
            <a:off x="457200" y="1295400"/>
            <a:ext cx="8229600" cy="5013960"/>
          </a:xfrm>
        </p:spPr>
        <p:txBody>
          <a:bodyPr>
            <a:normAutofit/>
          </a:bodyPr>
          <a:lstStyle/>
          <a:p>
            <a:r>
              <a:rPr lang="en-US" dirty="0"/>
              <a:t>SG Analysis:</a:t>
            </a:r>
          </a:p>
          <a:p>
            <a:r>
              <a:rPr lang="en-US" dirty="0"/>
              <a:t>Chasteen, </a:t>
            </a:r>
            <a:r>
              <a:rPr lang="en-US" i="1" dirty="0"/>
              <a:t>Born in Blood and Fire</a:t>
            </a:r>
            <a:r>
              <a:rPr lang="en-US" dirty="0"/>
              <a:t>, Ch. 1</a:t>
            </a:r>
          </a:p>
          <a:p>
            <a:r>
              <a:rPr lang="en-US" dirty="0"/>
              <a:t>Bartolomé de las Casas, Ch. </a:t>
            </a:r>
            <a:r>
              <a:rPr lang="en-US"/>
              <a:t>1</a:t>
            </a:r>
            <a:endParaRPr lang="en-US" dirty="0"/>
          </a:p>
          <a:p>
            <a:r>
              <a:rPr lang="en-US" dirty="0"/>
              <a:t>“Welcome to Latin America”</a:t>
            </a:r>
          </a:p>
          <a:p>
            <a:r>
              <a:rPr lang="en-US" dirty="0"/>
              <a:t>Films:  </a:t>
            </a:r>
            <a:r>
              <a:rPr lang="en-US" i="1" dirty="0"/>
              <a:t>Apocalypto, Warriors of the Amazon</a:t>
            </a:r>
          </a:p>
          <a:p>
            <a:endParaRPr lang="en-US" dirty="0"/>
          </a:p>
          <a:p>
            <a:endParaRPr lang="en-US" dirty="0"/>
          </a:p>
          <a:p>
            <a:r>
              <a:rPr lang="en-US" dirty="0"/>
              <a:t>Two sides of the room, discuss the following:</a:t>
            </a:r>
          </a:p>
          <a:p>
            <a:r>
              <a:rPr lang="en-US" dirty="0"/>
              <a:t>Group 1:  Patterns of Indigenous Life</a:t>
            </a:r>
          </a:p>
          <a:p>
            <a:r>
              <a:rPr lang="en-US" dirty="0"/>
              <a:t>Group 2:  Origins of a Iberian Crusading Mentality</a:t>
            </a:r>
          </a:p>
          <a:p>
            <a:endParaRPr lang="en-US" dirty="0"/>
          </a:p>
          <a:p>
            <a:pPr marL="137160" indent="0">
              <a:buNone/>
            </a:pPr>
            <a:r>
              <a:rPr lang="en-US" dirty="0"/>
              <a:t>Analysis from both sides on next slide:</a:t>
            </a:r>
          </a:p>
          <a:p>
            <a:pPr marL="137160" indent="0">
              <a:buNone/>
            </a:pPr>
            <a:endParaRPr lang="en-US" dirty="0"/>
          </a:p>
        </p:txBody>
      </p:sp>
    </p:spTree>
    <p:extLst>
      <p:ext uri="{BB962C8B-B14F-4D97-AF65-F5344CB8AC3E}">
        <p14:creationId xmlns:p14="http://schemas.microsoft.com/office/powerpoint/2010/main" val="196848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772399" cy="1143000"/>
          </a:xfrm>
        </p:spPr>
        <p:txBody>
          <a:bodyPr>
            <a:normAutofit fontScale="90000"/>
          </a:bodyPr>
          <a:lstStyle/>
          <a:p>
            <a:r>
              <a:rPr lang="en-US" dirty="0"/>
              <a:t>Why begin with Indigenous cultures?</a:t>
            </a:r>
          </a:p>
        </p:txBody>
      </p:sp>
      <p:sp>
        <p:nvSpPr>
          <p:cNvPr id="3" name="Content Placeholder 2"/>
          <p:cNvSpPr>
            <a:spLocks noGrp="1"/>
          </p:cNvSpPr>
          <p:nvPr>
            <p:ph idx="1"/>
          </p:nvPr>
        </p:nvSpPr>
        <p:spPr>
          <a:xfrm>
            <a:off x="457200" y="1600200"/>
            <a:ext cx="8305800" cy="4709160"/>
          </a:xfrm>
        </p:spPr>
        <p:txBody>
          <a:bodyPr>
            <a:normAutofit/>
          </a:bodyPr>
          <a:lstStyle/>
          <a:p>
            <a:r>
              <a:rPr lang="en-US" dirty="0"/>
              <a:t>Analysis:</a:t>
            </a:r>
          </a:p>
          <a:p>
            <a:r>
              <a:rPr lang="en-US" dirty="0"/>
              <a:t>Why does culture make a difference to history?</a:t>
            </a:r>
          </a:p>
          <a:p>
            <a:r>
              <a:rPr lang="en-US" dirty="0"/>
              <a:t>How did Indigenous cultures shape their interactions with the Europeans?</a:t>
            </a:r>
          </a:p>
          <a:p>
            <a:r>
              <a:rPr lang="en-US" dirty="0"/>
              <a:t>Who were the Iberians?  What was their culture?</a:t>
            </a:r>
          </a:p>
          <a:p>
            <a:r>
              <a:rPr lang="en-US" dirty="0"/>
              <a:t>What was their “Crusading Mentality”?</a:t>
            </a:r>
          </a:p>
          <a:p>
            <a:r>
              <a:rPr lang="en-US" dirty="0"/>
              <a:t>Where did it come from?</a:t>
            </a:r>
          </a:p>
          <a:p>
            <a:pPr marL="137160" indent="0">
              <a:buNone/>
            </a:pPr>
            <a:endParaRPr lang="en-US" dirty="0"/>
          </a:p>
          <a:p>
            <a:r>
              <a:rPr lang="en-US" dirty="0"/>
              <a:t>Given these characteristics, predict results of first meetings between these different groups…</a:t>
            </a:r>
          </a:p>
          <a:p>
            <a:endParaRPr lang="en-US" dirty="0"/>
          </a:p>
        </p:txBody>
      </p:sp>
    </p:spTree>
    <p:extLst>
      <p:ext uri="{BB962C8B-B14F-4D97-AF65-F5344CB8AC3E}">
        <p14:creationId xmlns:p14="http://schemas.microsoft.com/office/powerpoint/2010/main" val="247061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 Patterns of Cultures and Political Organizations</a:t>
            </a:r>
          </a:p>
        </p:txBody>
      </p:sp>
      <p:sp>
        <p:nvSpPr>
          <p:cNvPr id="3" name="Content Placeholder 2"/>
          <p:cNvSpPr>
            <a:spLocks noGrp="1"/>
          </p:cNvSpPr>
          <p:nvPr>
            <p:ph idx="1"/>
          </p:nvPr>
        </p:nvSpPr>
        <p:spPr/>
        <p:txBody>
          <a:bodyPr>
            <a:normAutofit fontScale="92500" lnSpcReduction="20000"/>
          </a:bodyPr>
          <a:lstStyle/>
          <a:p>
            <a:r>
              <a:rPr lang="en-US" dirty="0"/>
              <a:t>Empires</a:t>
            </a:r>
          </a:p>
          <a:p>
            <a:r>
              <a:rPr lang="en-US" dirty="0"/>
              <a:t>The Mayan Empire in the Yucatan Peninsula </a:t>
            </a:r>
          </a:p>
          <a:p>
            <a:r>
              <a:rPr lang="en-US" dirty="0"/>
              <a:t>Aztecs (Mexica), Incas (Quechua and </a:t>
            </a:r>
            <a:r>
              <a:rPr lang="en-US" dirty="0" err="1"/>
              <a:t>Aymara</a:t>
            </a:r>
            <a:r>
              <a:rPr lang="en-US" dirty="0"/>
              <a:t>)</a:t>
            </a:r>
          </a:p>
          <a:p>
            <a:pPr marL="137160" indent="0">
              <a:buNone/>
            </a:pPr>
            <a:r>
              <a:rPr lang="en-US" dirty="0"/>
              <a:t>	</a:t>
            </a:r>
          </a:p>
          <a:p>
            <a:r>
              <a:rPr lang="en-US" dirty="0"/>
              <a:t>Small Groups of Hunter and Gatherers</a:t>
            </a:r>
          </a:p>
          <a:p>
            <a:r>
              <a:rPr lang="en-US" dirty="0"/>
              <a:t>The </a:t>
            </a:r>
            <a:r>
              <a:rPr lang="en-US" dirty="0" err="1"/>
              <a:t>Yanomami</a:t>
            </a:r>
            <a:r>
              <a:rPr lang="en-US" dirty="0"/>
              <a:t> of Venezuela/Brazil as example</a:t>
            </a:r>
          </a:p>
          <a:p>
            <a:pPr marL="137160" indent="0">
              <a:buNone/>
            </a:pPr>
            <a:r>
              <a:rPr lang="en-US" dirty="0"/>
              <a:t>Analysis:</a:t>
            </a:r>
          </a:p>
          <a:p>
            <a:r>
              <a:rPr lang="en-US" dirty="0"/>
              <a:t>TP: How did native cultures make a difference in their interactions with Europeans? </a:t>
            </a:r>
          </a:p>
          <a:p>
            <a:endParaRPr lang="en-US" dirty="0"/>
          </a:p>
          <a:p>
            <a:r>
              <a:rPr lang="en-US" dirty="0"/>
              <a:t>Dynamics of Interaction with outsiders</a:t>
            </a:r>
          </a:p>
          <a:p>
            <a:endParaRPr lang="en-US" dirty="0"/>
          </a:p>
        </p:txBody>
      </p:sp>
    </p:spTree>
    <p:extLst>
      <p:ext uri="{BB962C8B-B14F-4D97-AF65-F5344CB8AC3E}">
        <p14:creationId xmlns:p14="http://schemas.microsoft.com/office/powerpoint/2010/main" val="211231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a:t>
            </a:r>
            <a:r>
              <a:rPr lang="en-US"/>
              <a:t>&amp; Assessment</a:t>
            </a:r>
            <a:endParaRPr lang="en-US" dirty="0"/>
          </a:p>
        </p:txBody>
      </p:sp>
      <p:sp>
        <p:nvSpPr>
          <p:cNvPr id="3" name="Content Placeholder 2"/>
          <p:cNvSpPr>
            <a:spLocks noGrp="1"/>
          </p:cNvSpPr>
          <p:nvPr>
            <p:ph idx="1"/>
          </p:nvPr>
        </p:nvSpPr>
        <p:spPr/>
        <p:txBody>
          <a:bodyPr/>
          <a:lstStyle/>
          <a:p>
            <a:r>
              <a:rPr lang="en-US" dirty="0"/>
              <a:t>Indigenous People of Latin America</a:t>
            </a:r>
          </a:p>
          <a:p>
            <a:r>
              <a:rPr lang="en-US" dirty="0"/>
              <a:t>Did you remember to sign the attendance sheet?</a:t>
            </a:r>
          </a:p>
          <a:p>
            <a:r>
              <a:rPr lang="en-US" dirty="0"/>
              <a:t>Written exercise</a:t>
            </a:r>
          </a:p>
          <a:p>
            <a:r>
              <a:rPr lang="en-US" dirty="0"/>
              <a:t>What did you learn today?</a:t>
            </a:r>
          </a:p>
          <a:p>
            <a:endParaRPr lang="en-US" dirty="0"/>
          </a:p>
          <a:p>
            <a:r>
              <a:rPr lang="en-US" dirty="0"/>
              <a:t>For next Tuesday’s class:  </a:t>
            </a:r>
          </a:p>
          <a:p>
            <a:r>
              <a:rPr lang="en-US" i="1" dirty="0"/>
              <a:t>Blood and Fire </a:t>
            </a:r>
            <a:r>
              <a:rPr lang="en-US" dirty="0"/>
              <a:t>Ch. 2</a:t>
            </a:r>
          </a:p>
          <a:p>
            <a:r>
              <a:rPr lang="en-US" dirty="0"/>
              <a:t>Bring something to exchange for keeps in our 		Class Columbian Exchange</a:t>
            </a:r>
          </a:p>
          <a:p>
            <a:pPr marL="13716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124200" cy="1371600"/>
          </a:xfrm>
        </p:spPr>
        <p:txBody>
          <a:bodyPr>
            <a:normAutofit/>
          </a:bodyPr>
          <a:lstStyle/>
          <a:p>
            <a:r>
              <a:rPr lang="en-US" dirty="0"/>
              <a:t>Indigenous</a:t>
            </a:r>
            <a:br>
              <a:rPr lang="en-US" dirty="0"/>
            </a:br>
            <a:r>
              <a:rPr lang="en-US" dirty="0"/>
              <a:t> </a:t>
            </a:r>
            <a:r>
              <a:rPr lang="en-US" dirty="0" err="1"/>
              <a:t>Abya</a:t>
            </a:r>
            <a:r>
              <a:rPr lang="en-US" dirty="0"/>
              <a:t> </a:t>
            </a:r>
            <a:r>
              <a:rPr lang="en-US" dirty="0" err="1"/>
              <a:t>Yala</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38800" y="228600"/>
            <a:ext cx="2966655" cy="64008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28600"/>
            <a:ext cx="6996221" cy="6400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608385"/>
            <a:ext cx="3998057" cy="201168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88923"/>
            <a:ext cx="4548188" cy="6540477"/>
          </a:xfrm>
          <a:prstGeom prst="rect">
            <a:avLst/>
          </a:prstGeom>
        </p:spPr>
      </p:pic>
    </p:spTree>
    <p:extLst>
      <p:ext uri="{BB962C8B-B14F-4D97-AF65-F5344CB8AC3E}">
        <p14:creationId xmlns:p14="http://schemas.microsoft.com/office/powerpoint/2010/main" val="347255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3"/>
                                        </p:tgtEl>
                                        <p:attrNameLst>
                                          <p:attrName>ppt_w</p:attrName>
                                        </p:attrNameLst>
                                      </p:cBhvr>
                                      <p:tavLst>
                                        <p:tav tm="0">
                                          <p:val>
                                            <p:strVal val="ppt_w"/>
                                          </p:val>
                                        </p:tav>
                                        <p:tav tm="100000">
                                          <p:val>
                                            <p:fltVal val="0"/>
                                          </p:val>
                                        </p:tav>
                                      </p:tavLst>
                                    </p:anim>
                                    <p:anim calcmode="lin" valueType="num">
                                      <p:cBhvr>
                                        <p:cTn id="21" dur="500"/>
                                        <p:tgtEl>
                                          <p:spTgt spid="3"/>
                                        </p:tgtEl>
                                        <p:attrNameLst>
                                          <p:attrName>ppt_h</p:attrName>
                                        </p:attrNameLst>
                                      </p:cBhvr>
                                      <p:tavLst>
                                        <p:tav tm="0">
                                          <p:val>
                                            <p:strVal val="ppt_h"/>
                                          </p:val>
                                        </p:tav>
                                        <p:tav tm="100000">
                                          <p:val>
                                            <p:fltVal val="0"/>
                                          </p:val>
                                        </p:tav>
                                      </p:tavLst>
                                    </p:anim>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5"/>
                                        </p:tgtEl>
                                        <p:attrNameLst>
                                          <p:attrName>ppt_w</p:attrName>
                                        </p:attrNameLst>
                                      </p:cBhvr>
                                      <p:tavLst>
                                        <p:tav tm="0">
                                          <p:val>
                                            <p:strVal val="ppt_w"/>
                                          </p:val>
                                        </p:tav>
                                        <p:tav tm="100000">
                                          <p:val>
                                            <p:fltVal val="0"/>
                                          </p:val>
                                        </p:tav>
                                      </p:tavLst>
                                    </p:anim>
                                    <p:anim calcmode="lin" valueType="num">
                                      <p:cBhvr>
                                        <p:cTn id="35" dur="500"/>
                                        <p:tgtEl>
                                          <p:spTgt spid="5"/>
                                        </p:tgtEl>
                                        <p:attrNameLst>
                                          <p:attrName>ppt_h</p:attrName>
                                        </p:attrNameLst>
                                      </p:cBhvr>
                                      <p:tavLst>
                                        <p:tav tm="0">
                                          <p:val>
                                            <p:strVal val="ppt_h"/>
                                          </p:val>
                                        </p:tav>
                                        <p:tav tm="100000">
                                          <p:val>
                                            <p:fltVal val="0"/>
                                          </p:val>
                                        </p:tav>
                                      </p:tavLst>
                                    </p:anim>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6"/>
                                        </p:tgtEl>
                                        <p:attrNameLst>
                                          <p:attrName>ppt_x</p:attrName>
                                        </p:attrNameLst>
                                      </p:cBhvr>
                                      <p:tavLst>
                                        <p:tav tm="0">
                                          <p:val>
                                            <p:strVal val="ppt_x"/>
                                          </p:val>
                                        </p:tav>
                                        <p:tav tm="100000">
                                          <p:val>
                                            <p:strVal val="ppt_x"/>
                                          </p:val>
                                        </p:tav>
                                      </p:tavLst>
                                    </p:anim>
                                    <p:anim calcmode="lin" valueType="num">
                                      <p:cBhvr additive="base">
                                        <p:cTn id="49" dur="500"/>
                                        <p:tgtEl>
                                          <p:spTgt spid="6"/>
                                        </p:tgtEl>
                                        <p:attrNameLst>
                                          <p:attrName>ppt_y</p:attrName>
                                        </p:attrNameLst>
                                      </p:cBhvr>
                                      <p:tavLst>
                                        <p:tav tm="0">
                                          <p:val>
                                            <p:strVal val="ppt_y"/>
                                          </p:val>
                                        </p:tav>
                                        <p:tav tm="100000">
                                          <p:val>
                                            <p:strVal val="1+ppt_h/2"/>
                                          </p:val>
                                        </p:tav>
                                      </p:tavLst>
                                    </p:anim>
                                    <p:set>
                                      <p:cBhvr>
                                        <p:cTn id="5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How did they get here?</a:t>
            </a:r>
          </a:p>
        </p:txBody>
      </p:sp>
      <p:sp>
        <p:nvSpPr>
          <p:cNvPr id="3" name="Content Placeholder 2"/>
          <p:cNvSpPr>
            <a:spLocks noGrp="1"/>
          </p:cNvSpPr>
          <p:nvPr>
            <p:ph idx="1"/>
          </p:nvPr>
        </p:nvSpPr>
        <p:spPr/>
        <p:txBody>
          <a:bodyPr/>
          <a:lstStyle/>
          <a:p>
            <a:r>
              <a:rPr lang="en-US" dirty="0"/>
              <a:t>Science tells us that people first emerged in Africa, so how did they get here to the Americas?</a:t>
            </a:r>
          </a:p>
          <a:p>
            <a:r>
              <a:rPr lang="en-US" dirty="0"/>
              <a:t>What can we know?</a:t>
            </a:r>
          </a:p>
          <a:p>
            <a:r>
              <a:rPr lang="en-US" dirty="0"/>
              <a:t>Aboriginal accounts of origins </a:t>
            </a:r>
          </a:p>
          <a:p>
            <a:r>
              <a:rPr lang="en-US" dirty="0"/>
              <a:t>Emergence</a:t>
            </a:r>
          </a:p>
          <a:p>
            <a:r>
              <a:rPr lang="en-US" dirty="0"/>
              <a:t>Descent</a:t>
            </a:r>
          </a:p>
          <a:p>
            <a:r>
              <a:rPr lang="en-US" dirty="0"/>
              <a:t>Always been here</a:t>
            </a:r>
          </a:p>
          <a:p>
            <a:r>
              <a:rPr lang="en-US" dirty="0"/>
              <a:t>Great Migration</a:t>
            </a:r>
          </a:p>
          <a:p>
            <a:r>
              <a:rPr lang="en-US" dirty="0"/>
              <a:t>TP:  What stories of origins do you share?</a:t>
            </a:r>
          </a:p>
          <a:p>
            <a:endParaRPr lang="en-US" dirty="0"/>
          </a:p>
        </p:txBody>
      </p:sp>
    </p:spTree>
    <p:extLst>
      <p:ext uri="{BB962C8B-B14F-4D97-AF65-F5344CB8AC3E}">
        <p14:creationId xmlns:p14="http://schemas.microsoft.com/office/powerpoint/2010/main" val="413412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Guarani Creation Story</a:t>
            </a:r>
          </a:p>
        </p:txBody>
      </p:sp>
      <p:sp>
        <p:nvSpPr>
          <p:cNvPr id="3" name="Content Placeholder 2"/>
          <p:cNvSpPr>
            <a:spLocks noGrp="1"/>
          </p:cNvSpPr>
          <p:nvPr>
            <p:ph idx="1"/>
          </p:nvPr>
        </p:nvSpPr>
        <p:spPr>
          <a:xfrm>
            <a:off x="433308" y="1524000"/>
            <a:ext cx="8382000" cy="4709160"/>
          </a:xfrm>
        </p:spPr>
        <p:txBody>
          <a:bodyPr>
            <a:normAutofit fontScale="92500" lnSpcReduction="10000"/>
          </a:bodyPr>
          <a:lstStyle/>
          <a:p>
            <a:r>
              <a:rPr lang="en-US" dirty="0"/>
              <a:t>The First Father of the Guarani rose in darkness lit by reflections from his own heart and created flames and thin mist.  He created love and had nobody to give it to.  He created language and had no one to listen to him.</a:t>
            </a:r>
          </a:p>
          <a:p>
            <a:r>
              <a:rPr lang="en-US" dirty="0"/>
              <a:t>Then he recommended to the gods that they should construct the world and take charge of fire, mist, rain, and wind.  And he turned over to them the music and words of the sacred hymn so that they would give life to women and to men.  </a:t>
            </a:r>
          </a:p>
          <a:p>
            <a:r>
              <a:rPr lang="en-US" dirty="0"/>
              <a:t>So love became communion, </a:t>
            </a:r>
          </a:p>
          <a:p>
            <a:pPr marL="137160" indent="0">
              <a:buNone/>
            </a:pPr>
            <a:r>
              <a:rPr lang="en-US" dirty="0"/>
              <a:t>     language took on life, and the </a:t>
            </a:r>
          </a:p>
          <a:p>
            <a:pPr marL="137160" indent="0">
              <a:buNone/>
            </a:pPr>
            <a:r>
              <a:rPr lang="en-US" dirty="0"/>
              <a:t>     First Father redeemed his solitude.  			           </a:t>
            </a:r>
          </a:p>
          <a:p>
            <a:pPr marL="137160" indent="0">
              <a:buNone/>
            </a:pPr>
            <a:r>
              <a:rPr lang="en-US" dirty="0"/>
              <a:t>     Now he accompanies men and </a:t>
            </a:r>
          </a:p>
          <a:p>
            <a:pPr marL="137160" indent="0">
              <a:buNone/>
            </a:pPr>
            <a:r>
              <a:rPr lang="en-US" dirty="0"/>
              <a:t>     women who sing as they go:  </a:t>
            </a:r>
          </a:p>
          <a:p>
            <a:pPr marL="137160" indent="0">
              <a:buNone/>
            </a:pPr>
            <a:r>
              <a:rPr lang="en-US" dirty="0"/>
              <a:t>     We’re walking this earth, We’re </a:t>
            </a:r>
          </a:p>
          <a:p>
            <a:pPr marL="137160" indent="0">
              <a:buNone/>
            </a:pPr>
            <a:r>
              <a:rPr lang="en-US" dirty="0"/>
              <a:t>     walking this shining earth.</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6871"/>
          <a:stretch/>
        </p:blipFill>
        <p:spPr>
          <a:xfrm>
            <a:off x="5715000" y="4114800"/>
            <a:ext cx="3100308" cy="2286000"/>
          </a:xfrm>
          <a:prstGeom prst="rect">
            <a:avLst/>
          </a:prstGeom>
        </p:spPr>
      </p:pic>
    </p:spTree>
    <p:extLst>
      <p:ext uri="{BB962C8B-B14F-4D97-AF65-F5344CB8AC3E}">
        <p14:creationId xmlns:p14="http://schemas.microsoft.com/office/powerpoint/2010/main" val="167778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Hundreds of comparable origins stories</a:t>
            </a:r>
          </a:p>
          <a:p>
            <a:r>
              <a:rPr lang="en-US" dirty="0"/>
              <a:t>Strong relationship between creative force, local environment, and indigenous culture</a:t>
            </a:r>
          </a:p>
          <a:p>
            <a:r>
              <a:rPr lang="en-US" dirty="0"/>
              <a:t>Raven, Eagle, Turtle, Wind, Creator, other mysterious forces</a:t>
            </a:r>
          </a:p>
          <a:p>
            <a:r>
              <a:rPr lang="en-US" dirty="0"/>
              <a:t>Rich understanding of creation and history</a:t>
            </a:r>
          </a:p>
          <a:p>
            <a:pPr marL="137160" indent="0">
              <a:buNone/>
            </a:pPr>
            <a:r>
              <a:rPr lang="en-US" dirty="0"/>
              <a:t>     from reading and awareness of natural setting</a:t>
            </a:r>
          </a:p>
          <a:p>
            <a:pPr marL="137160" indent="0">
              <a:buNone/>
            </a:pPr>
            <a:r>
              <a:rPr lang="en-US" dirty="0"/>
              <a:t>TP:  Compare such stories with Judeo-Christian stories of origins that many of you are familiar with</a:t>
            </a:r>
          </a:p>
        </p:txBody>
      </p:sp>
    </p:spTree>
    <p:extLst>
      <p:ext uri="{BB962C8B-B14F-4D97-AF65-F5344CB8AC3E}">
        <p14:creationId xmlns:p14="http://schemas.microsoft.com/office/powerpoint/2010/main" val="407690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Western Science</a:t>
            </a:r>
          </a:p>
        </p:txBody>
      </p:sp>
      <p:sp>
        <p:nvSpPr>
          <p:cNvPr id="3" name="Content Placeholder 2"/>
          <p:cNvSpPr>
            <a:spLocks noGrp="1"/>
          </p:cNvSpPr>
          <p:nvPr>
            <p:ph idx="1"/>
          </p:nvPr>
        </p:nvSpPr>
        <p:spPr>
          <a:xfrm>
            <a:off x="457200" y="1371600"/>
            <a:ext cx="8229600" cy="5303520"/>
          </a:xfrm>
        </p:spPr>
        <p:txBody>
          <a:bodyPr>
            <a:normAutofit/>
          </a:bodyPr>
          <a:lstStyle/>
          <a:p>
            <a:r>
              <a:rPr lang="en-US" dirty="0"/>
              <a:t>Long operated on comparable explanations</a:t>
            </a:r>
          </a:p>
          <a:p>
            <a:r>
              <a:rPr lang="en-US" dirty="0"/>
              <a:t>The Great Migration Theory</a:t>
            </a:r>
          </a:p>
          <a:p>
            <a:r>
              <a:rPr lang="en-US" dirty="0"/>
              <a:t>Crossing Beringia  16,500 – 11,000 BCE?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Yet examples of earlier archaeological artifacts?</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3055" y="2667000"/>
            <a:ext cx="6305983" cy="3474720"/>
          </a:xfrm>
          <a:prstGeom prst="rect">
            <a:avLst/>
          </a:prstGeom>
        </p:spPr>
      </p:pic>
    </p:spTree>
    <p:extLst>
      <p:ext uri="{BB962C8B-B14F-4D97-AF65-F5344CB8AC3E}">
        <p14:creationId xmlns:p14="http://schemas.microsoft.com/office/powerpoint/2010/main" val="73977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anim calcmode="lin" valueType="num">
                                      <p:cBhvr additive="base">
                                        <p:cTn id="2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624110"/>
            <a:ext cx="7086600" cy="1280890"/>
          </a:xfrm>
        </p:spPr>
        <p:txBody>
          <a:bodyPr/>
          <a:lstStyle/>
          <a:p>
            <a:r>
              <a:rPr lang="en-US" dirty="0"/>
              <a:t>Historian Roxanne Dunbar-Ortiz</a:t>
            </a:r>
          </a:p>
        </p:txBody>
      </p:sp>
      <p:sp>
        <p:nvSpPr>
          <p:cNvPr id="3" name="Content Placeholder 2"/>
          <p:cNvSpPr>
            <a:spLocks noGrp="1"/>
          </p:cNvSpPr>
          <p:nvPr>
            <p:ph idx="1"/>
          </p:nvPr>
        </p:nvSpPr>
        <p:spPr>
          <a:xfrm>
            <a:off x="1942415" y="2133600"/>
            <a:ext cx="6972985" cy="4572000"/>
          </a:xfrm>
        </p:spPr>
        <p:txBody>
          <a:bodyPr>
            <a:normAutofit fontScale="85000" lnSpcReduction="10000"/>
          </a:bodyPr>
          <a:lstStyle/>
          <a:p>
            <a:r>
              <a:rPr lang="en-US" sz="2400" i="1" dirty="0"/>
              <a:t>An Indigenous People’s History of the United States</a:t>
            </a:r>
          </a:p>
          <a:p>
            <a:endParaRPr lang="en-US" sz="2400" dirty="0"/>
          </a:p>
          <a:p>
            <a:r>
              <a:rPr lang="en-US" sz="2400" dirty="0"/>
              <a:t>Were the America’s really empty of humans until 12 or 13 thousand years ago?</a:t>
            </a:r>
          </a:p>
          <a:p>
            <a:endParaRPr lang="en-US" sz="2400" i="1" dirty="0"/>
          </a:p>
          <a:p>
            <a:r>
              <a:rPr lang="en-US" sz="2400" dirty="0"/>
              <a:t>Harvard Professor David Reich, when asked by Native journalist Simon Moya-Smith if Bering Strait was fact, answered: </a:t>
            </a:r>
          </a:p>
          <a:p>
            <a:r>
              <a:rPr lang="en-US" sz="2400" dirty="0"/>
              <a:t>“No, I don’t think it is considered fact.  I think that it’s a hypothesis about history, but no, it’s not fact.”</a:t>
            </a:r>
          </a:p>
          <a:p>
            <a:r>
              <a:rPr lang="en-US" sz="2400" dirty="0"/>
              <a:t>The Bering Straight theory is only one possible scenario for peopling of the Americas.</a:t>
            </a:r>
          </a:p>
          <a:p>
            <a:r>
              <a:rPr lang="en-US" sz="2400" dirty="0"/>
              <a:t>Who has this story served and how?</a:t>
            </a:r>
          </a:p>
          <a:p>
            <a:endParaRPr lang="en-US" sz="2400" dirty="0"/>
          </a:p>
        </p:txBody>
      </p:sp>
    </p:spTree>
    <p:extLst>
      <p:ext uri="{BB962C8B-B14F-4D97-AF65-F5344CB8AC3E}">
        <p14:creationId xmlns:p14="http://schemas.microsoft.com/office/powerpoint/2010/main" val="56831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315200" cy="1230136"/>
          </a:xfrm>
        </p:spPr>
        <p:txBody>
          <a:bodyPr>
            <a:normAutofit/>
          </a:bodyPr>
          <a:lstStyle/>
          <a:p>
            <a:pPr algn="l"/>
            <a:r>
              <a:rPr lang="en-US" dirty="0"/>
              <a:t>B. How were Indigenous People Organized?  &amp; Numbers</a:t>
            </a:r>
          </a:p>
        </p:txBody>
      </p:sp>
      <p:sp>
        <p:nvSpPr>
          <p:cNvPr id="3" name="Content Placeholder 2"/>
          <p:cNvSpPr>
            <a:spLocks noGrp="1"/>
          </p:cNvSpPr>
          <p:nvPr>
            <p:ph idx="1"/>
          </p:nvPr>
        </p:nvSpPr>
        <p:spPr>
          <a:xfrm>
            <a:off x="457200" y="1417638"/>
            <a:ext cx="8229600" cy="5364162"/>
          </a:xfrm>
        </p:spPr>
        <p:txBody>
          <a:bodyPr>
            <a:normAutofit fontScale="92500" lnSpcReduction="20000"/>
          </a:bodyPr>
          <a:lstStyle/>
          <a:p>
            <a:r>
              <a:rPr lang="en-US" dirty="0"/>
              <a:t>Indigenous Population before Colonization</a:t>
            </a:r>
          </a:p>
          <a:p>
            <a:pPr lvl="2"/>
            <a:r>
              <a:rPr lang="en-US" sz="2400" dirty="0"/>
              <a:t>Empty land?</a:t>
            </a:r>
          </a:p>
          <a:p>
            <a:pPr lvl="2"/>
            <a:r>
              <a:rPr lang="en-US" sz="2400" dirty="0"/>
              <a:t>As many as 75 million people in the Americas</a:t>
            </a:r>
          </a:p>
          <a:p>
            <a:pPr lvl="2"/>
            <a:r>
              <a:rPr lang="en-US" sz="1900" b="1" dirty="0">
                <a:ln w="500">
                  <a:solidFill>
                    <a:schemeClr val="tx2">
                      <a:shade val="20000"/>
                      <a:satMod val="120000"/>
                    </a:schemeClr>
                  </a:solidFill>
                </a:ln>
                <a:solidFill>
                  <a:srgbClr val="7030A0"/>
                </a:solidFill>
                <a:latin typeface="Segoe UI Black" panose="020B0A02040204020203" pitchFamily="34" charset="0"/>
                <a:ea typeface="Segoe UI Black" panose="020B0A02040204020203" pitchFamily="34" charset="0"/>
                <a:cs typeface="Segoe UI Black" panose="020B0A02040204020203" pitchFamily="34" charset="0"/>
              </a:rPr>
              <a:t>53,904,000  (William D. </a:t>
            </a:r>
            <a:r>
              <a:rPr lang="en-US" sz="1900" b="1" dirty="0" err="1">
                <a:ln w="500">
                  <a:solidFill>
                    <a:schemeClr val="tx2">
                      <a:shade val="20000"/>
                      <a:satMod val="120000"/>
                    </a:schemeClr>
                  </a:solidFill>
                </a:ln>
                <a:solidFill>
                  <a:srgbClr val="7030A0"/>
                </a:solidFill>
                <a:latin typeface="Segoe UI Black" panose="020B0A02040204020203" pitchFamily="34" charset="0"/>
                <a:ea typeface="Segoe UI Black" panose="020B0A02040204020203" pitchFamily="34" charset="0"/>
                <a:cs typeface="Segoe UI Black" panose="020B0A02040204020203" pitchFamily="34" charset="0"/>
              </a:rPr>
              <a:t>Denevan</a:t>
            </a:r>
            <a:r>
              <a:rPr lang="en-US" sz="1900" b="1" dirty="0">
                <a:ln w="500">
                  <a:solidFill>
                    <a:schemeClr val="tx2">
                      <a:shade val="20000"/>
                      <a:satMod val="120000"/>
                    </a:schemeClr>
                  </a:solidFill>
                </a:ln>
                <a:solidFill>
                  <a:srgbClr val="7030A0"/>
                </a:solidFill>
                <a:latin typeface="Segoe UI Black" panose="020B0A02040204020203" pitchFamily="34" charset="0"/>
                <a:ea typeface="Segoe UI Black" panose="020B0A02040204020203" pitchFamily="34" charset="0"/>
                <a:cs typeface="Segoe UI Black" panose="020B0A02040204020203" pitchFamily="34" charset="0"/>
              </a:rPr>
              <a:t>, 1984)</a:t>
            </a:r>
            <a:endParaRPr lang="en-US" sz="1900" b="1" dirty="0">
              <a:solidFill>
                <a:srgbClr val="7030A0"/>
              </a:solidFill>
              <a:latin typeface="Segoe UI Black" panose="020B0A02040204020203" pitchFamily="34" charset="0"/>
              <a:ea typeface="Segoe UI Black" panose="020B0A02040204020203" pitchFamily="34" charset="0"/>
              <a:cs typeface="Segoe UI Black" panose="020B0A02040204020203" pitchFamily="34" charset="0"/>
            </a:endParaRPr>
          </a:p>
          <a:p>
            <a:pPr marL="457200" lvl="2"/>
            <a:r>
              <a:rPr lang="en-US" sz="2400" dirty="0"/>
              <a:t>Empires of Latin </a:t>
            </a:r>
            <a:r>
              <a:rPr lang="en-US" sz="2400" dirty="0" err="1"/>
              <a:t>Amerca’s</a:t>
            </a:r>
            <a:r>
              <a:rPr lang="en-US" sz="2400" dirty="0"/>
              <a:t> Central Areas:  </a:t>
            </a:r>
          </a:p>
          <a:p>
            <a:pPr lvl="4"/>
            <a:r>
              <a:rPr lang="en-US" sz="1700" dirty="0"/>
              <a:t>Maya Empire:  400-1500 CE</a:t>
            </a:r>
          </a:p>
          <a:p>
            <a:pPr lvl="4"/>
            <a:r>
              <a:rPr lang="en-US" sz="1700" dirty="0"/>
              <a:t>Aztec Empire:  1200-1492 CE</a:t>
            </a:r>
          </a:p>
          <a:p>
            <a:pPr lvl="4"/>
            <a:r>
              <a:rPr lang="en-US" sz="1700" dirty="0"/>
              <a:t>Inca Empire:    1438-1533 CE</a:t>
            </a:r>
          </a:p>
          <a:p>
            <a:pPr lvl="3">
              <a:buNone/>
            </a:pPr>
            <a:endParaRPr lang="en-US" b="1" dirty="0"/>
          </a:p>
          <a:p>
            <a:pPr lvl="3">
              <a:buNone/>
            </a:pPr>
            <a:r>
              <a:rPr lang="en-US" sz="2400" b="1" dirty="0"/>
              <a:t>			Indigenous Empires in North America</a:t>
            </a:r>
          </a:p>
          <a:p>
            <a:pPr lvl="3">
              <a:buNone/>
            </a:pPr>
            <a:r>
              <a:rPr lang="en-US" b="1" dirty="0"/>
              <a:t>				</a:t>
            </a:r>
            <a:r>
              <a:rPr lang="en-US" sz="1700" b="1" dirty="0"/>
              <a:t>Hopewell, </a:t>
            </a:r>
            <a:r>
              <a:rPr lang="en-US" sz="1700" b="1" dirty="0" err="1"/>
              <a:t>Hohokan</a:t>
            </a:r>
            <a:r>
              <a:rPr lang="en-US" sz="1700" b="1" dirty="0"/>
              <a:t>, Anasazi				</a:t>
            </a:r>
          </a:p>
          <a:p>
            <a:pPr lvl="3">
              <a:buNone/>
            </a:pPr>
            <a:r>
              <a:rPr lang="en-US" sz="1700" b="1" dirty="0"/>
              <a:t>				Eastern Woodland, Ohio Valley </a:t>
            </a:r>
          </a:p>
          <a:p>
            <a:pPr lvl="3">
              <a:buNone/>
            </a:pPr>
            <a:r>
              <a:rPr lang="en-US" sz="1700" b="1" dirty="0"/>
              <a:t>				(</a:t>
            </a:r>
            <a:r>
              <a:rPr lang="en-US" sz="1700" b="1" dirty="0" err="1"/>
              <a:t>Adena</a:t>
            </a:r>
            <a:r>
              <a:rPr lang="en-US" sz="1700" b="1" dirty="0"/>
              <a:t> and </a:t>
            </a:r>
            <a:r>
              <a:rPr lang="en-US" sz="1700" b="1" dirty="0" err="1"/>
              <a:t>Hopewellian</a:t>
            </a:r>
            <a:r>
              <a:rPr lang="en-US" sz="1700" b="1" dirty="0"/>
              <a:t>), Cahokia</a:t>
            </a:r>
          </a:p>
          <a:p>
            <a:pPr lvl="3">
              <a:buNone/>
            </a:pPr>
            <a:r>
              <a:rPr lang="en-US" b="1" dirty="0"/>
              <a:t>			</a:t>
            </a:r>
            <a:r>
              <a:rPr lang="en-US" sz="2400" b="1" dirty="0"/>
              <a:t>			</a:t>
            </a:r>
          </a:p>
          <a:p>
            <a:pPr lvl="3">
              <a:buNone/>
            </a:pPr>
            <a:r>
              <a:rPr lang="en-US" sz="2400" b="1" dirty="0"/>
              <a:t>			Everywhere:  Peripheral peoples</a:t>
            </a:r>
          </a:p>
          <a:p>
            <a:pPr lvl="2">
              <a:buNone/>
            </a:pPr>
            <a:endParaRPr lang="en-US" sz="2400" dirty="0"/>
          </a:p>
        </p:txBody>
      </p:sp>
      <p:pic>
        <p:nvPicPr>
          <p:cNvPr id="4" name="Picture 3" descr="Aztec Chinampas.jpg"/>
          <p:cNvPicPr>
            <a:picLocks noChangeAspect="1"/>
          </p:cNvPicPr>
          <p:nvPr/>
        </p:nvPicPr>
        <p:blipFill>
          <a:blip r:embed="rId3" cstate="print"/>
          <a:stretch>
            <a:fillRect/>
          </a:stretch>
        </p:blipFill>
        <p:spPr>
          <a:xfrm>
            <a:off x="6654339" y="2133600"/>
            <a:ext cx="2421774" cy="1645920"/>
          </a:xfrm>
          <a:prstGeom prst="rect">
            <a:avLst/>
          </a:prstGeom>
        </p:spPr>
      </p:pic>
      <p:pic>
        <p:nvPicPr>
          <p:cNvPr id="5" name="Picture 4" descr="Machu Pichu.jpg"/>
          <p:cNvPicPr>
            <a:picLocks noChangeAspect="1"/>
          </p:cNvPicPr>
          <p:nvPr/>
        </p:nvPicPr>
        <p:blipFill>
          <a:blip r:embed="rId4" cstate="print"/>
          <a:stretch>
            <a:fillRect/>
          </a:stretch>
        </p:blipFill>
        <p:spPr>
          <a:xfrm>
            <a:off x="304800" y="4480560"/>
            <a:ext cx="2301569" cy="2377440"/>
          </a:xfrm>
          <a:prstGeom prst="rect">
            <a:avLst/>
          </a:prstGeom>
        </p:spPr>
      </p:pic>
      <p:pic>
        <p:nvPicPr>
          <p:cNvPr id="6" name="Picture 5" descr="Quetzalcoatl.jpg"/>
          <p:cNvPicPr>
            <a:picLocks noChangeAspect="1"/>
          </p:cNvPicPr>
          <p:nvPr/>
        </p:nvPicPr>
        <p:blipFill>
          <a:blip r:embed="rId5" cstate="print"/>
          <a:stretch>
            <a:fillRect/>
          </a:stretch>
        </p:blipFill>
        <p:spPr>
          <a:xfrm>
            <a:off x="7704513" y="508522"/>
            <a:ext cx="1371600" cy="113842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8711" y="15558"/>
            <a:ext cx="4735289" cy="265176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463" y="365760"/>
            <a:ext cx="8926537" cy="466344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1132" y="475392"/>
            <a:ext cx="5815166"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xit" presetSubtype="32" fill="hold" nodeType="clickEffect">
                                  <p:stCondLst>
                                    <p:cond delay="0"/>
                                  </p:stCondLst>
                                  <p:childTnLst>
                                    <p:anim calcmode="lin" valueType="num">
                                      <p:cBhvr>
                                        <p:cTn id="67" dur="500"/>
                                        <p:tgtEl>
                                          <p:spTgt spid="10"/>
                                        </p:tgtEl>
                                        <p:attrNameLst>
                                          <p:attrName>ppt_w</p:attrName>
                                        </p:attrNameLst>
                                      </p:cBhvr>
                                      <p:tavLst>
                                        <p:tav tm="0">
                                          <p:val>
                                            <p:strVal val="ppt_w"/>
                                          </p:val>
                                        </p:tav>
                                        <p:tav tm="100000">
                                          <p:val>
                                            <p:fltVal val="0"/>
                                          </p:val>
                                        </p:tav>
                                      </p:tavLst>
                                    </p:anim>
                                    <p:anim calcmode="lin" valueType="num">
                                      <p:cBhvr>
                                        <p:cTn id="68" dur="500"/>
                                        <p:tgtEl>
                                          <p:spTgt spid="10"/>
                                        </p:tgtEl>
                                        <p:attrNameLst>
                                          <p:attrName>ppt_h</p:attrName>
                                        </p:attrNameLst>
                                      </p:cBhvr>
                                      <p:tavLst>
                                        <p:tav tm="0">
                                          <p:val>
                                            <p:strVal val="ppt_h"/>
                                          </p:val>
                                        </p:tav>
                                        <p:tav tm="100000">
                                          <p:val>
                                            <p:fltVal val="0"/>
                                          </p:val>
                                        </p:tav>
                                      </p:tavLst>
                                    </p:anim>
                                    <p:animEffect transition="out" filter="fad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 calcmode="lin" valueType="num">
                                      <p:cBhvr additive="base">
                                        <p:cTn id="7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500" fill="hold"/>
                                        <p:tgtEl>
                                          <p:spTgt spid="5"/>
                                        </p:tgtEl>
                                        <p:attrNameLst>
                                          <p:attrName>ppt_x</p:attrName>
                                        </p:attrNameLst>
                                      </p:cBhvr>
                                      <p:tavLst>
                                        <p:tav tm="0">
                                          <p:val>
                                            <p:strVal val="#ppt_x"/>
                                          </p:val>
                                        </p:tav>
                                        <p:tav tm="100000">
                                          <p:val>
                                            <p:strVal val="#ppt_x"/>
                                          </p:val>
                                        </p:tav>
                                      </p:tavLst>
                                    </p:anim>
                                    <p:anim calcmode="lin" valueType="num">
                                      <p:cBhvr additive="base">
                                        <p:cTn id="8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nodeType="click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p:cTn id="87" dur="500" fill="hold"/>
                                        <p:tgtEl>
                                          <p:spTgt spid="7"/>
                                        </p:tgtEl>
                                        <p:attrNameLst>
                                          <p:attrName>ppt_w</p:attrName>
                                        </p:attrNameLst>
                                      </p:cBhvr>
                                      <p:tavLst>
                                        <p:tav tm="0">
                                          <p:val>
                                            <p:fltVal val="0"/>
                                          </p:val>
                                        </p:tav>
                                        <p:tav tm="100000">
                                          <p:val>
                                            <p:strVal val="#ppt_w"/>
                                          </p:val>
                                        </p:tav>
                                      </p:tavLst>
                                    </p:anim>
                                    <p:anim calcmode="lin" valueType="num">
                                      <p:cBhvr>
                                        <p:cTn id="88" dur="500" fill="hold"/>
                                        <p:tgtEl>
                                          <p:spTgt spid="7"/>
                                        </p:tgtEl>
                                        <p:attrNameLst>
                                          <p:attrName>ppt_h</p:attrName>
                                        </p:attrNameLst>
                                      </p:cBhvr>
                                      <p:tavLst>
                                        <p:tav tm="0">
                                          <p:val>
                                            <p:fltVal val="0"/>
                                          </p:val>
                                        </p:tav>
                                        <p:tav tm="100000">
                                          <p:val>
                                            <p:strVal val="#ppt_h"/>
                                          </p:val>
                                        </p:tav>
                                      </p:tavLst>
                                    </p:anim>
                                    <p:animEffect transition="in" filter="fade">
                                      <p:cBhvr>
                                        <p:cTn id="89" dur="500"/>
                                        <p:tgtEl>
                                          <p:spTgt spid="7"/>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xit" presetSubtype="32" fill="hold" nodeType="clickEffect">
                                  <p:stCondLst>
                                    <p:cond delay="0"/>
                                  </p:stCondLst>
                                  <p:childTnLst>
                                    <p:anim calcmode="lin" valueType="num">
                                      <p:cBhvr>
                                        <p:cTn id="93" dur="500"/>
                                        <p:tgtEl>
                                          <p:spTgt spid="7"/>
                                        </p:tgtEl>
                                        <p:attrNameLst>
                                          <p:attrName>ppt_w</p:attrName>
                                        </p:attrNameLst>
                                      </p:cBhvr>
                                      <p:tavLst>
                                        <p:tav tm="0">
                                          <p:val>
                                            <p:strVal val="ppt_w"/>
                                          </p:val>
                                        </p:tav>
                                        <p:tav tm="100000">
                                          <p:val>
                                            <p:fltVal val="0"/>
                                          </p:val>
                                        </p:tav>
                                      </p:tavLst>
                                    </p:anim>
                                    <p:anim calcmode="lin" valueType="num">
                                      <p:cBhvr>
                                        <p:cTn id="94" dur="500"/>
                                        <p:tgtEl>
                                          <p:spTgt spid="7"/>
                                        </p:tgtEl>
                                        <p:attrNameLst>
                                          <p:attrName>ppt_h</p:attrName>
                                        </p:attrNameLst>
                                      </p:cBhvr>
                                      <p:tavLst>
                                        <p:tav tm="0">
                                          <p:val>
                                            <p:strVal val="ppt_h"/>
                                          </p:val>
                                        </p:tav>
                                        <p:tav tm="100000">
                                          <p:val>
                                            <p:fltVal val="0"/>
                                          </p:val>
                                        </p:tav>
                                      </p:tavLst>
                                    </p:anim>
                                    <p:animEffect transition="out" filter="fade">
                                      <p:cBhvr>
                                        <p:cTn id="95" dur="500"/>
                                        <p:tgtEl>
                                          <p:spTgt spid="7"/>
                                        </p:tgtEl>
                                      </p:cBhvr>
                                    </p:animEffect>
                                    <p:set>
                                      <p:cBhvr>
                                        <p:cTn id="96" dur="1" fill="hold">
                                          <p:stCondLst>
                                            <p:cond delay="499"/>
                                          </p:stCondLst>
                                        </p:cTn>
                                        <p:tgtEl>
                                          <p:spTgt spid="7"/>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3">
                                            <p:txEl>
                                              <p:pRg st="9" end="9"/>
                                            </p:txEl>
                                          </p:spTgt>
                                        </p:tgtEl>
                                        <p:attrNameLst>
                                          <p:attrName>style.visibility</p:attrName>
                                        </p:attrNameLst>
                                      </p:cBhvr>
                                      <p:to>
                                        <p:strVal val="visible"/>
                                      </p:to>
                                    </p:set>
                                    <p:anim calcmode="lin" valueType="num">
                                      <p:cBhvr additive="base">
                                        <p:cTn id="10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3">
                                            <p:txEl>
                                              <p:pRg st="10" end="10"/>
                                            </p:txEl>
                                          </p:spTgt>
                                        </p:tgtEl>
                                        <p:attrNameLst>
                                          <p:attrName>style.visibility</p:attrName>
                                        </p:attrNameLst>
                                      </p:cBhvr>
                                      <p:to>
                                        <p:strVal val="visible"/>
                                      </p:to>
                                    </p:set>
                                    <p:anim calcmode="lin" valueType="num">
                                      <p:cBhvr additive="base">
                                        <p:cTn id="10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3">
                                            <p:txEl>
                                              <p:pRg st="11" end="11"/>
                                            </p:txEl>
                                          </p:spTgt>
                                        </p:tgtEl>
                                        <p:attrNameLst>
                                          <p:attrName>style.visibility</p:attrName>
                                        </p:attrNameLst>
                                      </p:cBhvr>
                                      <p:to>
                                        <p:strVal val="visible"/>
                                      </p:to>
                                    </p:set>
                                    <p:anim calcmode="lin" valueType="num">
                                      <p:cBhvr additive="base">
                                        <p:cTn id="11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3">
                                            <p:txEl>
                                              <p:pRg st="12" end="12"/>
                                            </p:txEl>
                                          </p:spTgt>
                                        </p:tgtEl>
                                        <p:attrNameLst>
                                          <p:attrName>style.visibility</p:attrName>
                                        </p:attrNameLst>
                                      </p:cBhvr>
                                      <p:to>
                                        <p:strVal val="visible"/>
                                      </p:to>
                                    </p:set>
                                    <p:anim calcmode="lin" valueType="num">
                                      <p:cBhvr additive="base">
                                        <p:cTn id="11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nodeType="clickEffect">
                                  <p:stCondLst>
                                    <p:cond delay="0"/>
                                  </p:stCondLst>
                                  <p:childTnLst>
                                    <p:set>
                                      <p:cBhvr>
                                        <p:cTn id="124" dur="1" fill="hold">
                                          <p:stCondLst>
                                            <p:cond delay="0"/>
                                          </p:stCondLst>
                                        </p:cTn>
                                        <p:tgtEl>
                                          <p:spTgt spid="11"/>
                                        </p:tgtEl>
                                        <p:attrNameLst>
                                          <p:attrName>style.visibility</p:attrName>
                                        </p:attrNameLst>
                                      </p:cBhvr>
                                      <p:to>
                                        <p:strVal val="visible"/>
                                      </p:to>
                                    </p:set>
                                    <p:anim calcmode="lin" valueType="num">
                                      <p:cBhvr>
                                        <p:cTn id="125" dur="500" fill="hold"/>
                                        <p:tgtEl>
                                          <p:spTgt spid="11"/>
                                        </p:tgtEl>
                                        <p:attrNameLst>
                                          <p:attrName>ppt_w</p:attrName>
                                        </p:attrNameLst>
                                      </p:cBhvr>
                                      <p:tavLst>
                                        <p:tav tm="0">
                                          <p:val>
                                            <p:fltVal val="0"/>
                                          </p:val>
                                        </p:tav>
                                        <p:tav tm="100000">
                                          <p:val>
                                            <p:strVal val="#ppt_w"/>
                                          </p:val>
                                        </p:tav>
                                      </p:tavLst>
                                    </p:anim>
                                    <p:anim calcmode="lin" valueType="num">
                                      <p:cBhvr>
                                        <p:cTn id="126" dur="500" fill="hold"/>
                                        <p:tgtEl>
                                          <p:spTgt spid="11"/>
                                        </p:tgtEl>
                                        <p:attrNameLst>
                                          <p:attrName>ppt_h</p:attrName>
                                        </p:attrNameLst>
                                      </p:cBhvr>
                                      <p:tavLst>
                                        <p:tav tm="0">
                                          <p:val>
                                            <p:fltVal val="0"/>
                                          </p:val>
                                        </p:tav>
                                        <p:tav tm="100000">
                                          <p:val>
                                            <p:strVal val="#ppt_h"/>
                                          </p:val>
                                        </p:tav>
                                      </p:tavLst>
                                    </p:anim>
                                    <p:animEffect transition="in" filter="fade">
                                      <p:cBhvr>
                                        <p:cTn id="127" dur="500"/>
                                        <p:tgtEl>
                                          <p:spTgt spid="11"/>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xit" presetSubtype="32" fill="hold" nodeType="clickEffect">
                                  <p:stCondLst>
                                    <p:cond delay="0"/>
                                  </p:stCondLst>
                                  <p:childTnLst>
                                    <p:anim calcmode="lin" valueType="num">
                                      <p:cBhvr>
                                        <p:cTn id="131" dur="500"/>
                                        <p:tgtEl>
                                          <p:spTgt spid="11"/>
                                        </p:tgtEl>
                                        <p:attrNameLst>
                                          <p:attrName>ppt_w</p:attrName>
                                        </p:attrNameLst>
                                      </p:cBhvr>
                                      <p:tavLst>
                                        <p:tav tm="0">
                                          <p:val>
                                            <p:strVal val="ppt_w"/>
                                          </p:val>
                                        </p:tav>
                                        <p:tav tm="100000">
                                          <p:val>
                                            <p:fltVal val="0"/>
                                          </p:val>
                                        </p:tav>
                                      </p:tavLst>
                                    </p:anim>
                                    <p:anim calcmode="lin" valueType="num">
                                      <p:cBhvr>
                                        <p:cTn id="132" dur="500"/>
                                        <p:tgtEl>
                                          <p:spTgt spid="11"/>
                                        </p:tgtEl>
                                        <p:attrNameLst>
                                          <p:attrName>ppt_h</p:attrName>
                                        </p:attrNameLst>
                                      </p:cBhvr>
                                      <p:tavLst>
                                        <p:tav tm="0">
                                          <p:val>
                                            <p:strVal val="ppt_h"/>
                                          </p:val>
                                        </p:tav>
                                        <p:tav tm="100000">
                                          <p:val>
                                            <p:fltVal val="0"/>
                                          </p:val>
                                        </p:tav>
                                      </p:tavLst>
                                    </p:anim>
                                    <p:animEffect transition="out" filter="fade">
                                      <p:cBhvr>
                                        <p:cTn id="133" dur="500"/>
                                        <p:tgtEl>
                                          <p:spTgt spid="11"/>
                                        </p:tgtEl>
                                      </p:cBhvr>
                                    </p:animEffect>
                                    <p:set>
                                      <p:cBhvr>
                                        <p:cTn id="134" dur="1" fill="hold">
                                          <p:stCondLst>
                                            <p:cond delay="499"/>
                                          </p:stCondLst>
                                        </p:cTn>
                                        <p:tgtEl>
                                          <p:spTgt spid="11"/>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3">
                                            <p:txEl>
                                              <p:pRg st="13" end="13"/>
                                            </p:txEl>
                                          </p:spTgt>
                                        </p:tgtEl>
                                        <p:attrNameLst>
                                          <p:attrName>style.visibility</p:attrName>
                                        </p:attrNameLst>
                                      </p:cBhvr>
                                      <p:to>
                                        <p:strVal val="visible"/>
                                      </p:to>
                                    </p:set>
                                    <p:anim calcmode="lin" valueType="num">
                                      <p:cBhvr additive="base">
                                        <p:cTn id="13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3">
                                            <p:txEl>
                                              <p:pRg st="14" end="14"/>
                                            </p:txEl>
                                          </p:spTgt>
                                        </p:tgtEl>
                                        <p:attrNameLst>
                                          <p:attrName>style.visibility</p:attrName>
                                        </p:attrNameLst>
                                      </p:cBhvr>
                                      <p:to>
                                        <p:strVal val="visible"/>
                                      </p:to>
                                    </p:set>
                                    <p:anim calcmode="lin" valueType="num">
                                      <p:cBhvr additive="base">
                                        <p:cTn id="14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238392"/>
            <a:ext cx="6589199" cy="1285608"/>
          </a:xfrm>
        </p:spPr>
        <p:txBody>
          <a:bodyPr>
            <a:normAutofit/>
          </a:bodyPr>
          <a:lstStyle/>
          <a:p>
            <a:r>
              <a:rPr lang="en-US" dirty="0"/>
              <a:t>Indigenous People of Latin America Map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1066800"/>
            <a:ext cx="4051139" cy="5486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987610"/>
            <a:ext cx="2670045" cy="38404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1371600"/>
            <a:ext cx="1676400" cy="261937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8068" y="5124183"/>
            <a:ext cx="2628900" cy="1743075"/>
          </a:xfrm>
          <a:prstGeom prst="rect">
            <a:avLst/>
          </a:prstGeom>
        </p:spPr>
      </p:pic>
    </p:spTree>
    <p:extLst>
      <p:ext uri="{BB962C8B-B14F-4D97-AF65-F5344CB8AC3E}">
        <p14:creationId xmlns:p14="http://schemas.microsoft.com/office/powerpoint/2010/main" val="181549261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609</TotalTime>
  <Words>708</Words>
  <Application>Microsoft Office PowerPoint</Application>
  <PresentationFormat>On-screen Show (4:3)</PresentationFormat>
  <Paragraphs>123</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Segoe UI Black</vt:lpstr>
      <vt:lpstr>Wingdings 3</vt:lpstr>
      <vt:lpstr>Wisp</vt:lpstr>
      <vt:lpstr>Indigenous Peoples of Latin America:  an Introduction</vt:lpstr>
      <vt:lpstr>Indigenous  Abya Yala</vt:lpstr>
      <vt:lpstr>A. How did they get here?</vt:lpstr>
      <vt:lpstr>Guarani Creation Story</vt:lpstr>
      <vt:lpstr>PowerPoint Presentation</vt:lpstr>
      <vt:lpstr>Western Science</vt:lpstr>
      <vt:lpstr>Historian Roxanne Dunbar-Ortiz</vt:lpstr>
      <vt:lpstr>B. How were Indigenous People Organized?  &amp; Numbers</vt:lpstr>
      <vt:lpstr>Indigenous People of Latin America Map</vt:lpstr>
      <vt:lpstr>C. Class Activity 1:  LA Scavenger Hunt Find Someone Who…</vt:lpstr>
      <vt:lpstr>Today’s Sources</vt:lpstr>
      <vt:lpstr>Why begin with Indigenous cultures?</vt:lpstr>
      <vt:lpstr>C. Patterns of Cultures and Political Organizations</vt:lpstr>
      <vt:lpstr>Conclusions &amp; Assessment</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Indigenous Latin Americans meet Europeans</dc:title>
  <dc:creator>Administrator</dc:creator>
  <cp:lastModifiedBy>Horst, Rene</cp:lastModifiedBy>
  <cp:revision>67</cp:revision>
  <dcterms:created xsi:type="dcterms:W3CDTF">2010-01-13T13:35:56Z</dcterms:created>
  <dcterms:modified xsi:type="dcterms:W3CDTF">2020-01-16T18:42:36Z</dcterms:modified>
</cp:coreProperties>
</file>