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7" r:id="rId4"/>
    <p:sldId id="258" r:id="rId5"/>
    <p:sldId id="259" r:id="rId6"/>
    <p:sldId id="279" r:id="rId7"/>
    <p:sldId id="289" r:id="rId8"/>
    <p:sldId id="290" r:id="rId9"/>
    <p:sldId id="291" r:id="rId10"/>
    <p:sldId id="280" r:id="rId11"/>
    <p:sldId id="272" r:id="rId12"/>
    <p:sldId id="273" r:id="rId13"/>
    <p:sldId id="282" r:id="rId14"/>
    <p:sldId id="284" r:id="rId15"/>
    <p:sldId id="285" r:id="rId16"/>
    <p:sldId id="286" r:id="rId17"/>
    <p:sldId id="287" r:id="rId18"/>
    <p:sldId id="292" r:id="rId19"/>
    <p:sldId id="294" r:id="rId20"/>
    <p:sldId id="265" r:id="rId21"/>
    <p:sldId id="267" r:id="rId22"/>
    <p:sldId id="262" r:id="rId23"/>
    <p:sldId id="293" r:id="rId24"/>
    <p:sldId id="26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FC5B3-10F4-4DEC-BC9C-72070BB0EB0A}" type="datetimeFigureOut">
              <a:rPr lang="en-US" smtClean="0"/>
              <a:pPr/>
              <a:t>1/20/2020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E102B-F2B0-4EAE-807A-650D919E133D}" type="slidenum">
              <a:rPr lang="en-US" smtClean="0"/>
              <a:pPr/>
              <a:t>‹#›</a:t>
            </a:fld>
            <a:endParaRPr lang="en-US"/>
          </a:p>
        </p:txBody>
      </p:sp>
    </p:spTree>
    <p:extLst>
      <p:ext uri="{BB962C8B-B14F-4D97-AF65-F5344CB8AC3E}">
        <p14:creationId xmlns:p14="http://schemas.microsoft.com/office/powerpoint/2010/main" val="259702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E102B-F2B0-4EAE-807A-650D919E133D}" type="slidenum">
              <a:rPr lang="en-US" smtClean="0"/>
              <a:pPr/>
              <a:t>1</a:t>
            </a:fld>
            <a:endParaRPr lang="en-US"/>
          </a:p>
        </p:txBody>
      </p:sp>
    </p:spTree>
    <p:extLst>
      <p:ext uri="{BB962C8B-B14F-4D97-AF65-F5344CB8AC3E}">
        <p14:creationId xmlns:p14="http://schemas.microsoft.com/office/powerpoint/2010/main" val="343979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E102B-F2B0-4EAE-807A-650D919E133D}" type="slidenum">
              <a:rPr lang="en-US" smtClean="0"/>
              <a:pPr/>
              <a:t>2</a:t>
            </a:fld>
            <a:endParaRPr lang="en-US"/>
          </a:p>
        </p:txBody>
      </p:sp>
    </p:spTree>
    <p:extLst>
      <p:ext uri="{BB962C8B-B14F-4D97-AF65-F5344CB8AC3E}">
        <p14:creationId xmlns:p14="http://schemas.microsoft.com/office/powerpoint/2010/main" val="248047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E102B-F2B0-4EAE-807A-650D919E133D}" type="slidenum">
              <a:rPr lang="en-US" smtClean="0"/>
              <a:pPr/>
              <a:t>4</a:t>
            </a:fld>
            <a:endParaRPr lang="en-US"/>
          </a:p>
        </p:txBody>
      </p:sp>
    </p:spTree>
    <p:extLst>
      <p:ext uri="{BB962C8B-B14F-4D97-AF65-F5344CB8AC3E}">
        <p14:creationId xmlns:p14="http://schemas.microsoft.com/office/powerpoint/2010/main" val="240225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E102B-F2B0-4EAE-807A-650D919E133D}" type="slidenum">
              <a:rPr lang="en-US" smtClean="0"/>
              <a:pPr/>
              <a:t>5</a:t>
            </a:fld>
            <a:endParaRPr lang="en-US"/>
          </a:p>
        </p:txBody>
      </p:sp>
    </p:spTree>
    <p:extLst>
      <p:ext uri="{BB962C8B-B14F-4D97-AF65-F5344CB8AC3E}">
        <p14:creationId xmlns:p14="http://schemas.microsoft.com/office/powerpoint/2010/main" val="46131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3BB9FA-D3D9-4633-9CA9-E3C6F1662F1A}"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294826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E102B-F2B0-4EAE-807A-650D919E133D}" type="slidenum">
              <a:rPr lang="en-US" smtClean="0"/>
              <a:pPr/>
              <a:t>22</a:t>
            </a:fld>
            <a:endParaRPr lang="en-US"/>
          </a:p>
        </p:txBody>
      </p:sp>
    </p:spTree>
    <p:extLst>
      <p:ext uri="{BB962C8B-B14F-4D97-AF65-F5344CB8AC3E}">
        <p14:creationId xmlns:p14="http://schemas.microsoft.com/office/powerpoint/2010/main" val="78022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E102B-F2B0-4EAE-807A-650D919E133D}" type="slidenum">
              <a:rPr lang="en-US" smtClean="0"/>
              <a:pPr/>
              <a:t>24</a:t>
            </a:fld>
            <a:endParaRPr lang="en-US"/>
          </a:p>
        </p:txBody>
      </p:sp>
    </p:spTree>
    <p:extLst>
      <p:ext uri="{BB962C8B-B14F-4D97-AF65-F5344CB8AC3E}">
        <p14:creationId xmlns:p14="http://schemas.microsoft.com/office/powerpoint/2010/main" val="198367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31337C9-A757-4749-8F6D-D60C7F7582A9}" type="datetimeFigureOut">
              <a:rPr lang="en-US" smtClean="0"/>
              <a:pPr/>
              <a:t>1/20/2020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630E929-D0FC-49E3-A55D-EB61D7B9FDF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1337C9-A757-4749-8F6D-D60C7F7582A9}"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E929-D0FC-49E3-A55D-EB61D7B9FD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1337C9-A757-4749-8F6D-D60C7F7582A9}"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E929-D0FC-49E3-A55D-EB61D7B9FD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1337C9-A757-4749-8F6D-D60C7F7582A9}"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E929-D0FC-49E3-A55D-EB61D7B9FD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31337C9-A757-4749-8F6D-D60C7F7582A9}"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630E929-D0FC-49E3-A55D-EB61D7B9FDF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1337C9-A757-4749-8F6D-D60C7F7582A9}" type="datetimeFigureOut">
              <a:rPr lang="en-US" smtClean="0"/>
              <a:pPr/>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E929-D0FC-49E3-A55D-EB61D7B9FD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31337C9-A757-4749-8F6D-D60C7F7582A9}" type="datetimeFigureOut">
              <a:rPr lang="en-US" smtClean="0"/>
              <a:pPr/>
              <a:t>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0E929-D0FC-49E3-A55D-EB61D7B9FD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1337C9-A757-4749-8F6D-D60C7F7582A9}" type="datetimeFigureOut">
              <a:rPr lang="en-US" smtClean="0"/>
              <a:pPr/>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0E929-D0FC-49E3-A55D-EB61D7B9FD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337C9-A757-4749-8F6D-D60C7F7582A9}" type="datetimeFigureOut">
              <a:rPr lang="en-US" smtClean="0"/>
              <a:pPr/>
              <a:t>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0E929-D0FC-49E3-A55D-EB61D7B9FD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1337C9-A757-4749-8F6D-D60C7F7582A9}" type="datetimeFigureOut">
              <a:rPr lang="en-US" smtClean="0"/>
              <a:pPr/>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E929-D0FC-49E3-A55D-EB61D7B9FD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1337C9-A757-4749-8F6D-D60C7F7582A9}" type="datetimeFigureOut">
              <a:rPr lang="en-US" smtClean="0"/>
              <a:pPr/>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E929-D0FC-49E3-A55D-EB61D7B9FD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31337C9-A757-4749-8F6D-D60C7F7582A9}" type="datetimeFigureOut">
              <a:rPr lang="en-US" smtClean="0"/>
              <a:pPr/>
              <a:t>1/20/2020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630E929-D0FC-49E3-A55D-EB61D7B9FDF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Indigenous Peoples meet Europeans</a:t>
            </a:r>
            <a:endParaRPr lang="en-US" dirty="0"/>
          </a:p>
        </p:txBody>
      </p:sp>
      <p:sp>
        <p:nvSpPr>
          <p:cNvPr id="3" name="Subtitle 2"/>
          <p:cNvSpPr>
            <a:spLocks noGrp="1"/>
          </p:cNvSpPr>
          <p:nvPr>
            <p:ph type="subTitle" idx="1"/>
          </p:nvPr>
        </p:nvSpPr>
        <p:spPr>
          <a:xfrm>
            <a:off x="1371600" y="3810000"/>
            <a:ext cx="6400800" cy="1981200"/>
          </a:xfrm>
        </p:spPr>
        <p:txBody>
          <a:bodyPr>
            <a:normAutofit/>
          </a:bodyPr>
          <a:lstStyle/>
          <a:p>
            <a:r>
              <a:rPr lang="en-US" sz="4000" dirty="0" smtClean="0"/>
              <a:t>Historical Analysis through documents and the Columbian Exchange</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Exploration and Conquest</a:t>
            </a:r>
            <a:endParaRPr lang="en-US" dirty="0"/>
          </a:p>
        </p:txBody>
      </p:sp>
      <p:sp>
        <p:nvSpPr>
          <p:cNvPr id="3" name="Content Placeholder 2"/>
          <p:cNvSpPr>
            <a:spLocks noGrp="1"/>
          </p:cNvSpPr>
          <p:nvPr>
            <p:ph idx="1"/>
          </p:nvPr>
        </p:nvSpPr>
        <p:spPr/>
        <p:txBody>
          <a:bodyPr/>
          <a:lstStyle/>
          <a:p>
            <a:r>
              <a:rPr lang="en-US" dirty="0" smtClean="0"/>
              <a:t>European waves settled Americas by 1550</a:t>
            </a:r>
          </a:p>
          <a:p>
            <a:endParaRPr lang="en-US" dirty="0"/>
          </a:p>
          <a:p>
            <a:r>
              <a:rPr lang="en-US" dirty="0" smtClean="0"/>
              <a:t>1. From Cuba 1516-1518, Central America 1522</a:t>
            </a:r>
          </a:p>
          <a:p>
            <a:r>
              <a:rPr lang="en-US" dirty="0" err="1" smtClean="0"/>
              <a:t>Herna’n</a:t>
            </a:r>
            <a:r>
              <a:rPr lang="en-US" dirty="0" smtClean="0"/>
              <a:t> </a:t>
            </a:r>
            <a:r>
              <a:rPr lang="en-US" dirty="0" err="1" smtClean="0"/>
              <a:t>Corte’z</a:t>
            </a:r>
            <a:r>
              <a:rPr lang="en-US" dirty="0" smtClean="0"/>
              <a:t> Veracruz March, 1519</a:t>
            </a:r>
          </a:p>
          <a:p>
            <a:r>
              <a:rPr lang="en-US" dirty="0" smtClean="0"/>
              <a:t>Aztec Empire received with finery and gifts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388802"/>
            <a:ext cx="2533883" cy="21031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419747"/>
            <a:ext cx="2847975" cy="1895475"/>
          </a:xfrm>
          <a:prstGeom prst="rect">
            <a:avLst/>
          </a:prstGeom>
        </p:spPr>
      </p:pic>
    </p:spTree>
    <p:extLst>
      <p:ext uri="{BB962C8B-B14F-4D97-AF65-F5344CB8AC3E}">
        <p14:creationId xmlns:p14="http://schemas.microsoft.com/office/powerpoint/2010/main" val="676709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585"/>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387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770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SG: Analysis of Aztec Testimonies</a:t>
            </a:r>
            <a:endParaRPr lang="en-US" sz="3600" dirty="0"/>
          </a:p>
        </p:txBody>
      </p:sp>
      <p:sp>
        <p:nvSpPr>
          <p:cNvPr id="3" name="Content Placeholder 2"/>
          <p:cNvSpPr>
            <a:spLocks noGrp="1"/>
          </p:cNvSpPr>
          <p:nvPr>
            <p:ph idx="1"/>
          </p:nvPr>
        </p:nvSpPr>
        <p:spPr/>
        <p:txBody>
          <a:bodyPr/>
          <a:lstStyle/>
          <a:p>
            <a:r>
              <a:rPr lang="en-US" dirty="0" smtClean="0"/>
              <a:t>What surprised you?</a:t>
            </a:r>
          </a:p>
          <a:p>
            <a:r>
              <a:rPr lang="en-US" dirty="0" smtClean="0"/>
              <a:t>What do these testimonies tell us about the Mexica people?</a:t>
            </a:r>
            <a:endParaRPr lang="en-US" dirty="0"/>
          </a:p>
        </p:txBody>
      </p:sp>
    </p:spTree>
    <p:extLst>
      <p:ext uri="{BB962C8B-B14F-4D97-AF65-F5344CB8AC3E}">
        <p14:creationId xmlns:p14="http://schemas.microsoft.com/office/powerpoint/2010/main" val="4082033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Second Wave of Conquest began in Andes 1531</a:t>
            </a:r>
            <a:endParaRPr lang="en-US" dirty="0"/>
          </a:p>
        </p:txBody>
      </p:sp>
      <p:sp>
        <p:nvSpPr>
          <p:cNvPr id="3" name="Content Placeholder 2"/>
          <p:cNvSpPr>
            <a:spLocks noGrp="1"/>
          </p:cNvSpPr>
          <p:nvPr>
            <p:ph idx="1"/>
          </p:nvPr>
        </p:nvSpPr>
        <p:spPr/>
        <p:txBody>
          <a:bodyPr/>
          <a:lstStyle/>
          <a:p>
            <a:r>
              <a:rPr lang="en-US" dirty="0" smtClean="0"/>
              <a:t>Francisco Pizarro led expedition with 180 soldiers and horses</a:t>
            </a:r>
          </a:p>
          <a:p>
            <a:r>
              <a:rPr lang="en-US" dirty="0" smtClean="0"/>
              <a:t>Conquered Inca Empire, Emperor Atahualpa</a:t>
            </a:r>
          </a:p>
          <a:p>
            <a:r>
              <a:rPr lang="en-US" dirty="0" smtClean="0"/>
              <a:t>North to Quito (1534) Bogota (1536)</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505200"/>
            <a:ext cx="2194560" cy="31821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088577"/>
            <a:ext cx="2247900" cy="15811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677" y="868269"/>
            <a:ext cx="4572000" cy="5772150"/>
          </a:xfrm>
          <a:prstGeom prst="rect">
            <a:avLst/>
          </a:prstGeom>
        </p:spPr>
      </p:pic>
    </p:spTree>
    <p:extLst>
      <p:ext uri="{BB962C8B-B14F-4D97-AF65-F5344CB8AC3E}">
        <p14:creationId xmlns:p14="http://schemas.microsoft.com/office/powerpoint/2010/main" val="120491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4"/>
                                        </p:tgtEl>
                                        <p:attrNameLst>
                                          <p:attrName>ppt_x</p:attrName>
                                        </p:attrNameLst>
                                      </p:cBhvr>
                                      <p:tavLst>
                                        <p:tav tm="0">
                                          <p:val>
                                            <p:strVal val="ppt_x"/>
                                          </p:val>
                                        </p:tav>
                                        <p:tav tm="100000">
                                          <p:val>
                                            <p:strVal val="ppt_x"/>
                                          </p:val>
                                        </p:tav>
                                      </p:tavLst>
                                    </p:anim>
                                    <p:anim calcmode="lin" valueType="num">
                                      <p:cBhvr additive="base">
                                        <p:cTn id="33" dur="500"/>
                                        <p:tgtEl>
                                          <p:spTgt spid="4"/>
                                        </p:tgtEl>
                                        <p:attrNameLst>
                                          <p:attrName>ppt_y</p:attrName>
                                        </p:attrNameLst>
                                      </p:cBhvr>
                                      <p:tavLst>
                                        <p:tav tm="0">
                                          <p:val>
                                            <p:strVal val="ppt_y"/>
                                          </p:val>
                                        </p:tav>
                                        <p:tav tm="100000">
                                          <p:val>
                                            <p:strVal val="1+ppt_h/2"/>
                                          </p:val>
                                        </p:tav>
                                      </p:tavLst>
                                    </p:anim>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nodeType="clickEffect">
                                  <p:stCondLst>
                                    <p:cond delay="0"/>
                                  </p:stCondLst>
                                  <p:childTnLst>
                                    <p:anim calcmode="lin" valueType="num">
                                      <p:cBhvr>
                                        <p:cTn id="52" dur="500"/>
                                        <p:tgtEl>
                                          <p:spTgt spid="6"/>
                                        </p:tgtEl>
                                        <p:attrNameLst>
                                          <p:attrName>ppt_w</p:attrName>
                                        </p:attrNameLst>
                                      </p:cBhvr>
                                      <p:tavLst>
                                        <p:tav tm="0">
                                          <p:val>
                                            <p:strVal val="ppt_w"/>
                                          </p:val>
                                        </p:tav>
                                        <p:tav tm="100000">
                                          <p:val>
                                            <p:fltVal val="0"/>
                                          </p:val>
                                        </p:tav>
                                      </p:tavLst>
                                    </p:anim>
                                    <p:anim calcmode="lin" valueType="num">
                                      <p:cBhvr>
                                        <p:cTn id="53" dur="500"/>
                                        <p:tgtEl>
                                          <p:spTgt spid="6"/>
                                        </p:tgtEl>
                                        <p:attrNameLst>
                                          <p:attrName>ppt_h</p:attrName>
                                        </p:attrNameLst>
                                      </p:cBhvr>
                                      <p:tavLst>
                                        <p:tav tm="0">
                                          <p:val>
                                            <p:strVal val="ppt_h"/>
                                          </p:val>
                                        </p:tav>
                                        <p:tav tm="100000">
                                          <p:val>
                                            <p:fltVal val="0"/>
                                          </p:val>
                                        </p:tav>
                                      </p:tavLst>
                                    </p:anim>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457200" y="274638"/>
            <a:ext cx="8229600" cy="6583362"/>
          </a:xfrm>
        </p:spPr>
        <p:txBody>
          <a:bodyPr>
            <a:normAutofit fontScale="70000" lnSpcReduction="20000"/>
          </a:bodyPr>
          <a:lstStyle/>
          <a:p>
            <a:r>
              <a:rPr lang="en-US" sz="3400" dirty="0"/>
              <a:t>In the Andes, in a very different political and geographic context than the Caribbean, the death of Emperor </a:t>
            </a:r>
            <a:r>
              <a:rPr lang="en-US" sz="3400" dirty="0" err="1"/>
              <a:t>Huayna</a:t>
            </a:r>
            <a:r>
              <a:rPr lang="en-US" sz="3400" dirty="0"/>
              <a:t>-Capac in 1525 or 1527 plunged the Inca Empire into civil war.  His son Huascar ruled in Cuzco with popular support, but a rival son, Atahualpa, was in charge of the army to the north in Quito, and they went to war against each other.  </a:t>
            </a:r>
            <a:endParaRPr lang="en-US" sz="3400" dirty="0" smtClean="0"/>
          </a:p>
          <a:p>
            <a:r>
              <a:rPr lang="en-US" sz="3400" dirty="0" smtClean="0"/>
              <a:t>Atahualpa’s </a:t>
            </a:r>
            <a:r>
              <a:rPr lang="en-US" sz="3400" dirty="0"/>
              <a:t>soldiers finally captured Huascar outside Cuzco and brutally repressed his supporters.  As Pizarro’s forces marched south in search of Peru, the civil war was nearing its end:  towns lay in ruins and dead soldiers hung from trees along the road.  </a:t>
            </a:r>
            <a:endParaRPr lang="en-US" sz="3400" dirty="0" smtClean="0"/>
          </a:p>
          <a:p>
            <a:r>
              <a:rPr lang="en-US" sz="3400" dirty="0" smtClean="0"/>
              <a:t>Atahualpa </a:t>
            </a:r>
            <a:r>
              <a:rPr lang="en-US" sz="3400" dirty="0"/>
              <a:t>learned of the invaders while camped at Cajamarca, high in the mountains, but the small force of outsiders could not have worried him much as he prepared for his triumphal entry into Cuzco.  An envoy from Atahualpa’s camp invited Pizarro to visit as the invaders climbed along a barren savannah at 13,500 feet, probably nervous about the changing terrain.  </a:t>
            </a:r>
          </a:p>
          <a:p>
            <a:r>
              <a:rPr lang="en-US" dirty="0"/>
              <a:t>	</a:t>
            </a:r>
          </a:p>
        </p:txBody>
      </p:sp>
    </p:spTree>
    <p:extLst>
      <p:ext uri="{BB962C8B-B14F-4D97-AF65-F5344CB8AC3E}">
        <p14:creationId xmlns:p14="http://schemas.microsoft.com/office/powerpoint/2010/main" val="11672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034722"/>
          </a:xfrm>
        </p:spPr>
        <p:txBody>
          <a:bodyPr>
            <a:normAutofit fontScale="85000" lnSpcReduction="10000"/>
          </a:bodyPr>
          <a:lstStyle/>
          <a:p>
            <a:r>
              <a:rPr lang="en-US" dirty="0"/>
              <a:t>Finally, on a Friday in mid-November, the Spanish came out of the hills and beheld the lush, flat valley of Cajamarca.  Surprised, they must have stared nervously out across the city at the encamped Inca army.  As one </a:t>
            </a:r>
            <a:r>
              <a:rPr lang="en-US" dirty="0" smtClean="0"/>
              <a:t>recorded: </a:t>
            </a:r>
          </a:p>
          <a:p>
            <a:endParaRPr lang="en-US" dirty="0"/>
          </a:p>
          <a:p>
            <a:r>
              <a:rPr lang="en-US" dirty="0" smtClean="0"/>
              <a:t>“</a:t>
            </a:r>
            <a:r>
              <a:rPr lang="en-US" dirty="0"/>
              <a:t>The Indians’ camp looked like a very beautiful city…  So many tents were visible that we were truly filled with great apprehension.  We never thought that Indians could maintain such a proud estate nor have so many tents in such good order.  Nothing like this had been seen in the Indies up to then.  It filled all us Spaniards with fear and confusion…”   Putting on a brave front, the troops nevertheless grouped in the main square, surrounded on three sides by buildings, and invited the Incan Emperor to meet Pizarro. </a:t>
            </a:r>
          </a:p>
          <a:p>
            <a:r>
              <a:rPr lang="en-US" dirty="0"/>
              <a:t>	</a:t>
            </a:r>
          </a:p>
        </p:txBody>
      </p:sp>
    </p:spTree>
    <p:extLst>
      <p:ext uri="{BB962C8B-B14F-4D97-AF65-F5344CB8AC3E}">
        <p14:creationId xmlns:p14="http://schemas.microsoft.com/office/powerpoint/2010/main" val="112130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080760"/>
          </a:xfrm>
        </p:spPr>
        <p:txBody>
          <a:bodyPr>
            <a:normAutofit fontScale="77500" lnSpcReduction="20000"/>
          </a:bodyPr>
          <a:lstStyle/>
          <a:p>
            <a:r>
              <a:rPr lang="en-US" dirty="0"/>
              <a:t>The following day, Saturday, 16 November of 1532, the Inca army and their emperor in a richly decorated litter entered the city to meet the Europeans.  Spanish soldiers --there were less than 170 of them— were hiding in empty buildings and streets along the main square.  Pizarro’s younger brother noted that many of his men were so scared that they </a:t>
            </a:r>
            <a:r>
              <a:rPr lang="en-US" dirty="0" smtClean="0"/>
              <a:t>pissed </a:t>
            </a:r>
            <a:r>
              <a:rPr lang="en-US" dirty="0"/>
              <a:t>on themselves out of sheer terror.  </a:t>
            </a:r>
            <a:endParaRPr lang="en-US" dirty="0" smtClean="0"/>
          </a:p>
          <a:p>
            <a:r>
              <a:rPr lang="en-US" dirty="0" smtClean="0"/>
              <a:t>A </a:t>
            </a:r>
            <a:r>
              <a:rPr lang="en-US" dirty="0"/>
              <a:t>Dominican friar approached Atahualpa with a cross and liturgical book, reciting the </a:t>
            </a:r>
            <a:r>
              <a:rPr lang="en-US" dirty="0" err="1"/>
              <a:t>requerimiento</a:t>
            </a:r>
            <a:r>
              <a:rPr lang="en-US" dirty="0"/>
              <a:t>.  The emperor demanded to see the closed book.  Finally opening it, Atahualpa blushed at not being able to understand what he saw and threw the book down to his troops.  </a:t>
            </a:r>
            <a:endParaRPr lang="en-US" dirty="0" smtClean="0"/>
          </a:p>
          <a:p>
            <a:r>
              <a:rPr lang="en-US" dirty="0" smtClean="0"/>
              <a:t>The </a:t>
            </a:r>
            <a:r>
              <a:rPr lang="en-US" dirty="0"/>
              <a:t>priest ran back to Pizarro, calling on the Spanish to attack the “enemy dogs” for throwing down God’s holy law.  Soldiers in armor and chain mail charged their horses into the Native crowd, who panicked and ran.  Within two hours, the conquerors captured the Inca, slaughtered six to seven thousand native troops and left others maimed and without limbs.  Many Native soldiers fell under the horses or suffocated as they ran in panic to escape from the square.</a:t>
            </a:r>
          </a:p>
          <a:p>
            <a:endParaRPr lang="en-US" dirty="0"/>
          </a:p>
        </p:txBody>
      </p:sp>
    </p:spTree>
    <p:extLst>
      <p:ext uri="{BB962C8B-B14F-4D97-AF65-F5344CB8AC3E}">
        <p14:creationId xmlns:p14="http://schemas.microsoft.com/office/powerpoint/2010/main" val="398861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 European Conquest of the Americas</a:t>
            </a:r>
            <a:endParaRPr lang="en-US" dirty="0"/>
          </a:p>
        </p:txBody>
      </p:sp>
      <p:sp>
        <p:nvSpPr>
          <p:cNvPr id="3" name="Content Placeholder 2"/>
          <p:cNvSpPr>
            <a:spLocks noGrp="1"/>
          </p:cNvSpPr>
          <p:nvPr>
            <p:ph idx="1"/>
          </p:nvPr>
        </p:nvSpPr>
        <p:spPr/>
        <p:txBody>
          <a:bodyPr/>
          <a:lstStyle/>
          <a:p>
            <a:r>
              <a:rPr lang="en-US" dirty="0" smtClean="0"/>
              <a:t>By 1550 all the cities that are today capitals in Latin America except for Brasilia were settled. </a:t>
            </a:r>
          </a:p>
          <a:p>
            <a:r>
              <a:rPr lang="en-US" dirty="0" smtClean="0"/>
              <a:t>SG: How did Spain conquer and populate the Americas so rapidly?</a:t>
            </a:r>
            <a:endParaRPr lang="en-US" dirty="0"/>
          </a:p>
        </p:txBody>
      </p:sp>
    </p:spTree>
    <p:extLst>
      <p:ext uri="{BB962C8B-B14F-4D97-AF65-F5344CB8AC3E}">
        <p14:creationId xmlns:p14="http://schemas.microsoft.com/office/powerpoint/2010/main" val="3750700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457200" y="1600200"/>
            <a:ext cx="8382000" cy="4709160"/>
          </a:xfrm>
        </p:spPr>
        <p:txBody>
          <a:bodyPr>
            <a:normAutofit lnSpcReduction="10000"/>
          </a:bodyPr>
          <a:lstStyle/>
          <a:p>
            <a:r>
              <a:rPr lang="en-US" dirty="0" err="1" smtClean="0"/>
              <a:t>Chasteen</a:t>
            </a:r>
            <a:r>
              <a:rPr lang="en-US" dirty="0" smtClean="0"/>
              <a:t>, </a:t>
            </a:r>
            <a:r>
              <a:rPr lang="en-US" i="1" dirty="0" smtClean="0"/>
              <a:t>Born in Blood and Fire</a:t>
            </a:r>
            <a:r>
              <a:rPr lang="en-US" dirty="0" smtClean="0"/>
              <a:t> Ch. 2</a:t>
            </a:r>
          </a:p>
          <a:p>
            <a:r>
              <a:rPr lang="en-US" dirty="0" smtClean="0"/>
              <a:t>SG discussion on the following questions:</a:t>
            </a:r>
            <a:endParaRPr lang="en-US" dirty="0"/>
          </a:p>
          <a:p>
            <a:r>
              <a:rPr lang="en-US" dirty="0" smtClean="0"/>
              <a:t>What is the crusading mentality?</a:t>
            </a:r>
          </a:p>
          <a:p>
            <a:r>
              <a:rPr lang="en-US" dirty="0" smtClean="0"/>
              <a:t>Why was Brazil different?</a:t>
            </a:r>
          </a:p>
          <a:p>
            <a:r>
              <a:rPr lang="en-US" dirty="0" smtClean="0"/>
              <a:t>How did Portugal make Brazil profitable?</a:t>
            </a:r>
          </a:p>
          <a:p>
            <a:r>
              <a:rPr lang="en-US" dirty="0" smtClean="0"/>
              <a:t>Describe the African slave trade to the Americas</a:t>
            </a:r>
          </a:p>
          <a:p>
            <a:r>
              <a:rPr lang="en-US" dirty="0" smtClean="0"/>
              <a:t>What was the “encomienda”?</a:t>
            </a:r>
          </a:p>
          <a:p>
            <a:r>
              <a:rPr lang="en-US" dirty="0" smtClean="0"/>
              <a:t>How were women on both sides involved in the conquest? </a:t>
            </a:r>
            <a:endParaRPr lang="en-US" dirty="0" smtClean="0"/>
          </a:p>
          <a:p>
            <a:r>
              <a:rPr lang="en-US" dirty="0" err="1" smtClean="0"/>
              <a:t>Bartolomé</a:t>
            </a:r>
            <a:r>
              <a:rPr lang="en-US" dirty="0" smtClean="0"/>
              <a:t>:  what happens in </a:t>
            </a:r>
            <a:r>
              <a:rPr lang="en-US" dirty="0" err="1" smtClean="0"/>
              <a:t>chs</a:t>
            </a:r>
            <a:r>
              <a:rPr lang="en-US" dirty="0" smtClean="0"/>
              <a:t>. 2-3?</a:t>
            </a:r>
            <a:endParaRPr lang="en-US" dirty="0"/>
          </a:p>
        </p:txBody>
      </p:sp>
    </p:spTree>
    <p:extLst>
      <p:ext uri="{BB962C8B-B14F-4D97-AF65-F5344CB8AC3E}">
        <p14:creationId xmlns:p14="http://schemas.microsoft.com/office/powerpoint/2010/main" val="608133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t>A. Both Sides of the Encounter</a:t>
            </a:r>
            <a:br>
              <a:rPr lang="en-US" dirty="0" smtClean="0"/>
            </a:br>
            <a:r>
              <a:rPr lang="en-US" dirty="0" smtClean="0"/>
              <a:t/>
            </a:r>
            <a:br>
              <a:rPr lang="en-US" dirty="0" smtClean="0"/>
            </a:br>
            <a:r>
              <a:rPr lang="en-US" dirty="0" smtClean="0"/>
              <a:t>Who were the Indigenous People in Latin America?</a:t>
            </a:r>
            <a:endParaRPr lang="en-US" dirty="0"/>
          </a:p>
        </p:txBody>
      </p:sp>
      <p:sp>
        <p:nvSpPr>
          <p:cNvPr id="3" name="Content Placeholder 2"/>
          <p:cNvSpPr>
            <a:spLocks noGrp="1"/>
          </p:cNvSpPr>
          <p:nvPr>
            <p:ph idx="1"/>
          </p:nvPr>
        </p:nvSpPr>
        <p:spPr/>
        <p:txBody>
          <a:bodyPr>
            <a:normAutofit/>
          </a:bodyPr>
          <a:lstStyle/>
          <a:p>
            <a:endParaRPr lang="en-US" sz="2400" dirty="0" smtClean="0"/>
          </a:p>
          <a:p>
            <a:endParaRPr lang="en-US" sz="2400" dirty="0"/>
          </a:p>
          <a:p>
            <a:endParaRPr lang="en-US" sz="2400" dirty="0" smtClean="0"/>
          </a:p>
          <a:p>
            <a:r>
              <a:rPr lang="en-US" sz="2400" dirty="0" smtClean="0"/>
              <a:t>Remind each other about them!</a:t>
            </a:r>
          </a:p>
        </p:txBody>
      </p:sp>
      <p:pic>
        <p:nvPicPr>
          <p:cNvPr id="4" name="Picture 3" descr="Aztec Chinampas.jpg"/>
          <p:cNvPicPr>
            <a:picLocks noChangeAspect="1"/>
          </p:cNvPicPr>
          <p:nvPr/>
        </p:nvPicPr>
        <p:blipFill>
          <a:blip r:embed="rId3" cstate="print"/>
          <a:stretch>
            <a:fillRect/>
          </a:stretch>
        </p:blipFill>
        <p:spPr>
          <a:xfrm>
            <a:off x="6192140" y="3352800"/>
            <a:ext cx="2421774" cy="1645920"/>
          </a:xfrm>
          <a:prstGeom prst="rect">
            <a:avLst/>
          </a:prstGeom>
        </p:spPr>
      </p:pic>
      <p:pic>
        <p:nvPicPr>
          <p:cNvPr id="6" name="Picture 5" descr="Quetzalcoatl.jpg"/>
          <p:cNvPicPr>
            <a:picLocks noChangeAspect="1"/>
          </p:cNvPicPr>
          <p:nvPr/>
        </p:nvPicPr>
        <p:blipFill>
          <a:blip r:embed="rId4" cstate="print"/>
          <a:stretch>
            <a:fillRect/>
          </a:stretch>
        </p:blipFill>
        <p:spPr>
          <a:xfrm>
            <a:off x="6717227" y="1828800"/>
            <a:ext cx="1371600" cy="113842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2200" y="4487254"/>
            <a:ext cx="2921000" cy="21971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4845050"/>
            <a:ext cx="2466975" cy="18478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2312" y="2432685"/>
            <a:ext cx="2619375" cy="174307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3479230"/>
            <a:ext cx="2628900" cy="321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219200"/>
            <a:ext cx="8229600" cy="5090160"/>
          </a:xfrm>
        </p:spPr>
        <p:txBody>
          <a:bodyPr/>
          <a:lstStyle/>
          <a:p>
            <a:pPr eaLnBrk="1" hangingPunct="1">
              <a:buFont typeface="Arial" charset="0"/>
              <a:buChar char="•"/>
            </a:pPr>
            <a:r>
              <a:rPr lang="en-US" dirty="0" smtClean="0"/>
              <a:t>The Columbian Exchange in Early Modern P.</a:t>
            </a:r>
          </a:p>
          <a:p>
            <a:pPr>
              <a:buFont typeface="Arial" charset="0"/>
              <a:buChar char="•"/>
            </a:pPr>
            <a:r>
              <a:rPr lang="en-US" dirty="0"/>
              <a:t>Alfred Crosby, Jr. Historian</a:t>
            </a:r>
          </a:p>
          <a:p>
            <a:pPr eaLnBrk="1" hangingPunct="1">
              <a:buFont typeface="Arial" charset="0"/>
              <a:buChar char="•"/>
            </a:pPr>
            <a:r>
              <a:rPr lang="en-US" dirty="0" smtClean="0"/>
              <a:t>What Plants and Animals came to Americas?</a:t>
            </a:r>
          </a:p>
          <a:p>
            <a:pPr eaLnBrk="1" hangingPunct="1">
              <a:buFont typeface="Arial" charset="0"/>
              <a:buChar char="•"/>
            </a:pPr>
            <a:r>
              <a:rPr lang="en-US" dirty="0" smtClean="0"/>
              <a:t>What types of sources used to describe the use of maize, wheat, potatoes, cattle, horses, swine?</a:t>
            </a:r>
          </a:p>
        </p:txBody>
      </p:sp>
      <p:sp>
        <p:nvSpPr>
          <p:cNvPr id="10242" name="Title 1"/>
          <p:cNvSpPr>
            <a:spLocks noGrp="1"/>
          </p:cNvSpPr>
          <p:nvPr>
            <p:ph type="title"/>
          </p:nvPr>
        </p:nvSpPr>
        <p:spPr/>
        <p:txBody>
          <a:bodyPr/>
          <a:lstStyle/>
          <a:p>
            <a:pPr eaLnBrk="1" fontAlgn="auto" hangingPunct="1">
              <a:spcAft>
                <a:spcPts val="0"/>
              </a:spcAft>
              <a:defRPr/>
            </a:pPr>
            <a:r>
              <a:rPr lang="en-US" dirty="0"/>
              <a:t>E</a:t>
            </a:r>
            <a:r>
              <a:rPr lang="en-US" dirty="0" smtClean="0"/>
              <a:t>. The Columbian Exchange</a:t>
            </a:r>
          </a:p>
        </p:txBody>
      </p:sp>
      <p:pic>
        <p:nvPicPr>
          <p:cNvPr id="4" name="Picture 3" descr="wheat.jpg"/>
          <p:cNvPicPr>
            <a:picLocks noChangeAspect="1"/>
          </p:cNvPicPr>
          <p:nvPr/>
        </p:nvPicPr>
        <p:blipFill>
          <a:blip r:embed="rId3" cstate="print"/>
          <a:stretch>
            <a:fillRect/>
          </a:stretch>
        </p:blipFill>
        <p:spPr>
          <a:xfrm>
            <a:off x="609600" y="4495800"/>
            <a:ext cx="2286000" cy="1714500"/>
          </a:xfrm>
          <a:prstGeom prst="rect">
            <a:avLst/>
          </a:prstGeom>
        </p:spPr>
      </p:pic>
      <p:pic>
        <p:nvPicPr>
          <p:cNvPr id="5" name="Picture 4" descr="maize.jpg"/>
          <p:cNvPicPr>
            <a:picLocks noChangeAspect="1"/>
          </p:cNvPicPr>
          <p:nvPr/>
        </p:nvPicPr>
        <p:blipFill>
          <a:blip r:embed="rId4" cstate="print"/>
          <a:stretch>
            <a:fillRect/>
          </a:stretch>
        </p:blipFill>
        <p:spPr>
          <a:xfrm>
            <a:off x="6553200" y="3746500"/>
            <a:ext cx="2286000" cy="3111500"/>
          </a:xfrm>
          <a:prstGeom prst="rect">
            <a:avLst/>
          </a:prstGeom>
        </p:spPr>
      </p:pic>
      <p:pic>
        <p:nvPicPr>
          <p:cNvPr id="6" name="Picture 5" descr="potatoes.jpg"/>
          <p:cNvPicPr>
            <a:picLocks noChangeAspect="1"/>
          </p:cNvPicPr>
          <p:nvPr/>
        </p:nvPicPr>
        <p:blipFill>
          <a:blip r:embed="rId5" cstate="print"/>
          <a:stretch>
            <a:fillRect/>
          </a:stretch>
        </p:blipFill>
        <p:spPr>
          <a:xfrm>
            <a:off x="8229600" y="28486"/>
            <a:ext cx="866775" cy="74295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3505" y="4267200"/>
            <a:ext cx="1866900" cy="244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0">
                                            <p:txEl>
                                              <p:pRg st="1" end="1"/>
                                            </p:txEl>
                                          </p:spTgt>
                                        </p:tgtEl>
                                        <p:attrNameLst>
                                          <p:attrName>style.visibility</p:attrName>
                                        </p:attrNameLst>
                                      </p:cBhvr>
                                      <p:to>
                                        <p:strVal val="visible"/>
                                      </p:to>
                                    </p:set>
                                    <p:anim calcmode="lin" valueType="num">
                                      <p:cBhvr additive="base">
                                        <p:cTn id="13"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410">
                                            <p:txEl>
                                              <p:pRg st="2" end="2"/>
                                            </p:txEl>
                                          </p:spTgt>
                                        </p:tgtEl>
                                        <p:attrNameLst>
                                          <p:attrName>style.visibility</p:attrName>
                                        </p:attrNameLst>
                                      </p:cBhvr>
                                      <p:to>
                                        <p:strVal val="visible"/>
                                      </p:to>
                                    </p:set>
                                    <p:anim calcmode="lin" valueType="num">
                                      <p:cBhvr additive="base">
                                        <p:cTn id="23"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10">
                                            <p:txEl>
                                              <p:pRg st="3" end="3"/>
                                            </p:txEl>
                                          </p:spTgt>
                                        </p:tgtEl>
                                        <p:attrNameLst>
                                          <p:attrName>style.visibility</p:attrName>
                                        </p:attrNameLst>
                                      </p:cBhvr>
                                      <p:to>
                                        <p:strVal val="visible"/>
                                      </p:to>
                                    </p:set>
                                    <p:anim calcmode="lin" valueType="num">
                                      <p:cBhvr additive="base">
                                        <p:cTn id="29"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pPr algn="l"/>
            <a:r>
              <a:rPr lang="en-US" dirty="0" smtClean="0"/>
              <a:t>What went back </a:t>
            </a:r>
            <a:br>
              <a:rPr lang="en-US" dirty="0" smtClean="0"/>
            </a:br>
            <a:r>
              <a:rPr lang="en-US" dirty="0" smtClean="0"/>
              <a:t>to Europe?</a:t>
            </a:r>
            <a:endParaRPr lang="en-US" dirty="0"/>
          </a:p>
        </p:txBody>
      </p:sp>
      <p:sp>
        <p:nvSpPr>
          <p:cNvPr id="6" name="TextBox 5"/>
          <p:cNvSpPr txBox="1"/>
          <p:nvPr/>
        </p:nvSpPr>
        <p:spPr>
          <a:xfrm>
            <a:off x="2133600" y="5627132"/>
            <a:ext cx="3505200" cy="369332"/>
          </a:xfrm>
          <a:prstGeom prst="rect">
            <a:avLst/>
          </a:prstGeom>
          <a:noFill/>
        </p:spPr>
        <p:txBody>
          <a:bodyPr wrap="square" rtlCol="0">
            <a:spAutoFit/>
          </a:bodyPr>
          <a:lstStyle/>
          <a:p>
            <a:r>
              <a:rPr lang="en-US" dirty="0" smtClean="0"/>
              <a:t>Etching by Alfred Durer 1496</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990600"/>
            <a:ext cx="2371725" cy="19335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4418" y="-2931"/>
            <a:ext cx="3040982"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03" y="3733800"/>
            <a:ext cx="2924175" cy="1562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4770" y="2907483"/>
            <a:ext cx="3291840" cy="2302543"/>
          </a:xfrm>
          <a:prstGeom prst="rect">
            <a:avLst/>
          </a:prstGeom>
        </p:spPr>
      </p:pic>
      <p:pic>
        <p:nvPicPr>
          <p:cNvPr id="9" name="Content Placeholder 8"/>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85800" y="1524000"/>
            <a:ext cx="2571750" cy="1771650"/>
          </a:xfrm>
        </p:spPr>
      </p:pic>
      <p:sp>
        <p:nvSpPr>
          <p:cNvPr id="11" name="TextBox 10"/>
          <p:cNvSpPr txBox="1"/>
          <p:nvPr/>
        </p:nvSpPr>
        <p:spPr>
          <a:xfrm>
            <a:off x="457200" y="3352800"/>
            <a:ext cx="2743200" cy="369332"/>
          </a:xfrm>
          <a:prstGeom prst="rect">
            <a:avLst/>
          </a:prstGeom>
          <a:noFill/>
        </p:spPr>
        <p:txBody>
          <a:bodyPr wrap="square" rtlCol="0">
            <a:spAutoFit/>
          </a:bodyPr>
          <a:lstStyle/>
          <a:p>
            <a:r>
              <a:rPr lang="en-US" dirty="0" smtClean="0"/>
              <a:t>Potosi Silver Mine</a:t>
            </a:r>
            <a:endParaRPr lang="en-US" dirty="0"/>
          </a:p>
        </p:txBody>
      </p:sp>
    </p:spTree>
    <p:extLst>
      <p:ext uri="{BB962C8B-B14F-4D97-AF65-F5344CB8AC3E}">
        <p14:creationId xmlns:p14="http://schemas.microsoft.com/office/powerpoint/2010/main" val="48496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
            </a:r>
            <a:r>
              <a:rPr lang="en-US" dirty="0" smtClean="0"/>
              <a:t>.  Results:  Demographic Collapse</a:t>
            </a:r>
            <a:endParaRPr lang="en-US" dirty="0"/>
          </a:p>
        </p:txBody>
      </p:sp>
      <p:pic>
        <p:nvPicPr>
          <p:cNvPr id="4" name="Content Placeholder 3" descr="Central Mexico collapse 1532-1608.jpg"/>
          <p:cNvPicPr>
            <a:picLocks noGrp="1" noChangeAspect="1"/>
          </p:cNvPicPr>
          <p:nvPr>
            <p:ph idx="1"/>
          </p:nvPr>
        </p:nvPicPr>
        <p:blipFill>
          <a:blip r:embed="rId3" cstate="print"/>
          <a:stretch>
            <a:fillRect/>
          </a:stretch>
        </p:blipFill>
        <p:spPr>
          <a:xfrm>
            <a:off x="609600" y="1447800"/>
            <a:ext cx="7974766" cy="4708525"/>
          </a:xfrm>
        </p:spPr>
      </p:pic>
      <p:sp>
        <p:nvSpPr>
          <p:cNvPr id="3" name="TextBox 2"/>
          <p:cNvSpPr txBox="1"/>
          <p:nvPr/>
        </p:nvSpPr>
        <p:spPr>
          <a:xfrm>
            <a:off x="381000" y="6400800"/>
            <a:ext cx="8534400" cy="461665"/>
          </a:xfrm>
          <a:prstGeom prst="rect">
            <a:avLst/>
          </a:prstGeom>
          <a:noFill/>
        </p:spPr>
        <p:txBody>
          <a:bodyPr wrap="square" rtlCol="0">
            <a:spAutoFit/>
          </a:bodyPr>
          <a:lstStyle/>
          <a:p>
            <a:r>
              <a:rPr lang="en-US" sz="2400" dirty="0" smtClean="0"/>
              <a:t>Woodrow Borah and </a:t>
            </a:r>
            <a:r>
              <a:rPr lang="en-US" sz="2400" dirty="0" err="1" smtClean="0"/>
              <a:t>Sherbourne</a:t>
            </a:r>
            <a:r>
              <a:rPr lang="en-US" sz="2400" dirty="0" smtClean="0"/>
              <a:t> Cook</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
            </a:r>
            <a:r>
              <a:rPr lang="en-US" dirty="0" smtClean="0"/>
              <a:t>. Class Columbian Exchange</a:t>
            </a:r>
            <a:endParaRPr lang="en-US" dirty="0"/>
          </a:p>
        </p:txBody>
      </p:sp>
      <p:sp>
        <p:nvSpPr>
          <p:cNvPr id="3" name="Content Placeholder 2"/>
          <p:cNvSpPr>
            <a:spLocks noGrp="1"/>
          </p:cNvSpPr>
          <p:nvPr>
            <p:ph idx="1"/>
          </p:nvPr>
        </p:nvSpPr>
        <p:spPr>
          <a:xfrm>
            <a:off x="457200" y="1600200"/>
            <a:ext cx="8458200" cy="4709160"/>
          </a:xfrm>
        </p:spPr>
        <p:txBody>
          <a:bodyPr/>
          <a:lstStyle/>
          <a:p>
            <a:r>
              <a:rPr lang="en-US" dirty="0" smtClean="0"/>
              <a:t>Move around the class</a:t>
            </a:r>
          </a:p>
          <a:p>
            <a:r>
              <a:rPr lang="en-US" dirty="0" smtClean="0"/>
              <a:t>Meet someone and trade commodities</a:t>
            </a:r>
          </a:p>
          <a:p>
            <a:r>
              <a:rPr lang="en-US" dirty="0" smtClean="0"/>
              <a:t>No talking, only gestures, you can’t understand each other’s language</a:t>
            </a:r>
          </a:p>
          <a:p>
            <a:r>
              <a:rPr lang="en-US" dirty="0" smtClean="0"/>
              <a:t>As the captain of this ship, I have some goodies on my deck to trade</a:t>
            </a:r>
            <a:endParaRPr lang="en-US" dirty="0"/>
          </a:p>
          <a:p>
            <a:r>
              <a:rPr lang="en-US" dirty="0" smtClean="0"/>
              <a:t>Analysis:  Insights into the Columbian exchange</a:t>
            </a:r>
            <a:endParaRPr lang="en-US" dirty="0"/>
          </a:p>
        </p:txBody>
      </p:sp>
    </p:spTree>
    <p:extLst>
      <p:ext uri="{BB962C8B-B14F-4D97-AF65-F5344CB8AC3E}">
        <p14:creationId xmlns:p14="http://schemas.microsoft.com/office/powerpoint/2010/main" val="482552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US" smtClean="0"/>
              <a:t>. </a:t>
            </a:r>
            <a:r>
              <a:rPr lang="en-US" dirty="0" smtClean="0"/>
              <a:t>Conclusions and Analysis</a:t>
            </a:r>
            <a:endParaRPr lang="en-US" dirty="0"/>
          </a:p>
        </p:txBody>
      </p:sp>
      <p:sp>
        <p:nvSpPr>
          <p:cNvPr id="3" name="Content Placeholder 2"/>
          <p:cNvSpPr>
            <a:spLocks noGrp="1"/>
          </p:cNvSpPr>
          <p:nvPr>
            <p:ph idx="1"/>
          </p:nvPr>
        </p:nvSpPr>
        <p:spPr/>
        <p:txBody>
          <a:bodyPr/>
          <a:lstStyle/>
          <a:p>
            <a:r>
              <a:rPr lang="en-US" dirty="0" smtClean="0"/>
              <a:t>SG:  Analyze and Describe:</a:t>
            </a:r>
          </a:p>
          <a:p>
            <a:r>
              <a:rPr lang="en-US" dirty="0" smtClean="0"/>
              <a:t>Indigenous Latin Americans meet Europeans</a:t>
            </a:r>
          </a:p>
          <a:p>
            <a:r>
              <a:rPr lang="en-US" dirty="0" smtClean="0"/>
              <a:t>Dynamics of Encounter between different peoples and cultures</a:t>
            </a:r>
          </a:p>
          <a:p>
            <a:r>
              <a:rPr lang="en-US" dirty="0" smtClean="0"/>
              <a:t>Given their background, what kind of world would they create between them?</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67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173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46238"/>
          </a:xfrm>
        </p:spPr>
        <p:txBody>
          <a:bodyPr/>
          <a:lstStyle/>
          <a:p>
            <a:r>
              <a:rPr lang="en-US" dirty="0" smtClean="0"/>
              <a:t>Who were the Europeans?</a:t>
            </a:r>
            <a:endParaRPr lang="en-US" dirty="0"/>
          </a:p>
        </p:txBody>
      </p:sp>
      <p:sp>
        <p:nvSpPr>
          <p:cNvPr id="3" name="Content Placeholder 2"/>
          <p:cNvSpPr>
            <a:spLocks noGrp="1"/>
          </p:cNvSpPr>
          <p:nvPr>
            <p:ph idx="1"/>
          </p:nvPr>
        </p:nvSpPr>
        <p:spPr>
          <a:xfrm>
            <a:off x="457200" y="685800"/>
            <a:ext cx="8229600" cy="5699760"/>
          </a:xfrm>
        </p:spPr>
        <p:txBody>
          <a:bodyPr>
            <a:normAutofit/>
          </a:bodyPr>
          <a:lstStyle/>
          <a:p>
            <a:r>
              <a:rPr lang="en-US" dirty="0" smtClean="0"/>
              <a:t>Roman Iberia after 201 BCE</a:t>
            </a:r>
          </a:p>
          <a:p>
            <a:r>
              <a:rPr lang="en-US" dirty="0" smtClean="0"/>
              <a:t>Visigoths invaded Iberia early </a:t>
            </a:r>
          </a:p>
          <a:p>
            <a:pPr>
              <a:buNone/>
            </a:pPr>
            <a:r>
              <a:rPr lang="en-US" dirty="0" smtClean="0"/>
              <a:t>		5</a:t>
            </a:r>
            <a:r>
              <a:rPr lang="en-US" baseline="30000" dirty="0" smtClean="0"/>
              <a:t>th</a:t>
            </a:r>
            <a:r>
              <a:rPr lang="en-US" dirty="0" smtClean="0"/>
              <a:t> Century</a:t>
            </a:r>
          </a:p>
          <a:p>
            <a:r>
              <a:rPr lang="en-US" dirty="0" smtClean="0"/>
              <a:t>Muslim invasion in 711 CE</a:t>
            </a:r>
          </a:p>
          <a:p>
            <a:pPr lvl="1"/>
            <a:r>
              <a:rPr lang="en-US" dirty="0" smtClean="0"/>
              <a:t>Capital at Cordoba, Economic Intellectual Center</a:t>
            </a:r>
          </a:p>
          <a:p>
            <a:pPr lvl="1"/>
            <a:r>
              <a:rPr lang="en-US" dirty="0" smtClean="0"/>
              <a:t>700 year Holy Crusade to Expel Muslims</a:t>
            </a:r>
          </a:p>
          <a:p>
            <a:pPr lvl="1">
              <a:buNone/>
            </a:pPr>
            <a:r>
              <a:rPr lang="en-US" sz="2800" dirty="0" smtClean="0"/>
              <a:t>Aragon and </a:t>
            </a:r>
            <a:r>
              <a:rPr lang="en-US" sz="2800" dirty="0" err="1" smtClean="0"/>
              <a:t>Castille</a:t>
            </a:r>
            <a:r>
              <a:rPr lang="en-US" sz="2800" dirty="0" smtClean="0"/>
              <a:t> united 1479</a:t>
            </a:r>
          </a:p>
          <a:p>
            <a:pPr lvl="1">
              <a:buNone/>
            </a:pPr>
            <a:r>
              <a:rPr lang="en-US" dirty="0" smtClean="0"/>
              <a:t>March towards absolute power</a:t>
            </a:r>
          </a:p>
          <a:p>
            <a:pPr lvl="1">
              <a:buNone/>
            </a:pPr>
            <a:r>
              <a:rPr lang="en-US" dirty="0" smtClean="0"/>
              <a:t>	Religious and Economic Reforms</a:t>
            </a:r>
          </a:p>
          <a:p>
            <a:pPr lvl="1">
              <a:buNone/>
            </a:pPr>
            <a:r>
              <a:rPr lang="en-US" dirty="0" smtClean="0"/>
              <a:t>	  Expulsion of Muslims and Jews 1492 </a:t>
            </a:r>
          </a:p>
          <a:p>
            <a:pPr lvl="1">
              <a:buNone/>
            </a:pPr>
            <a:r>
              <a:rPr lang="en-US" dirty="0" smtClean="0"/>
              <a:t>				</a:t>
            </a:r>
          </a:p>
        </p:txBody>
      </p:sp>
      <p:pic>
        <p:nvPicPr>
          <p:cNvPr id="5" name="Picture 4" descr="Ferdinand and Isabella.jpg"/>
          <p:cNvPicPr>
            <a:picLocks noChangeAspect="1"/>
          </p:cNvPicPr>
          <p:nvPr/>
        </p:nvPicPr>
        <p:blipFill>
          <a:blip r:embed="rId3" cstate="print"/>
          <a:stretch>
            <a:fillRect/>
          </a:stretch>
        </p:blipFill>
        <p:spPr>
          <a:xfrm>
            <a:off x="6229172" y="762000"/>
            <a:ext cx="2201950" cy="1463040"/>
          </a:xfrm>
          <a:prstGeom prst="rect">
            <a:avLst/>
          </a:prstGeom>
        </p:spPr>
      </p:pic>
      <p:pic>
        <p:nvPicPr>
          <p:cNvPr id="7" name="Picture 6" descr="Cordoba, Spain, Centro_Histórico_de_Córdoba.jpg"/>
          <p:cNvPicPr>
            <a:picLocks noChangeAspect="1"/>
          </p:cNvPicPr>
          <p:nvPr/>
        </p:nvPicPr>
        <p:blipFill>
          <a:blip r:embed="rId4" cstate="print"/>
          <a:srcRect l="36585"/>
          <a:stretch>
            <a:fillRect/>
          </a:stretch>
        </p:blipFill>
        <p:spPr>
          <a:xfrm>
            <a:off x="7010400" y="3688080"/>
            <a:ext cx="1981200" cy="304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657824"/>
            <a:ext cx="8606117" cy="6035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600"/>
                                        <p:tgtEl>
                                          <p:spTgt spid="3">
                                            <p:txEl>
                                              <p:pRg st="2" end="2"/>
                                            </p:txEl>
                                          </p:spTgt>
                                        </p:tgtEl>
                                      </p:cBhvr>
                                    </p:animEffect>
                                    <p:anim calcmode="lin" valueType="num">
                                      <p:cBhvr>
                                        <p:cTn id="20" dur="6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6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anim calcmode="lin" valueType="num">
                                      <p:cBhvr>
                                        <p:cTn id="2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2000"/>
                                        <p:tgtEl>
                                          <p:spTgt spid="3">
                                            <p:txEl>
                                              <p:pRg st="6" end="6"/>
                                            </p:txEl>
                                          </p:spTgt>
                                        </p:tgtEl>
                                      </p:cBhvr>
                                    </p:animEffect>
                                    <p:anim calcmode="lin" valueType="num">
                                      <p:cBhvr>
                                        <p:cTn id="5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7"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xit" presetSubtype="32" fill="hold" nodeType="clickEffect">
                                  <p:stCondLst>
                                    <p:cond delay="0"/>
                                  </p:stCondLst>
                                  <p:childTnLst>
                                    <p:anim calcmode="lin" valueType="num">
                                      <p:cBhvr>
                                        <p:cTn id="68" dur="500"/>
                                        <p:tgtEl>
                                          <p:spTgt spid="4"/>
                                        </p:tgtEl>
                                        <p:attrNameLst>
                                          <p:attrName>ppt_w</p:attrName>
                                        </p:attrNameLst>
                                      </p:cBhvr>
                                      <p:tavLst>
                                        <p:tav tm="0">
                                          <p:val>
                                            <p:strVal val="ppt_w"/>
                                          </p:val>
                                        </p:tav>
                                        <p:tav tm="100000">
                                          <p:val>
                                            <p:fltVal val="0"/>
                                          </p:val>
                                        </p:tav>
                                      </p:tavLst>
                                    </p:anim>
                                    <p:anim calcmode="lin" valueType="num">
                                      <p:cBhvr>
                                        <p:cTn id="69" dur="500"/>
                                        <p:tgtEl>
                                          <p:spTgt spid="4"/>
                                        </p:tgtEl>
                                        <p:attrNameLst>
                                          <p:attrName>ppt_h</p:attrName>
                                        </p:attrNameLst>
                                      </p:cBhvr>
                                      <p:tavLst>
                                        <p:tav tm="0">
                                          <p:val>
                                            <p:strVal val="ppt_h"/>
                                          </p:val>
                                        </p:tav>
                                        <p:tav tm="100000">
                                          <p:val>
                                            <p:fltVal val="0"/>
                                          </p:val>
                                        </p:tav>
                                      </p:tavLst>
                                    </p:anim>
                                    <p:animEffect transition="out" filter="fade">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Effect transition="in" filter="fade">
                                      <p:cBhvr>
                                        <p:cTn id="76" dur="2000"/>
                                        <p:tgtEl>
                                          <p:spTgt spid="3">
                                            <p:txEl>
                                              <p:pRg st="7" end="7"/>
                                            </p:txEl>
                                          </p:spTgt>
                                        </p:tgtEl>
                                      </p:cBhvr>
                                    </p:animEffect>
                                    <p:anim calcmode="lin" valueType="num">
                                      <p:cBhvr>
                                        <p:cTn id="7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78" dur="2000" fill="hold"/>
                                        <p:tgtEl>
                                          <p:spTgt spid="3">
                                            <p:txEl>
                                              <p:pRg st="7" end="7"/>
                                            </p:txEl>
                                          </p:spTgt>
                                        </p:tgtEl>
                                        <p:attrNameLst>
                                          <p:attrName>ppt_h</p:attrName>
                                        </p:attrNameLst>
                                      </p:cBhvr>
                                      <p:tavLst>
                                        <p:tav tm="0">
                                          <p:val>
                                            <p:strVal val="#ppt_h"/>
                                          </p:val>
                                        </p:tav>
                                        <p:tav tm="100000">
                                          <p:val>
                                            <p:strVal val="#ppt_h"/>
                                          </p:val>
                                        </p:tav>
                                      </p:tavLst>
                                    </p:anim>
                                  </p:childTnLst>
                                </p:cTn>
                              </p:par>
                              <p:par>
                                <p:cTn id="79" presetID="45" presetClass="entr" presetSubtype="0" fill="hold" nodeType="with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Effect transition="in" filter="fade">
                                      <p:cBhvr>
                                        <p:cTn id="81" dur="2000"/>
                                        <p:tgtEl>
                                          <p:spTgt spid="3">
                                            <p:txEl>
                                              <p:pRg st="8" end="8"/>
                                            </p:txEl>
                                          </p:spTgt>
                                        </p:tgtEl>
                                      </p:cBhvr>
                                    </p:animEffect>
                                    <p:anim calcmode="lin" valueType="num">
                                      <p:cBhvr>
                                        <p:cTn id="82"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83"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45" presetClass="entr" presetSubtype="0"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2000"/>
                                        <p:tgtEl>
                                          <p:spTgt spid="3">
                                            <p:txEl>
                                              <p:pRg st="9" end="9"/>
                                            </p:txEl>
                                          </p:spTgt>
                                        </p:tgtEl>
                                      </p:cBhvr>
                                    </p:animEffect>
                                    <p:anim calcmode="lin" valueType="num">
                                      <p:cBhvr>
                                        <p:cTn id="89"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90" dur="2000" fill="hold"/>
                                        <p:tgtEl>
                                          <p:spTgt spid="3">
                                            <p:txEl>
                                              <p:pRg st="9" end="9"/>
                                            </p:txEl>
                                          </p:spTgt>
                                        </p:tgtEl>
                                        <p:attrNameLst>
                                          <p:attrName>ppt_h</p:attrName>
                                        </p:attrNameLst>
                                      </p:cBhvr>
                                      <p:tavLst>
                                        <p:tav tm="0">
                                          <p:val>
                                            <p:strVal val="#ppt_h"/>
                                          </p:val>
                                        </p:tav>
                                        <p:tav tm="100000">
                                          <p:val>
                                            <p:strVal val="#ppt_h"/>
                                          </p:val>
                                        </p:tav>
                                      </p:tavLst>
                                    </p:anim>
                                  </p:childTnLst>
                                </p:cTn>
                              </p:par>
                              <p:par>
                                <p:cTn id="91" presetID="45" presetClass="entr" presetSubtype="0" fill="hold" nodeType="withEffect">
                                  <p:stCondLst>
                                    <p:cond delay="0"/>
                                  </p:stCondLst>
                                  <p:childTnLst>
                                    <p:set>
                                      <p:cBhvr>
                                        <p:cTn id="92" dur="1" fill="hold">
                                          <p:stCondLst>
                                            <p:cond delay="0"/>
                                          </p:stCondLst>
                                        </p:cTn>
                                        <p:tgtEl>
                                          <p:spTgt spid="3">
                                            <p:txEl>
                                              <p:pRg st="10" end="10"/>
                                            </p:txEl>
                                          </p:spTgt>
                                        </p:tgtEl>
                                        <p:attrNameLst>
                                          <p:attrName>style.visibility</p:attrName>
                                        </p:attrNameLst>
                                      </p:cBhvr>
                                      <p:to>
                                        <p:strVal val="visible"/>
                                      </p:to>
                                    </p:set>
                                    <p:animEffect transition="in" filter="fade">
                                      <p:cBhvr>
                                        <p:cTn id="93" dur="1800"/>
                                        <p:tgtEl>
                                          <p:spTgt spid="3">
                                            <p:txEl>
                                              <p:pRg st="10" end="10"/>
                                            </p:txEl>
                                          </p:spTgt>
                                        </p:tgtEl>
                                      </p:cBhvr>
                                    </p:animEffect>
                                    <p:anim calcmode="lin" valueType="num">
                                      <p:cBhvr>
                                        <p:cTn id="94" dur="18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95" dur="18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How did they first meet?</a:t>
            </a:r>
            <a:endParaRPr lang="en-US" dirty="0"/>
          </a:p>
        </p:txBody>
      </p:sp>
      <p:sp>
        <p:nvSpPr>
          <p:cNvPr id="3" name="Content Placeholder 2"/>
          <p:cNvSpPr>
            <a:spLocks noGrp="1"/>
          </p:cNvSpPr>
          <p:nvPr>
            <p:ph idx="1"/>
          </p:nvPr>
        </p:nvSpPr>
        <p:spPr/>
        <p:txBody>
          <a:bodyPr>
            <a:normAutofit/>
          </a:bodyPr>
          <a:lstStyle/>
          <a:p>
            <a:pPr marL="137160" indent="0">
              <a:buNone/>
            </a:pPr>
            <a:r>
              <a:rPr lang="en-US" dirty="0" smtClean="0"/>
              <a:t>Columbus’ voyage of 1492, and subsequent exploration and settlement	</a:t>
            </a:r>
          </a:p>
          <a:p>
            <a:pPr marL="137160" indent="0">
              <a:buNone/>
            </a:pPr>
            <a:r>
              <a:rPr lang="en-US" dirty="0"/>
              <a:t>	</a:t>
            </a:r>
            <a:r>
              <a:rPr lang="en-US" dirty="0" smtClean="0"/>
              <a:t>Sailing the Ocean Blue</a:t>
            </a:r>
          </a:p>
          <a:p>
            <a:pPr marL="137160" indent="0">
              <a:buNone/>
            </a:pPr>
            <a:r>
              <a:rPr lang="en-US" dirty="0" smtClean="0"/>
              <a:t>Pope Alexander VI      Missionary Task</a:t>
            </a:r>
            <a:endParaRPr lang="en-US" dirty="0"/>
          </a:p>
          <a:p>
            <a:pPr>
              <a:buNone/>
            </a:pPr>
            <a:r>
              <a:rPr lang="en-US" dirty="0" smtClean="0"/>
              <a:t>	</a:t>
            </a:r>
            <a:endParaRPr lang="en-US" sz="2400" dirty="0" smtClean="0"/>
          </a:p>
        </p:txBody>
      </p:sp>
      <p:pic>
        <p:nvPicPr>
          <p:cNvPr id="4" name="Picture 3" descr="Christopher_Columbus_only_state-portrait_Alejo_Fernandez_1505_1536.jpg"/>
          <p:cNvPicPr>
            <a:picLocks noChangeAspect="1"/>
          </p:cNvPicPr>
          <p:nvPr/>
        </p:nvPicPr>
        <p:blipFill>
          <a:blip r:embed="rId3" cstate="print"/>
          <a:stretch>
            <a:fillRect/>
          </a:stretch>
        </p:blipFill>
        <p:spPr>
          <a:xfrm>
            <a:off x="7010400" y="2209800"/>
            <a:ext cx="1645920" cy="1645920"/>
          </a:xfrm>
          <a:prstGeom prst="rect">
            <a:avLst/>
          </a:prstGeom>
        </p:spPr>
      </p:pic>
      <p:pic>
        <p:nvPicPr>
          <p:cNvPr id="6" name="Picture 5"/>
          <p:cNvPicPr>
            <a:picLocks noChangeAspect="1"/>
          </p:cNvPicPr>
          <p:nvPr/>
        </p:nvPicPr>
        <p:blipFill>
          <a:blip r:embed="rId4"/>
          <a:stretch>
            <a:fillRect/>
          </a:stretch>
        </p:blipFill>
        <p:spPr>
          <a:xfrm>
            <a:off x="609600" y="3954780"/>
            <a:ext cx="3535986" cy="2377646"/>
          </a:xfrm>
          <a:prstGeom prst="rect">
            <a:avLst/>
          </a:prstGeom>
        </p:spPr>
      </p:pic>
      <p:sp>
        <p:nvSpPr>
          <p:cNvPr id="10" name="TextBox 9"/>
          <p:cNvSpPr txBox="1"/>
          <p:nvPr/>
        </p:nvSpPr>
        <p:spPr>
          <a:xfrm>
            <a:off x="4800600" y="4343400"/>
            <a:ext cx="3855720" cy="369332"/>
          </a:xfrm>
          <a:prstGeom prst="rect">
            <a:avLst/>
          </a:prstGeom>
          <a:noFill/>
        </p:spPr>
        <p:txBody>
          <a:bodyPr wrap="square" rtlCol="0">
            <a:spAutoFit/>
          </a:bodyPr>
          <a:lstStyle/>
          <a:p>
            <a:r>
              <a:rPr lang="en-US" dirty="0" smtClean="0"/>
              <a:t>Inherent Contradiction of Journey?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p:cTn id="3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Brazil 1500</a:t>
            </a:r>
            <a:endParaRPr lang="en-US" dirty="0"/>
          </a:p>
        </p:txBody>
      </p:sp>
      <p:sp>
        <p:nvSpPr>
          <p:cNvPr id="3" name="Content Placeholder 2"/>
          <p:cNvSpPr>
            <a:spLocks noGrp="1"/>
          </p:cNvSpPr>
          <p:nvPr>
            <p:ph idx="1"/>
          </p:nvPr>
        </p:nvSpPr>
        <p:spPr/>
        <p:txBody>
          <a:bodyPr/>
          <a:lstStyle/>
          <a:p>
            <a:r>
              <a:rPr lang="en-US" dirty="0"/>
              <a:t>Cabral’s accidental voyage of 1500</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6629400" y="3916680"/>
            <a:ext cx="1847248" cy="22861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620" y="3657600"/>
            <a:ext cx="4023360" cy="3017520"/>
          </a:xfrm>
          <a:prstGeom prst="rect">
            <a:avLst/>
          </a:prstGeom>
        </p:spPr>
      </p:pic>
    </p:spTree>
    <p:extLst>
      <p:ext uri="{BB962C8B-B14F-4D97-AF65-F5344CB8AC3E}">
        <p14:creationId xmlns:p14="http://schemas.microsoft.com/office/powerpoint/2010/main" val="2620516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 </a:t>
            </a:r>
            <a:r>
              <a:rPr lang="en-US" dirty="0" err="1"/>
              <a:t>Tupinamba</a:t>
            </a:r>
            <a:r>
              <a:rPr lang="en-US" dirty="0"/>
              <a:t>, along the coasts of central Brazil, met Europeans quite accidentally in April of 1500, when winds blew Portuguese Captain Pedro Cabral and his fleet off course on his voyage to trade in India.   By the time that sailors reached the beach in what became the State of Bahia, twenty Native men were already waiting.  They so carefully imitated the sailors, who erected a cross and celebrated mass, that the traders predicted easy conversion.  </a:t>
            </a:r>
            <a:endParaRPr lang="en-US" dirty="0" smtClean="0"/>
          </a:p>
          <a:p>
            <a:r>
              <a:rPr lang="en-US" dirty="0" smtClean="0"/>
              <a:t>Pero </a:t>
            </a:r>
            <a:r>
              <a:rPr lang="en-US" dirty="0" err="1"/>
              <a:t>Caminha</a:t>
            </a:r>
            <a:r>
              <a:rPr lang="en-US" dirty="0"/>
              <a:t>, Cabral’s scribe, predicted that, “One can easily imprint on them any mark we choose, for Our Lord has given them good bodies and good faces as befit good men.  If anyone is to come here, let a clergymen come along to baptize them.”  </a:t>
            </a:r>
            <a:endParaRPr lang="en-US" dirty="0" smtClean="0"/>
          </a:p>
        </p:txBody>
      </p:sp>
    </p:spTree>
    <p:extLst>
      <p:ext uri="{BB962C8B-B14F-4D97-AF65-F5344CB8AC3E}">
        <p14:creationId xmlns:p14="http://schemas.microsoft.com/office/powerpoint/2010/main" val="196348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080760"/>
          </a:xfrm>
        </p:spPr>
        <p:txBody>
          <a:bodyPr>
            <a:normAutofit fontScale="85000" lnSpcReduction="20000"/>
          </a:bodyPr>
          <a:lstStyle/>
          <a:p>
            <a:r>
              <a:rPr lang="en-US" dirty="0"/>
              <a:t>It was the Natives’ nakedness, though, that most intrigued the traders.  </a:t>
            </a:r>
            <a:r>
              <a:rPr lang="en-US" dirty="0" err="1"/>
              <a:t>Caminha</a:t>
            </a:r>
            <a:r>
              <a:rPr lang="en-US" dirty="0"/>
              <a:t> noted that one girl was “all dyed [sic.] from head to foot in that paint; and indeed she was so well built and so well curved and her privy part (what a one she had!) was so gracious that many women of our country, on seeing such charms, would be ashamed that theirs were not like hers.”   Sailors tried to dress them, but the people they described as “noble savages” quickly threw off the European clothing.   </a:t>
            </a:r>
            <a:endParaRPr lang="en-US" dirty="0" smtClean="0"/>
          </a:p>
          <a:p>
            <a:r>
              <a:rPr lang="en-US" dirty="0" smtClean="0"/>
              <a:t>Along </a:t>
            </a:r>
            <a:r>
              <a:rPr lang="en-US" dirty="0"/>
              <a:t>one river, sailors stumbled upon a Native dance and the </a:t>
            </a:r>
            <a:r>
              <a:rPr lang="en-US" dirty="0" err="1"/>
              <a:t>Tupinamba</a:t>
            </a:r>
            <a:r>
              <a:rPr lang="en-US" dirty="0"/>
              <a:t> welcomed them warmly to join in the fun.  Another friendly group spent a day dancing to sailors’ tambourines.  After trading feathers for paper, trinkets, and alcohol, the </a:t>
            </a:r>
            <a:r>
              <a:rPr lang="en-US" dirty="0" err="1"/>
              <a:t>Tupinamba</a:t>
            </a:r>
            <a:r>
              <a:rPr lang="en-US" dirty="0"/>
              <a:t> filled one of the ships with dyewood, a tree that produced a bright red dye, and Cabral sent the cargo back to Portugal when he left for India. </a:t>
            </a:r>
          </a:p>
          <a:p>
            <a:endParaRPr lang="en-US" dirty="0"/>
          </a:p>
        </p:txBody>
      </p:sp>
    </p:spTree>
    <p:extLst>
      <p:ext uri="{BB962C8B-B14F-4D97-AF65-F5344CB8AC3E}">
        <p14:creationId xmlns:p14="http://schemas.microsoft.com/office/powerpoint/2010/main" val="14996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Discuss dynamics of early </a:t>
            </a:r>
            <a:r>
              <a:rPr lang="en-US" dirty="0" smtClean="0"/>
              <a:t>encounters in Brazil</a:t>
            </a:r>
            <a:endParaRPr lang="en-US" dirty="0"/>
          </a:p>
          <a:p>
            <a:r>
              <a:rPr lang="en-US" dirty="0"/>
              <a:t>Analyze goals on both </a:t>
            </a:r>
            <a:r>
              <a:rPr lang="en-US" dirty="0" smtClean="0"/>
              <a:t>sides</a:t>
            </a:r>
          </a:p>
          <a:p>
            <a:r>
              <a:rPr lang="en-US" dirty="0" smtClean="0"/>
              <a:t>What do these first encounter accounts tell us about the people on both sides?</a:t>
            </a:r>
            <a:endParaRPr lang="en-US" dirty="0"/>
          </a:p>
          <a:p>
            <a:endParaRPr lang="en-US" dirty="0"/>
          </a:p>
        </p:txBody>
      </p:sp>
    </p:spTree>
    <p:extLst>
      <p:ext uri="{BB962C8B-B14F-4D97-AF65-F5344CB8AC3E}">
        <p14:creationId xmlns:p14="http://schemas.microsoft.com/office/powerpoint/2010/main" val="2135743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528</TotalTime>
  <Words>1400</Words>
  <Application>Microsoft Office PowerPoint</Application>
  <PresentationFormat>On-screen Show (4:3)</PresentationFormat>
  <Paragraphs>100</Paragraphs>
  <Slides>24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Book Antiqua</vt:lpstr>
      <vt:lpstr>Calibri</vt:lpstr>
      <vt:lpstr>Lucida Sans</vt:lpstr>
      <vt:lpstr>Wingdings</vt:lpstr>
      <vt:lpstr>Wingdings 2</vt:lpstr>
      <vt:lpstr>Wingdings 3</vt:lpstr>
      <vt:lpstr>Apex</vt:lpstr>
      <vt:lpstr>Indigenous Peoples meet Europeans</vt:lpstr>
      <vt:lpstr> A. Both Sides of the Encounter  Who were the Indigenous People in Latin America?</vt:lpstr>
      <vt:lpstr>PowerPoint Presentation</vt:lpstr>
      <vt:lpstr>Who were the Europeans?</vt:lpstr>
      <vt:lpstr>B. How did they first meet?</vt:lpstr>
      <vt:lpstr>Discovery Brazil 1500</vt:lpstr>
      <vt:lpstr>PowerPoint Presentation</vt:lpstr>
      <vt:lpstr>PowerPoint Presentation</vt:lpstr>
      <vt:lpstr>PowerPoint Presentation</vt:lpstr>
      <vt:lpstr>C. Exploration and Conquest</vt:lpstr>
      <vt:lpstr>PowerPoint Presentation</vt:lpstr>
      <vt:lpstr>PowerPoint Presentation</vt:lpstr>
      <vt:lpstr>SG: Analysis of Aztec Testimonies</vt:lpstr>
      <vt:lpstr>2. Second Wave of Conquest began in Andes 1531</vt:lpstr>
      <vt:lpstr>PowerPoint Presentation</vt:lpstr>
      <vt:lpstr>PowerPoint Presentation</vt:lpstr>
      <vt:lpstr>PowerPoint Presentation</vt:lpstr>
      <vt:lpstr>D. European Conquest of the Americas</vt:lpstr>
      <vt:lpstr>Sources</vt:lpstr>
      <vt:lpstr>E. The Columbian Exchange</vt:lpstr>
      <vt:lpstr>What went back  to Europe?</vt:lpstr>
      <vt:lpstr>F.  Results:  Demographic Collapse</vt:lpstr>
      <vt:lpstr>G. Class Columbian Exchange</vt:lpstr>
      <vt:lpstr>H. Conclusions and Analysis</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Latin Americans meet Europeans</dc:title>
  <dc:creator>Administrator</dc:creator>
  <cp:lastModifiedBy>Horst, Rene H.</cp:lastModifiedBy>
  <cp:revision>59</cp:revision>
  <dcterms:created xsi:type="dcterms:W3CDTF">2010-01-13T13:35:56Z</dcterms:created>
  <dcterms:modified xsi:type="dcterms:W3CDTF">2020-01-20T18:15:37Z</dcterms:modified>
</cp:coreProperties>
</file>