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18"/>
  </p:notesMasterIdLst>
  <p:sldIdLst>
    <p:sldId id="256" r:id="rId2"/>
    <p:sldId id="269" r:id="rId3"/>
    <p:sldId id="257" r:id="rId4"/>
    <p:sldId id="277" r:id="rId5"/>
    <p:sldId id="260" r:id="rId6"/>
    <p:sldId id="271" r:id="rId7"/>
    <p:sldId id="278" r:id="rId8"/>
    <p:sldId id="263" r:id="rId9"/>
    <p:sldId id="272" r:id="rId10"/>
    <p:sldId id="265" r:id="rId11"/>
    <p:sldId id="266" r:id="rId12"/>
    <p:sldId id="267" r:id="rId13"/>
    <p:sldId id="276" r:id="rId14"/>
    <p:sldId id="268" r:id="rId15"/>
    <p:sldId id="264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7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7CBA85C-0DD5-4637-961E-4C9FDEA83347}" type="datetimeFigureOut">
              <a:rPr lang="en-US"/>
              <a:pPr>
                <a:defRPr/>
              </a:pPr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E4E1445-5210-4466-95A2-092B434FB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91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E37D92-57EA-4263-B834-8C0A42812D0D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5376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AF7B50-1E03-43DA-ACF3-7225BAAD682B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89057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4E1445-5210-4466-95A2-092B434FB26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16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4E1445-5210-4466-95A2-092B434FB2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24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36E5EC-2396-4554-BC2D-0223360665E0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8573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AE11BC-128A-4EF0-9E44-DFC38CF982E9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41493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CB6CA3-04D3-4E1D-AF64-9E5FD606E7D6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2246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004109-F956-4159-93EC-0004FB603126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9185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8FE7AF-D8B0-4F0D-B2F8-F7641D6C97B9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692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F3133A-297B-4AAA-AD80-F6EA0D936588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1566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B3CBD0-A72E-4F4B-8FA1-F6C473119479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8278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24366-EFC0-4E5E-9DDA-59A87D1D7E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0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4AE2E-035B-4066-B706-683D8E79D7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99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4AE2E-035B-4066-B706-683D8E79D7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2226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4AE2E-035B-4066-B706-683D8E79D7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40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4AE2E-035B-4066-B706-683D8E79D7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086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4AE2E-035B-4066-B706-683D8E79D7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43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A6055-D8AC-4FE5-BB27-7799834BFD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21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D7F80-E7E5-41E7-A643-72D904C849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4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B5175-6481-4DCA-AC3D-9242929A47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18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58AF4-B056-40CF-A46E-30E36B0791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7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5B5DE-4E6A-41DA-B08E-811A38AE65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9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05C73-B660-4AB7-ABC1-918705D0EB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60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2202A-0D23-410A-889A-7573344FDF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4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37D89-F87B-4841-ABC3-A1FCC2D015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9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246DC-2612-490E-A689-93207DE4DB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1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0B027-541F-41D7-A819-7660F86318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50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504AE2E-035B-4066-B706-683D8E79D7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6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</a:t>
            </a:r>
            <a:r>
              <a:rPr lang="en-US" dirty="0"/>
              <a:t>Colonial </a:t>
            </a:r>
            <a:r>
              <a:rPr lang="en-US" dirty="0" smtClean="0"/>
              <a:t>Legacy :  Settlement and Political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0" y="4572000"/>
            <a:ext cx="2362200" cy="2209800"/>
          </a:xfrm>
        </p:spPr>
        <p:txBody>
          <a:bodyPr>
            <a:normAutofit/>
          </a:bodyPr>
          <a:lstStyle/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/>
              <a:t>How did Spain settle and </a:t>
            </a:r>
            <a:r>
              <a:rPr lang="en-US" sz="2400" b="1" smtClean="0"/>
              <a:t>organize its </a:t>
            </a:r>
            <a:r>
              <a:rPr lang="en-US" sz="2400" b="1" dirty="0" smtClean="0"/>
              <a:t>colonies politically?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24934"/>
            <a:ext cx="2457450" cy="186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2. </a:t>
            </a:r>
            <a:r>
              <a:rPr lang="en-US" dirty="0" err="1" smtClean="0"/>
              <a:t>Audiencias</a:t>
            </a:r>
            <a:endParaRPr lang="en-US" dirty="0"/>
          </a:p>
        </p:txBody>
      </p:sp>
      <p:pic>
        <p:nvPicPr>
          <p:cNvPr id="10243" name="Content Placeholder 3" descr="Audiencia, Real in Lim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13123" y="228600"/>
            <a:ext cx="4411665" cy="6400800"/>
          </a:xfrm>
        </p:spPr>
      </p:pic>
      <p:sp>
        <p:nvSpPr>
          <p:cNvPr id="4" name="TextBox 3"/>
          <p:cNvSpPr txBox="1"/>
          <p:nvPr/>
        </p:nvSpPr>
        <p:spPr>
          <a:xfrm>
            <a:off x="533400" y="1600200"/>
            <a:ext cx="3352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Subdivisions of </a:t>
            </a:r>
            <a:r>
              <a:rPr lang="en-US" dirty="0"/>
              <a:t>a </a:t>
            </a:r>
            <a:r>
              <a:rPr lang="en-US" dirty="0" smtClean="0"/>
              <a:t>Viceroyalty</a:t>
            </a:r>
            <a:endParaRPr lang="en-US" dirty="0"/>
          </a:p>
          <a:p>
            <a:r>
              <a:rPr lang="en-US" dirty="0" smtClean="0"/>
              <a:t>Into High Courts of Appeals</a:t>
            </a:r>
          </a:p>
          <a:p>
            <a:endParaRPr lang="en-US" dirty="0"/>
          </a:p>
          <a:p>
            <a:r>
              <a:rPr lang="en-US" dirty="0" err="1" smtClean="0"/>
              <a:t>Appelate</a:t>
            </a:r>
            <a:r>
              <a:rPr lang="en-US" dirty="0" smtClean="0"/>
              <a:t> Court</a:t>
            </a:r>
          </a:p>
          <a:p>
            <a:r>
              <a:rPr lang="en-US" dirty="0" smtClean="0"/>
              <a:t>	in the Viceroyalties</a:t>
            </a:r>
          </a:p>
          <a:p>
            <a:endParaRPr lang="en-US" dirty="0" smtClean="0"/>
          </a:p>
          <a:p>
            <a:r>
              <a:rPr lang="en-US" dirty="0" smtClean="0"/>
              <a:t>Santo Domingo 1511-1526</a:t>
            </a:r>
          </a:p>
          <a:p>
            <a:r>
              <a:rPr lang="en-US" dirty="0" err="1" smtClean="0"/>
              <a:t>Audiencia</a:t>
            </a:r>
            <a:r>
              <a:rPr lang="en-US" dirty="0" smtClean="0"/>
              <a:t> </a:t>
            </a:r>
            <a:r>
              <a:rPr lang="en-US" dirty="0"/>
              <a:t>of Mexico 1527</a:t>
            </a:r>
          </a:p>
          <a:p>
            <a:r>
              <a:rPr lang="en-US" dirty="0" err="1"/>
              <a:t>Audiencia</a:t>
            </a:r>
            <a:r>
              <a:rPr lang="en-US" dirty="0"/>
              <a:t> of Panama 1535-42</a:t>
            </a:r>
          </a:p>
          <a:p>
            <a:r>
              <a:rPr lang="en-US" dirty="0" err="1"/>
              <a:t>Audiencia</a:t>
            </a:r>
            <a:r>
              <a:rPr lang="en-US" dirty="0"/>
              <a:t> of Lima 1542</a:t>
            </a:r>
          </a:p>
          <a:p>
            <a:r>
              <a:rPr lang="en-US" dirty="0" err="1"/>
              <a:t>Audiencia</a:t>
            </a:r>
            <a:r>
              <a:rPr lang="en-US" dirty="0"/>
              <a:t> of Guatemala 1543</a:t>
            </a:r>
          </a:p>
          <a:p>
            <a:r>
              <a:rPr lang="en-US" dirty="0" err="1"/>
              <a:t>Audiencia</a:t>
            </a:r>
            <a:r>
              <a:rPr lang="en-US" dirty="0"/>
              <a:t> of New Galicia 1548</a:t>
            </a:r>
          </a:p>
          <a:p>
            <a:r>
              <a:rPr lang="en-US" dirty="0" err="1"/>
              <a:t>Audiencia</a:t>
            </a:r>
            <a:r>
              <a:rPr lang="en-US" dirty="0"/>
              <a:t> of Bogota 1549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	3. </a:t>
            </a:r>
            <a:r>
              <a:rPr lang="en-US" dirty="0" err="1" smtClean="0"/>
              <a:t>Visitas</a:t>
            </a:r>
            <a:r>
              <a:rPr lang="en-US" dirty="0" smtClean="0"/>
              <a:t>  (Inspection)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68096" y="1371600"/>
            <a:ext cx="8223504" cy="4937760"/>
          </a:xfrm>
        </p:spPr>
        <p:txBody>
          <a:bodyPr>
            <a:normAutofit/>
          </a:bodyPr>
          <a:lstStyle/>
          <a:p>
            <a:r>
              <a:rPr lang="en-US" dirty="0" err="1" smtClean="0"/>
              <a:t>Visita</a:t>
            </a:r>
            <a:r>
              <a:rPr lang="en-US" dirty="0" smtClean="0"/>
              <a:t>: Council of Indies sent officials called a 					</a:t>
            </a:r>
            <a:r>
              <a:rPr lang="en-US" dirty="0" err="1" smtClean="0"/>
              <a:t>Visitador</a:t>
            </a:r>
            <a:r>
              <a:rPr lang="en-US" dirty="0" smtClean="0"/>
              <a:t> General</a:t>
            </a:r>
          </a:p>
          <a:p>
            <a:r>
              <a:rPr lang="en-US" dirty="0" smtClean="0"/>
              <a:t>To observe conditions in the Colony </a:t>
            </a:r>
          </a:p>
          <a:p>
            <a:r>
              <a:rPr lang="en-US" dirty="0"/>
              <a:t>Examination of indigenous </a:t>
            </a:r>
            <a:r>
              <a:rPr lang="en-US" dirty="0" smtClean="0"/>
              <a:t>town</a:t>
            </a:r>
            <a:endParaRPr lang="en-US" dirty="0"/>
          </a:p>
          <a:p>
            <a:r>
              <a:rPr lang="en-US" dirty="0" smtClean="0"/>
              <a:t>And report them directly to the King</a:t>
            </a:r>
          </a:p>
          <a:p>
            <a:r>
              <a:rPr lang="en-US" dirty="0" smtClean="0"/>
              <a:t>Why would the Viceroy have needed a </a:t>
            </a:r>
            <a:r>
              <a:rPr lang="en-US" dirty="0" err="1"/>
              <a:t>V</a:t>
            </a:r>
            <a:r>
              <a:rPr lang="en-US" dirty="0" err="1" smtClean="0"/>
              <a:t>isita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err="1" smtClean="0"/>
              <a:t>Cuenta</a:t>
            </a:r>
            <a:r>
              <a:rPr lang="en-US" dirty="0" smtClean="0"/>
              <a:t>:  </a:t>
            </a:r>
          </a:p>
          <a:p>
            <a:r>
              <a:rPr lang="en-US" dirty="0" smtClean="0"/>
              <a:t>Established the number of tribute payers</a:t>
            </a:r>
          </a:p>
          <a:p>
            <a:endParaRPr lang="en-US" dirty="0" smtClean="0"/>
          </a:p>
          <a:p>
            <a:r>
              <a:rPr lang="en-US" dirty="0" smtClean="0"/>
              <a:t>Goal of these measures in the Imperial context?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038600"/>
            <a:ext cx="1847850" cy="2476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0" y="191516"/>
            <a:ext cx="2457450" cy="186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5156">
            <a:off x="6267450" y="2452116"/>
            <a:ext cx="1484881" cy="1596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48" y="343916"/>
            <a:ext cx="2924175" cy="156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Revenue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49260" y="1308100"/>
            <a:ext cx="8389940" cy="5321300"/>
          </a:xfrm>
        </p:spPr>
        <p:txBody>
          <a:bodyPr>
            <a:normAutofit/>
          </a:bodyPr>
          <a:lstStyle/>
          <a:p>
            <a:r>
              <a:rPr lang="en-US" dirty="0" smtClean="0"/>
              <a:t>Remember the Encomienda?</a:t>
            </a:r>
            <a:endParaRPr lang="en-US" dirty="0"/>
          </a:p>
          <a:p>
            <a:r>
              <a:rPr lang="en-US" dirty="0" smtClean="0"/>
              <a:t>Gradual reversion of </a:t>
            </a:r>
            <a:r>
              <a:rPr lang="en-US" dirty="0" err="1"/>
              <a:t>E</a:t>
            </a:r>
            <a:r>
              <a:rPr lang="en-US" dirty="0" err="1" smtClean="0"/>
              <a:t>ncomiendas</a:t>
            </a:r>
            <a:r>
              <a:rPr lang="en-US" dirty="0" smtClean="0"/>
              <a:t> to crown… Why?</a:t>
            </a:r>
          </a:p>
          <a:p>
            <a:r>
              <a:rPr lang="en-US" dirty="0" smtClean="0"/>
              <a:t>King wanted a Non-hereditary nobility in the Americas… Why?</a:t>
            </a:r>
          </a:p>
          <a:p>
            <a:r>
              <a:rPr lang="en-US" dirty="0" smtClean="0"/>
              <a:t>Royal tribute in New Spain: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		1550:  		100,000 pesos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		1790:  well over 1,000,000 pesos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Demographic Collapse and Results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Decline of the Encomienda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	By 1549:   lost right to demand labor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			lost fight to make it permanent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581400"/>
            <a:ext cx="2371725" cy="1933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304800"/>
            <a:ext cx="7290054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Third Degree or diss.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676400"/>
            <a:ext cx="7290055" cy="5105400"/>
          </a:xfrm>
        </p:spPr>
        <p:txBody>
          <a:bodyPr/>
          <a:lstStyle/>
          <a:p>
            <a:r>
              <a:rPr lang="en-US" dirty="0" smtClean="0"/>
              <a:t>Ten Questions on the reading:  </a:t>
            </a:r>
            <a:r>
              <a:rPr lang="en-US" i="1" dirty="0" smtClean="0"/>
              <a:t>Las Casas </a:t>
            </a:r>
            <a:r>
              <a:rPr lang="en-US" dirty="0" err="1" smtClean="0"/>
              <a:t>chs</a:t>
            </a:r>
            <a:r>
              <a:rPr lang="en-US" dirty="0" smtClean="0"/>
              <a:t>. 4-6</a:t>
            </a:r>
          </a:p>
          <a:p>
            <a:endParaRPr lang="en-US" dirty="0"/>
          </a:p>
          <a:p>
            <a:r>
              <a:rPr lang="en-US" dirty="0" smtClean="0"/>
              <a:t>Divide into groups of 5</a:t>
            </a:r>
          </a:p>
          <a:p>
            <a:r>
              <a:rPr lang="en-US" dirty="0" smtClean="0"/>
              <a:t>Grill each other for two minutes per victim…</a:t>
            </a:r>
          </a:p>
          <a:p>
            <a:r>
              <a:rPr lang="en-US" dirty="0"/>
              <a:t>3</a:t>
            </a:r>
            <a:r>
              <a:rPr lang="en-US" dirty="0" smtClean="0"/>
              <a:t> pts for a correct answer</a:t>
            </a:r>
          </a:p>
          <a:p>
            <a:r>
              <a:rPr lang="en-US" dirty="0" smtClean="0"/>
              <a:t>2 pts for a correct bluff</a:t>
            </a:r>
          </a:p>
          <a:p>
            <a:r>
              <a:rPr lang="en-US" dirty="0" smtClean="0"/>
              <a:t>4 pts for correctly calling a bluff</a:t>
            </a:r>
          </a:p>
          <a:p>
            <a:r>
              <a:rPr lang="en-US" dirty="0" smtClean="0"/>
              <a:t>Keep track of your scores…</a:t>
            </a:r>
          </a:p>
          <a:p>
            <a:r>
              <a:rPr lang="en-US" dirty="0" smtClean="0"/>
              <a:t>Recognize highest 2 scorers in the class…</a:t>
            </a:r>
          </a:p>
          <a:p>
            <a:endParaRPr lang="en-US" dirty="0"/>
          </a:p>
          <a:p>
            <a:r>
              <a:rPr lang="en-US" dirty="0" smtClean="0"/>
              <a:t>Submit your questions for your participation grade.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01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Sources	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768096" y="1371600"/>
            <a:ext cx="7290055" cy="4937760"/>
          </a:xfrm>
        </p:spPr>
        <p:txBody>
          <a:bodyPr/>
          <a:lstStyle/>
          <a:p>
            <a:r>
              <a:rPr lang="en-US" dirty="0" smtClean="0"/>
              <a:t>Lawrence Clayton</a:t>
            </a:r>
          </a:p>
          <a:p>
            <a:r>
              <a:rPr lang="en-US" dirty="0" smtClean="0"/>
              <a:t>Bartolome de las Casas, </a:t>
            </a:r>
            <a:r>
              <a:rPr lang="en-US" dirty="0" err="1" smtClean="0"/>
              <a:t>Chs</a:t>
            </a:r>
            <a:r>
              <a:rPr lang="en-US" dirty="0" smtClean="0"/>
              <a:t>. 4-6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33400"/>
            <a:ext cx="2116836" cy="2999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2362200"/>
            <a:ext cx="5715000" cy="404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</a:t>
            </a:r>
            <a:r>
              <a:rPr lang="en-US" dirty="0" smtClean="0"/>
              <a:t>.  Local Governments: 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52400" y="1264920"/>
            <a:ext cx="6347714" cy="388077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Alcaldía</a:t>
            </a:r>
            <a:r>
              <a:rPr lang="en-US" b="1" dirty="0" smtClean="0"/>
              <a:t> Mayor</a:t>
            </a:r>
            <a:r>
              <a:rPr lang="en-US" dirty="0" smtClean="0"/>
              <a:t> or </a:t>
            </a:r>
            <a:r>
              <a:rPr lang="en-US" b="1" dirty="0" err="1" smtClean="0"/>
              <a:t>Corregimiento</a:t>
            </a:r>
            <a:endParaRPr lang="en-US" b="1" dirty="0" smtClean="0"/>
          </a:p>
          <a:p>
            <a:pPr lvl="1"/>
            <a:r>
              <a:rPr lang="en-US" b="1" dirty="0" smtClean="0"/>
              <a:t>Provincial Administrators</a:t>
            </a:r>
          </a:p>
          <a:p>
            <a:pPr lvl="1"/>
            <a:r>
              <a:rPr lang="en-US" b="1" dirty="0" smtClean="0"/>
              <a:t>Intendants(Provincial Governors)</a:t>
            </a:r>
          </a:p>
          <a:p>
            <a:endParaRPr lang="en-US" dirty="0" smtClean="0"/>
          </a:p>
          <a:p>
            <a:r>
              <a:rPr lang="en-US" b="1" dirty="0" err="1" smtClean="0"/>
              <a:t>Cabildo</a:t>
            </a:r>
            <a:endParaRPr lang="en-US" b="1" dirty="0" smtClean="0"/>
          </a:p>
          <a:p>
            <a:pPr lvl="1"/>
            <a:r>
              <a:rPr lang="en-US" b="1" dirty="0" smtClean="0"/>
              <a:t>Town Council</a:t>
            </a:r>
          </a:p>
          <a:p>
            <a:pPr lvl="1"/>
            <a:endParaRPr lang="en-US" b="1" dirty="0" smtClean="0"/>
          </a:p>
          <a:p>
            <a:r>
              <a:rPr lang="en-US" b="1" dirty="0" err="1" smtClean="0"/>
              <a:t>República</a:t>
            </a:r>
            <a:r>
              <a:rPr lang="en-US" b="1" dirty="0" smtClean="0"/>
              <a:t> de </a:t>
            </a:r>
            <a:r>
              <a:rPr lang="en-US" b="1" dirty="0" err="1" smtClean="0"/>
              <a:t>Españoles</a:t>
            </a:r>
            <a:endParaRPr lang="en-US" b="1" dirty="0" smtClean="0"/>
          </a:p>
          <a:p>
            <a:r>
              <a:rPr lang="en-US" b="1" dirty="0" err="1" smtClean="0"/>
              <a:t>República</a:t>
            </a:r>
            <a:r>
              <a:rPr lang="en-US" b="1" dirty="0" smtClean="0"/>
              <a:t> de </a:t>
            </a:r>
            <a:r>
              <a:rPr lang="en-US" b="1" dirty="0" err="1" smtClean="0"/>
              <a:t>Indios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Government Social Control: Caste System</a:t>
            </a:r>
          </a:p>
          <a:p>
            <a:endParaRPr lang="en-US" dirty="0" smtClean="0"/>
          </a:p>
        </p:txBody>
      </p:sp>
      <p:pic>
        <p:nvPicPr>
          <p:cNvPr id="13316" name="Picture 3" descr="Alcaldia Coloni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24000"/>
            <a:ext cx="375128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Settlement legacy?</a:t>
            </a:r>
          </a:p>
          <a:p>
            <a:r>
              <a:rPr lang="en-US" dirty="0" smtClean="0"/>
              <a:t>Political Colonial Legacy?</a:t>
            </a:r>
            <a:endParaRPr lang="en-US" dirty="0"/>
          </a:p>
          <a:p>
            <a:r>
              <a:rPr lang="en-US" dirty="0" smtClean="0"/>
              <a:t>How did the European Monarchs control their colonies?</a:t>
            </a:r>
          </a:p>
          <a:p>
            <a:endParaRPr lang="en-US" dirty="0"/>
          </a:p>
          <a:p>
            <a:r>
              <a:rPr lang="en-US" dirty="0" smtClean="0"/>
              <a:t>What is </a:t>
            </a:r>
            <a:r>
              <a:rPr lang="en-US" smtClean="0"/>
              <a:t>your </a:t>
            </a:r>
            <a:r>
              <a:rPr lang="en-US" smtClean="0"/>
              <a:t>main takeaway </a:t>
            </a:r>
            <a:r>
              <a:rPr lang="en-US" dirty="0" smtClean="0"/>
              <a:t>today?</a:t>
            </a:r>
          </a:p>
          <a:p>
            <a:r>
              <a:rPr lang="en-US" dirty="0" smtClean="0"/>
              <a:t>What will you prepare for next time?</a:t>
            </a:r>
          </a:p>
          <a:p>
            <a:r>
              <a:rPr lang="en-US" i="1" dirty="0" smtClean="0"/>
              <a:t>Blood and Fire Ch.</a:t>
            </a:r>
            <a:r>
              <a:rPr lang="en-US" dirty="0" smtClean="0"/>
              <a:t>3</a:t>
            </a:r>
          </a:p>
          <a:p>
            <a:r>
              <a:rPr lang="en-US" dirty="0" smtClean="0"/>
              <a:t>First Paper due:  Using </a:t>
            </a:r>
            <a:r>
              <a:rPr lang="en-US" dirty="0" err="1" smtClean="0"/>
              <a:t>Bartolomé</a:t>
            </a:r>
            <a:r>
              <a:rPr lang="en-US" dirty="0" smtClean="0"/>
              <a:t> de las Casas and Born in Blood and Fire, argue whether </a:t>
            </a:r>
            <a:r>
              <a:rPr lang="en-US" dirty="0"/>
              <a:t>the mandate to convert Native people to Christianity or the search for gold shaped Spanish imperial rule in the Americas more </a:t>
            </a:r>
            <a:r>
              <a:rPr lang="en-US" dirty="0" smtClean="0"/>
              <a:t>profoundly.  See syllabus for details... (2 pages plus title page and bib page)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for 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0"/>
            <a:ext cx="6347714" cy="4441163"/>
          </a:xfrm>
        </p:spPr>
        <p:txBody>
          <a:bodyPr/>
          <a:lstStyle/>
          <a:p>
            <a:r>
              <a:rPr lang="en-US" i="1" dirty="0" smtClean="0"/>
              <a:t>Born in Blood and Fire</a:t>
            </a:r>
            <a:r>
              <a:rPr lang="en-US" dirty="0" smtClean="0"/>
              <a:t>, Ch. 3</a:t>
            </a:r>
          </a:p>
          <a:p>
            <a:r>
              <a:rPr lang="en-US" dirty="0" smtClean="0"/>
              <a:t>See </a:t>
            </a:r>
            <a:r>
              <a:rPr lang="en-US" i="1" dirty="0" smtClean="0"/>
              <a:t>The Mission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in the history lab, library, or online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i="1" dirty="0"/>
          </a:p>
        </p:txBody>
      </p:sp>
      <p:pic>
        <p:nvPicPr>
          <p:cNvPr id="4" name="Picture 3" descr="the_mission_the_deniro_irons_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195941"/>
            <a:ext cx="4313077" cy="3276600"/>
          </a:xfrm>
          <a:prstGeom prst="rect">
            <a:avLst/>
          </a:prstGeom>
        </p:spPr>
      </p:pic>
      <p:pic>
        <p:nvPicPr>
          <p:cNvPr id="5" name="Picture 4" descr="the_mission_cover_pic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67411" y="1169021"/>
            <a:ext cx="3837003" cy="5303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A</a:t>
            </a:r>
            <a:r>
              <a:rPr lang="en-US" dirty="0" smtClean="0"/>
              <a:t>. Settlement Patterns</a:t>
            </a:r>
            <a:br>
              <a:rPr lang="en-US" dirty="0" smtClean="0"/>
            </a:br>
            <a:r>
              <a:rPr lang="en-US" dirty="0" smtClean="0"/>
              <a:t>Review Conquest… 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09598" y="2160590"/>
            <a:ext cx="7086601" cy="3880773"/>
          </a:xfrm>
        </p:spPr>
        <p:txBody>
          <a:bodyPr/>
          <a:lstStyle/>
          <a:p>
            <a:pPr eaLnBrk="1" hangingPunct="1"/>
            <a:r>
              <a:rPr lang="en-US" dirty="0" smtClean="0"/>
              <a:t>Two European waves settled the American continent by 1540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28599" y="2878678"/>
            <a:ext cx="82296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/>
            <a:r>
              <a:rPr lang="es-AR" b="1" dirty="0"/>
              <a:t>1.  </a:t>
            </a:r>
            <a:r>
              <a:rPr lang="es-AR" b="1" dirty="0" err="1"/>
              <a:t>From</a:t>
            </a:r>
            <a:r>
              <a:rPr lang="es-AR" b="1" dirty="0"/>
              <a:t> Cuba (1516-1518) to </a:t>
            </a:r>
            <a:r>
              <a:rPr lang="es-AR" b="1" dirty="0" err="1"/>
              <a:t>Mexico</a:t>
            </a:r>
            <a:r>
              <a:rPr lang="es-AR" b="1" dirty="0"/>
              <a:t> (1519) Central </a:t>
            </a:r>
            <a:r>
              <a:rPr lang="es-AR" b="1" dirty="0" err="1"/>
              <a:t>America</a:t>
            </a:r>
            <a:r>
              <a:rPr lang="es-AR" b="1" dirty="0"/>
              <a:t> (</a:t>
            </a:r>
            <a:r>
              <a:rPr lang="es-AR" b="1" dirty="0" smtClean="0"/>
              <a:t>1522)</a:t>
            </a:r>
            <a:r>
              <a:rPr lang="en-US" dirty="0" smtClean="0"/>
              <a:t>Hernan </a:t>
            </a:r>
            <a:r>
              <a:rPr lang="en-US" dirty="0"/>
              <a:t>Cortés landed at Veracruz in March, 1519</a:t>
            </a:r>
          </a:p>
          <a:p>
            <a:pPr indent="457200" algn="ctr"/>
            <a:r>
              <a:rPr lang="en-US" dirty="0"/>
              <a:t>-Aztec (</a:t>
            </a:r>
            <a:r>
              <a:rPr lang="en-US" dirty="0" err="1"/>
              <a:t>Moctezuma</a:t>
            </a:r>
            <a:r>
              <a:rPr lang="en-US" dirty="0"/>
              <a:t>) waiting for return of Quetzalcoatl, finery and gifts</a:t>
            </a:r>
          </a:p>
          <a:p>
            <a:pPr indent="457200" algn="ctr" eaLnBrk="0" hangingPunct="0"/>
            <a:endParaRPr lang="en-US" dirty="0"/>
          </a:p>
        </p:txBody>
      </p:sp>
      <p:pic>
        <p:nvPicPr>
          <p:cNvPr id="7173" name="Picture 6" descr="Quetzalcoat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0898" y="3926175"/>
            <a:ext cx="3322421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25" y="150020"/>
            <a:ext cx="2847975" cy="1895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17" y="3914107"/>
            <a:ext cx="4259707" cy="2834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Settlement Pattern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82700"/>
            <a:ext cx="7358233" cy="5212080"/>
          </a:xfrm>
        </p:spPr>
      </p:pic>
    </p:spTree>
    <p:extLst>
      <p:ext uri="{BB962C8B-B14F-4D97-AF65-F5344CB8AC3E}">
        <p14:creationId xmlns:p14="http://schemas.microsoft.com/office/powerpoint/2010/main" val="328719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629401" cy="1320800"/>
          </a:xfrm>
        </p:spPr>
        <p:txBody>
          <a:bodyPr>
            <a:normAutofit fontScale="90000"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2.  Second </a:t>
            </a:r>
            <a:r>
              <a:rPr lang="en-US" sz="4000" dirty="0"/>
              <a:t>Wave began in Panama (1523), Andes 1531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Francisco Pizarro led expedition in 1531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TP:  How did the Spanish search for commodities drive the settlement of the Americas?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marL="292100" lvl="1" indent="0"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3962400"/>
            <a:ext cx="3648591" cy="24688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999" y="0"/>
            <a:ext cx="51435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06" y="153080"/>
            <a:ext cx="2854050" cy="2007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52400"/>
            <a:ext cx="6347713" cy="1778000"/>
          </a:xfrm>
        </p:spPr>
        <p:txBody>
          <a:bodyPr/>
          <a:lstStyle/>
          <a:p>
            <a:r>
              <a:rPr lang="en-US" dirty="0" smtClean="0"/>
              <a:t>Settlement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838200"/>
            <a:ext cx="6781801" cy="5203163"/>
          </a:xfrm>
        </p:spPr>
        <p:txBody>
          <a:bodyPr/>
          <a:lstStyle/>
          <a:p>
            <a:r>
              <a:rPr lang="en-US" sz="2000" dirty="0" smtClean="0"/>
              <a:t>What determined the place and patterns of settlements?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Mining</a:t>
            </a:r>
            <a:r>
              <a:rPr lang="en-US" sz="2000" dirty="0" smtClean="0"/>
              <a:t> Zones great focus of Spanish activities</a:t>
            </a:r>
          </a:p>
          <a:p>
            <a:r>
              <a:rPr lang="en-US" sz="2000" dirty="0" smtClean="0"/>
              <a:t>Cities first, and closest to mines, then roads</a:t>
            </a:r>
          </a:p>
          <a:p>
            <a:r>
              <a:rPr lang="en-US" dirty="0" smtClean="0"/>
              <a:t>Compare to “Settlers of </a:t>
            </a:r>
            <a:r>
              <a:rPr lang="en-US" dirty="0" err="1" smtClean="0"/>
              <a:t>Catan</a:t>
            </a:r>
            <a:r>
              <a:rPr lang="en-US" dirty="0" smtClean="0"/>
              <a:t>” or to settlement of the United States</a:t>
            </a:r>
            <a:endParaRPr lang="en-US" sz="2000" dirty="0" smtClean="0"/>
          </a:p>
          <a:p>
            <a:r>
              <a:rPr lang="en-US" sz="2000" dirty="0" smtClean="0"/>
              <a:t>Spanish Urban grid pattern:  Political perspective SG:  Why did Iberians adopt this settlement pattern??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6200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39513"/>
            <a:ext cx="76104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9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437722" cy="6400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609600"/>
            <a:ext cx="6858000" cy="1320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Early Cities &amp; Urban Centers 17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Century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B. </a:t>
            </a:r>
            <a:r>
              <a:rPr lang="en-US" sz="4000" dirty="0" smtClean="0"/>
              <a:t>Colonial Political system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3200" dirty="0" smtClean="0"/>
              <a:t>1.  National:  </a:t>
            </a:r>
          </a:p>
          <a:p>
            <a:pPr eaLnBrk="1" hangingPunct="1"/>
            <a:r>
              <a:rPr lang="en-US" dirty="0" smtClean="0"/>
              <a:t>Crown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 smtClean="0"/>
              <a:t>	Council of Indies</a:t>
            </a:r>
            <a:r>
              <a:rPr lang="en-US" dirty="0" smtClean="0"/>
              <a:t> (1523)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 Government by Decree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 smtClean="0"/>
              <a:t>	Viceroyalties</a:t>
            </a:r>
          </a:p>
          <a:p>
            <a:pPr eaLnBrk="1" hangingPunct="1">
              <a:buFont typeface="Wingdings 2" pitchFamily="18" charset="2"/>
              <a:buNone/>
            </a:pPr>
            <a:endParaRPr lang="en-US" b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b="1" dirty="0" smtClean="0"/>
              <a:t>New Spain	1521  Why first?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 smtClean="0"/>
              <a:t>Peru		1542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 smtClean="0"/>
              <a:t>La Plata 		1776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 smtClean="0"/>
              <a:t>New Granada	1717</a:t>
            </a:r>
          </a:p>
        </p:txBody>
      </p:sp>
      <p:pic>
        <p:nvPicPr>
          <p:cNvPr id="9220" name="Picture 5" descr="Viceroyalties, Spanis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356946"/>
            <a:ext cx="38131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618" y="336550"/>
            <a:ext cx="2457450" cy="186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57600"/>
            <a:ext cx="1868990" cy="2834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2" y="134339"/>
            <a:ext cx="2133598" cy="35232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Viceroy:  Don Luis de </a:t>
            </a:r>
            <a:br>
              <a:rPr lang="en-US" dirty="0" smtClean="0"/>
            </a:br>
            <a:r>
              <a:rPr lang="en-US" dirty="0" smtClean="0"/>
              <a:t>Velasco 1550-64  New Spain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1" y="2160590"/>
            <a:ext cx="2590800" cy="388077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398" y="76200"/>
            <a:ext cx="6629403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2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634</TotalTime>
  <Words>660</Words>
  <Application>Microsoft Office PowerPoint</Application>
  <PresentationFormat>On-screen Show (4:3)</PresentationFormat>
  <Paragraphs>126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Wingdings 2</vt:lpstr>
      <vt:lpstr>Wingdings 3</vt:lpstr>
      <vt:lpstr>Facet</vt:lpstr>
      <vt:lpstr>The Colonial Legacy :  Settlement and Political</vt:lpstr>
      <vt:lpstr>Homework for next class</vt:lpstr>
      <vt:lpstr>A. Settlement Patterns Review Conquest… </vt:lpstr>
      <vt:lpstr>Settlement Pattern 1</vt:lpstr>
      <vt:lpstr>2.  Second Wave began in Panama (1523), Andes 1531</vt:lpstr>
      <vt:lpstr>Settlement Patterns</vt:lpstr>
      <vt:lpstr>Early Cities &amp; Urban Centers 17th Century</vt:lpstr>
      <vt:lpstr>B. Colonial Political system </vt:lpstr>
      <vt:lpstr>Viceroy:  Don Luis de  Velasco 1550-64  New Spain</vt:lpstr>
      <vt:lpstr>2. Audiencias</vt:lpstr>
      <vt:lpstr> 3. Visitas  (Inspection) </vt:lpstr>
      <vt:lpstr>Revenue</vt:lpstr>
      <vt:lpstr>Third Degree or diss. Defense</vt:lpstr>
      <vt:lpstr>Sources </vt:lpstr>
      <vt:lpstr>C.  Local Governments: </vt:lpstr>
      <vt:lpstr> Conclusions</vt:lpstr>
    </vt:vector>
  </TitlesOfParts>
  <Company>Appalachian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  Latin America:  The Colonial Legacy</dc:title>
  <dc:creator>Appstate User</dc:creator>
  <cp:lastModifiedBy>Horst, Rene H.</cp:lastModifiedBy>
  <cp:revision>75</cp:revision>
  <dcterms:created xsi:type="dcterms:W3CDTF">2007-01-10T14:18:00Z</dcterms:created>
  <dcterms:modified xsi:type="dcterms:W3CDTF">2020-01-23T14:29:09Z</dcterms:modified>
</cp:coreProperties>
</file>