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75" r:id="rId2"/>
    <p:sldId id="276" r:id="rId3"/>
    <p:sldId id="277" r:id="rId4"/>
    <p:sldId id="272" r:id="rId5"/>
    <p:sldId id="269" r:id="rId6"/>
    <p:sldId id="270" r:id="rId7"/>
    <p:sldId id="271" r:id="rId8"/>
    <p:sldId id="257" r:id="rId9"/>
    <p:sldId id="256" r:id="rId10"/>
    <p:sldId id="263" r:id="rId11"/>
    <p:sldId id="264" r:id="rId12"/>
    <p:sldId id="268" r:id="rId13"/>
    <p:sldId id="267" r:id="rId14"/>
    <p:sldId id="258" r:id="rId15"/>
    <p:sldId id="273" r:id="rId16"/>
    <p:sldId id="259" r:id="rId17"/>
    <p:sldId id="266" r:id="rId18"/>
    <p:sldId id="260" r:id="rId19"/>
    <p:sldId id="261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786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B1B59-296A-4A1F-A0F8-8515937D3D9F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A592-9C1C-4711-98E8-8A05EB41EB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4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A592-9C1C-4711-98E8-8A05EB41EBC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4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6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3256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13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9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60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63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5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5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9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8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2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4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CD43-9457-44DC-B6FF-5EEA81ECC1D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9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AFFCD43-9457-44DC-B6FF-5EEA81ECC1D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0335-F751-433A-A7E7-54CE3D8A4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93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659290" cy="4043082"/>
          </a:xfrm>
        </p:spPr>
        <p:txBody>
          <a:bodyPr/>
          <a:lstStyle/>
          <a:p>
            <a:pPr algn="ctr"/>
            <a:r>
              <a:rPr lang="en-US" dirty="0"/>
              <a:t>Radical Politics </a:t>
            </a:r>
            <a:br>
              <a:rPr lang="en-US" dirty="0"/>
            </a:br>
            <a:r>
              <a:rPr lang="en-US" dirty="0"/>
              <a:t>Turn of the Century in the Southern Cone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3200400"/>
            <a:ext cx="6711654" cy="3048006"/>
          </a:xfrm>
        </p:spPr>
        <p:txBody>
          <a:bodyPr/>
          <a:lstStyle/>
          <a:p>
            <a:r>
              <a:rPr lang="en-US" dirty="0" smtClean="0"/>
              <a:t>What is the “Southern Cone”?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5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.  Uruguay in 1902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371600"/>
            <a:ext cx="8763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A Divided Nation</a:t>
            </a:r>
          </a:p>
          <a:p>
            <a:r>
              <a:rPr lang="en-US" dirty="0" err="1" smtClean="0"/>
              <a:t>Colorados</a:t>
            </a:r>
            <a:r>
              <a:rPr lang="en-US" dirty="0" smtClean="0"/>
              <a:t> (</a:t>
            </a:r>
            <a:r>
              <a:rPr lang="en-US" dirty="0"/>
              <a:t>Liberals</a:t>
            </a:r>
            <a:r>
              <a:rPr lang="en-US" dirty="0" smtClean="0"/>
              <a:t>) </a:t>
            </a:r>
          </a:p>
          <a:p>
            <a:pPr>
              <a:buNone/>
            </a:pPr>
            <a:r>
              <a:rPr lang="en-US" dirty="0" smtClean="0"/>
              <a:t>	&amp; </a:t>
            </a:r>
            <a:r>
              <a:rPr lang="en-US" dirty="0" err="1" smtClean="0"/>
              <a:t>Blancos</a:t>
            </a:r>
            <a:r>
              <a:rPr lang="en-US" dirty="0" smtClean="0"/>
              <a:t> (</a:t>
            </a:r>
            <a:r>
              <a:rPr lang="en-US" dirty="0"/>
              <a:t>Conservatives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Nation focused on capital, </a:t>
            </a:r>
          </a:p>
          <a:p>
            <a:pPr>
              <a:buNone/>
            </a:pPr>
            <a:r>
              <a:rPr lang="en-US" dirty="0" smtClean="0"/>
              <a:t>		Montevideo</a:t>
            </a:r>
          </a:p>
          <a:p>
            <a:r>
              <a:rPr lang="en-US" dirty="0"/>
              <a:t>H</a:t>
            </a:r>
            <a:r>
              <a:rPr lang="en-US" dirty="0" smtClean="0"/>
              <a:t>ealthy population, birth rate </a:t>
            </a:r>
          </a:p>
          <a:p>
            <a:pPr>
              <a:buNone/>
            </a:pPr>
            <a:r>
              <a:rPr lang="en-US" dirty="0" smtClean="0"/>
              <a:t>	high, secular society, but </a:t>
            </a:r>
          </a:p>
          <a:p>
            <a:pPr>
              <a:buNone/>
            </a:pPr>
            <a:r>
              <a:rPr lang="en-US" dirty="0" smtClean="0"/>
              <a:t>	Church-state relations quiet</a:t>
            </a:r>
          </a:p>
          <a:p>
            <a:r>
              <a:rPr lang="en-US" dirty="0" smtClean="0"/>
              <a:t>Influence of </a:t>
            </a:r>
            <a:r>
              <a:rPr lang="en-US" dirty="0" err="1" smtClean="0"/>
              <a:t>Aparicio</a:t>
            </a:r>
            <a:r>
              <a:rPr lang="en-US" dirty="0" smtClean="0"/>
              <a:t> </a:t>
            </a:r>
            <a:r>
              <a:rPr lang="en-US" dirty="0" err="1" smtClean="0"/>
              <a:t>Saravia</a:t>
            </a:r>
            <a:r>
              <a:rPr lang="en-US" dirty="0" smtClean="0"/>
              <a:t>					</a:t>
            </a:r>
          </a:p>
          <a:p>
            <a:r>
              <a:rPr lang="en-US" dirty="0" smtClean="0"/>
              <a:t>Restored </a:t>
            </a:r>
            <a:r>
              <a:rPr lang="en-US" dirty="0"/>
              <a:t>N</a:t>
            </a:r>
            <a:r>
              <a:rPr lang="en-US" dirty="0" smtClean="0"/>
              <a:t>ationalist </a:t>
            </a:r>
            <a:r>
              <a:rPr lang="en-US" dirty="0"/>
              <a:t>P</a:t>
            </a:r>
            <a:r>
              <a:rPr lang="en-US" dirty="0" smtClean="0"/>
              <a:t>arty </a:t>
            </a:r>
          </a:p>
          <a:p>
            <a:r>
              <a:rPr lang="en-US" dirty="0" smtClean="0"/>
              <a:t>   to prominence, commanded army</a:t>
            </a:r>
          </a:p>
          <a:p>
            <a:endParaRPr lang="en-US" dirty="0"/>
          </a:p>
        </p:txBody>
      </p:sp>
      <p:pic>
        <p:nvPicPr>
          <p:cNvPr id="4" name="Picture 3" descr="Batlle Montevideo 19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990600"/>
            <a:ext cx="4110228" cy="5513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430690" cy="1400530"/>
          </a:xfrm>
        </p:spPr>
        <p:txBody>
          <a:bodyPr>
            <a:normAutofit/>
          </a:bodyPr>
          <a:lstStyle/>
          <a:p>
            <a:r>
              <a:rPr lang="en-US" dirty="0" smtClean="0"/>
              <a:t>C. </a:t>
            </a:r>
            <a:r>
              <a:rPr lang="en-US" sz="3200" dirty="0" err="1" smtClean="0"/>
              <a:t>Batlle’s</a:t>
            </a:r>
            <a:r>
              <a:rPr lang="en-US" sz="3200" dirty="0" smtClean="0"/>
              <a:t> First Administration 1903-1907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“In the discharge of my functions I will do all I can to justify the confidence of those who voted for me, and to convince those who because of patriotic apprehensions-very respectable ones-have not desired to give me their votes, that they have incurred in error respecting my intentions and my ideas.  If upon descending from this elevated position to which I now ascend, I descend with the affection and respect of all my fellow-citizens, regardless of party, I will have satisfied, so far as I am personally concerned, my greatest aspiration.  I now toast—To the concord of the Uruguayan family.”   </a:t>
            </a:r>
          </a:p>
          <a:p>
            <a:r>
              <a:rPr lang="en-US" dirty="0" smtClean="0"/>
              <a:t>SG:  analysis, what is most important in Uruguay?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Term Legislative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097100" cy="4195481"/>
          </a:xfrm>
        </p:spPr>
        <p:txBody>
          <a:bodyPr/>
          <a:lstStyle/>
          <a:p>
            <a:r>
              <a:rPr lang="en-US" dirty="0" smtClean="0"/>
              <a:t>As candidate, </a:t>
            </a:r>
            <a:r>
              <a:rPr lang="en-US" dirty="0" err="1" smtClean="0"/>
              <a:t>Batlle</a:t>
            </a:r>
            <a:r>
              <a:rPr lang="en-US" dirty="0" smtClean="0"/>
              <a:t> promised to limit government to 	non-controversial legislation</a:t>
            </a:r>
          </a:p>
          <a:p>
            <a:r>
              <a:rPr lang="en-US" dirty="0" err="1" smtClean="0"/>
              <a:t>Colorados</a:t>
            </a:r>
            <a:r>
              <a:rPr lang="en-US" dirty="0" smtClean="0"/>
              <a:t> felt </a:t>
            </a:r>
            <a:r>
              <a:rPr lang="en-US" dirty="0" err="1" smtClean="0"/>
              <a:t>Blancos</a:t>
            </a:r>
            <a:r>
              <a:rPr lang="en-US" dirty="0" smtClean="0"/>
              <a:t> owed them elections</a:t>
            </a:r>
          </a:p>
          <a:p>
            <a:r>
              <a:rPr lang="en-US" dirty="0" smtClean="0"/>
              <a:t>Contradiction between ideology and support base</a:t>
            </a:r>
          </a:p>
          <a:p>
            <a:r>
              <a:rPr lang="en-US" dirty="0" err="1" smtClean="0"/>
              <a:t>Batlle’s</a:t>
            </a:r>
            <a:r>
              <a:rPr lang="en-US" dirty="0" smtClean="0"/>
              <a:t> progressive legislative policy favoring lower classes, 	progressive legislation for nation and especially for industry, infrastructure, export economy</a:t>
            </a:r>
          </a:p>
          <a:p>
            <a:r>
              <a:rPr lang="en-US" dirty="0" smtClean="0"/>
              <a:t>Early example of Populist political agenda in S. Cone</a:t>
            </a:r>
          </a:p>
          <a:p>
            <a:r>
              <a:rPr lang="en-US" dirty="0" smtClean="0"/>
              <a:t>Clearest early example  of ISI</a:t>
            </a:r>
          </a:p>
          <a:p>
            <a:r>
              <a:rPr lang="en-US" dirty="0" smtClean="0"/>
              <a:t>TP:  What is ISI in Latin America?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D. War of 1904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763000" cy="487375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Civil War of 1904</a:t>
            </a:r>
          </a:p>
          <a:p>
            <a:pPr marL="0" indent="0">
              <a:buNone/>
            </a:pPr>
            <a:r>
              <a:rPr lang="en-US" dirty="0" smtClean="0"/>
              <a:t>	Conflict b/w </a:t>
            </a:r>
            <a:r>
              <a:rPr lang="en-US" dirty="0" err="1" smtClean="0"/>
              <a:t>Colorados</a:t>
            </a:r>
            <a:r>
              <a:rPr lang="en-US" dirty="0" smtClean="0"/>
              <a:t> and </a:t>
            </a:r>
            <a:r>
              <a:rPr lang="en-US" dirty="0" err="1" smtClean="0"/>
              <a:t>Blancos</a:t>
            </a:r>
            <a:r>
              <a:rPr lang="en-US" dirty="0" smtClean="0"/>
              <a:t>, also conflict w Brazil </a:t>
            </a:r>
          </a:p>
          <a:p>
            <a:pPr marL="0" indent="0">
              <a:buNone/>
            </a:pPr>
            <a:r>
              <a:rPr lang="en-US" dirty="0" smtClean="0"/>
              <a:t>	over borderland territory, but mostly an internal conflict</a:t>
            </a:r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r>
              <a:rPr lang="en-US" dirty="0" err="1" smtClean="0"/>
              <a:t>Saravia</a:t>
            </a:r>
            <a:r>
              <a:rPr lang="en-US" dirty="0" smtClean="0"/>
              <a:t> Brothers, </a:t>
            </a:r>
            <a:r>
              <a:rPr lang="en-US" dirty="0" err="1" smtClean="0"/>
              <a:t>Gumercindo</a:t>
            </a:r>
            <a:r>
              <a:rPr lang="en-US" dirty="0" smtClean="0"/>
              <a:t> &amp; </a:t>
            </a:r>
            <a:r>
              <a:rPr lang="en-US" dirty="0" err="1" smtClean="0"/>
              <a:t>Aparicio</a:t>
            </a:r>
            <a:r>
              <a:rPr lang="en-US" dirty="0" smtClean="0"/>
              <a:t> gauchos, conservative nationalists-</a:t>
            </a:r>
            <a:r>
              <a:rPr lang="en-US" dirty="0" err="1" smtClean="0"/>
              <a:t>Blancos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	revolution uprising against the </a:t>
            </a:r>
            <a:r>
              <a:rPr lang="en-US" dirty="0" err="1" smtClean="0"/>
              <a:t>Colorados</a:t>
            </a:r>
            <a:r>
              <a:rPr lang="en-US" dirty="0" smtClean="0"/>
              <a:t> (liberals) and capital of  Montevideo</a:t>
            </a:r>
          </a:p>
          <a:p>
            <a:r>
              <a:rPr lang="en-US" dirty="0" err="1" smtClean="0"/>
              <a:t>Colorados</a:t>
            </a:r>
            <a:r>
              <a:rPr lang="en-US" dirty="0" smtClean="0"/>
              <a:t> Ratify war victory through general elections in January 1904</a:t>
            </a:r>
          </a:p>
          <a:p>
            <a:r>
              <a:rPr lang="en-US" dirty="0" smtClean="0"/>
              <a:t>Post-war agenda:  Constitutional reform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But nation torn apart by the civil war:  </a:t>
            </a:r>
          </a:p>
          <a:p>
            <a:pPr marL="0" indent="0">
              <a:buNone/>
            </a:pPr>
            <a:r>
              <a:rPr lang="en-US" dirty="0" smtClean="0"/>
              <a:t>       property sales declined, marriages dropped 4,787 in 1903 to 2,622 in 1904</a:t>
            </a:r>
          </a:p>
          <a:p>
            <a:r>
              <a:rPr lang="en-US" dirty="0"/>
              <a:t>I</a:t>
            </a:r>
            <a:r>
              <a:rPr lang="en-US" dirty="0" smtClean="0"/>
              <a:t>mmigration fell from 9,880 in 1903 down to 3,652 in 1904</a:t>
            </a:r>
          </a:p>
          <a:p>
            <a:r>
              <a:rPr lang="en-US" dirty="0"/>
              <a:t>L</a:t>
            </a:r>
            <a:r>
              <a:rPr lang="en-US" dirty="0" smtClean="0"/>
              <a:t>ivestock, postal correspondence, all dropped</a:t>
            </a:r>
          </a:p>
          <a:p>
            <a:endParaRPr lang="en-US" dirty="0" smtClean="0"/>
          </a:p>
          <a:p>
            <a:r>
              <a:rPr lang="en-US" dirty="0" smtClean="0"/>
              <a:t>But forecast for future was promising.  </a:t>
            </a:r>
          </a:p>
          <a:p>
            <a:pPr>
              <a:buNone/>
            </a:pPr>
            <a:r>
              <a:rPr lang="en-US" dirty="0" smtClean="0"/>
              <a:t>		Foreign capital available, </a:t>
            </a:r>
            <a:r>
              <a:rPr lang="en-US" b="1" i="1" dirty="0" smtClean="0"/>
              <a:t>refrigerated packing 1904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refrigerator sh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7536" y="1447800"/>
            <a:ext cx="1912527" cy="1280160"/>
          </a:xfrm>
          <a:prstGeom prst="rect">
            <a:avLst/>
          </a:prstGeom>
        </p:spPr>
      </p:pic>
      <p:pic>
        <p:nvPicPr>
          <p:cNvPr id="5" name="Picture 4" descr="refrigerator ship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5410200"/>
            <a:ext cx="1984248" cy="128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3048000" cy="420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34" y="2899576"/>
            <a:ext cx="1828800" cy="2816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Batlle</a:t>
            </a:r>
            <a:r>
              <a:rPr lang="en-US" dirty="0" smtClean="0"/>
              <a:t> Family in Europe 1908-1911</a:t>
            </a:r>
            <a:endParaRPr lang="en-US" dirty="0"/>
          </a:p>
        </p:txBody>
      </p:sp>
      <p:pic>
        <p:nvPicPr>
          <p:cNvPr id="4" name="Content Placeholder 3" descr="Batlle Family in Europe 19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9531" y="2141125"/>
            <a:ext cx="6227064" cy="4018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 Historical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219201"/>
            <a:ext cx="7706700" cy="5029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Chasteen</a:t>
            </a:r>
            <a:r>
              <a:rPr lang="en-US" dirty="0" smtClean="0"/>
              <a:t>:</a:t>
            </a:r>
            <a:r>
              <a:rPr lang="en-US" i="1" dirty="0" smtClean="0"/>
              <a:t>  Blood and Fire, Ch. 7, </a:t>
            </a:r>
            <a:r>
              <a:rPr lang="en-US" dirty="0" smtClean="0"/>
              <a:t>Neocolonialism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Today’s Class Activity:  “Everyone is a teacher here”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Receive an index card</a:t>
            </a:r>
          </a:p>
          <a:p>
            <a:pPr marL="457200" indent="-457200">
              <a:buAutoNum type="arabicPeriod"/>
            </a:pPr>
            <a:r>
              <a:rPr lang="en-US" dirty="0" smtClean="0"/>
              <a:t>Write down one question you had about the reading</a:t>
            </a:r>
          </a:p>
          <a:p>
            <a:pPr marL="457200" indent="-457200">
              <a:buAutoNum type="arabicPeriod"/>
            </a:pPr>
            <a:r>
              <a:rPr lang="en-US" dirty="0" smtClean="0"/>
              <a:t>Put your name on the back</a:t>
            </a:r>
          </a:p>
          <a:p>
            <a:pPr marL="457200" indent="-457200">
              <a:buAutoNum type="arabicPeriod"/>
            </a:pPr>
            <a:r>
              <a:rPr lang="en-US" dirty="0" smtClean="0"/>
              <a:t>Collect cards, shuffle, distribute one to each student</a:t>
            </a:r>
          </a:p>
          <a:p>
            <a:pPr marL="457200" indent="-457200">
              <a:buAutoNum type="arabicPeriod"/>
            </a:pPr>
            <a:r>
              <a:rPr lang="en-US" dirty="0" smtClean="0"/>
              <a:t>Read the question silently and think of a response</a:t>
            </a:r>
          </a:p>
          <a:p>
            <a:pPr marL="457200" indent="-457200">
              <a:buAutoNum type="arabicPeriod"/>
            </a:pPr>
            <a:r>
              <a:rPr lang="en-US" dirty="0" smtClean="0"/>
              <a:t>Volunteers read the question and give a response</a:t>
            </a:r>
          </a:p>
          <a:p>
            <a:pPr marL="457200" indent="-457200">
              <a:buAutoNum type="arabicPeriod"/>
            </a:pPr>
            <a:r>
              <a:rPr lang="en-US" dirty="0" smtClean="0"/>
              <a:t>Other students contribute to the answer given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6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1911</a:t>
            </a:r>
            <a:endParaRPr lang="en-US" dirty="0"/>
          </a:p>
        </p:txBody>
      </p:sp>
      <p:pic>
        <p:nvPicPr>
          <p:cNvPr id="4" name="Content Placeholder 3" descr="Batlle Pre-Innauguration 19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4638" y="2052638"/>
            <a:ext cx="6356850" cy="4195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458200" cy="127711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E.  Second Term 1911-1915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meat pac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6101" y="2362200"/>
            <a:ext cx="2484410" cy="16459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1"/>
            <a:ext cx="8839200" cy="480060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Advanced Program of Social Reform that made Uruguay the </a:t>
            </a:r>
          </a:p>
          <a:p>
            <a:pPr>
              <a:buNone/>
            </a:pPr>
            <a:r>
              <a:rPr lang="en-US" dirty="0" smtClean="0"/>
              <a:t>“Chief laboratory for social experimentation in the Americas and a focal point of world interest”</a:t>
            </a:r>
          </a:p>
          <a:p>
            <a:r>
              <a:rPr lang="en-US" dirty="0" smtClean="0"/>
              <a:t>8-hour work day, -old-age pensions</a:t>
            </a:r>
          </a:p>
          <a:p>
            <a:r>
              <a:rPr lang="en-US" dirty="0"/>
              <a:t>M</a:t>
            </a:r>
            <a:r>
              <a:rPr lang="en-US" dirty="0" smtClean="0"/>
              <a:t>inimum wages. -accident insurance</a:t>
            </a:r>
          </a:p>
          <a:p>
            <a:r>
              <a:rPr lang="en-US" dirty="0"/>
              <a:t>A</a:t>
            </a:r>
            <a:r>
              <a:rPr lang="en-US" dirty="0" smtClean="0"/>
              <a:t>bolishment capital punishment</a:t>
            </a:r>
          </a:p>
          <a:p>
            <a:r>
              <a:rPr lang="en-US" dirty="0" smtClean="0"/>
              <a:t>Separation of church and state</a:t>
            </a:r>
          </a:p>
          <a:p>
            <a:r>
              <a:rPr lang="en-US" dirty="0"/>
              <a:t>E</a:t>
            </a:r>
            <a:r>
              <a:rPr lang="en-US" dirty="0" smtClean="0"/>
              <a:t>ducation for women</a:t>
            </a:r>
          </a:p>
          <a:p>
            <a:r>
              <a:rPr lang="en-US" dirty="0"/>
              <a:t>R</a:t>
            </a:r>
            <a:r>
              <a:rPr lang="en-US" dirty="0" smtClean="0"/>
              <a:t>ecognition of divorce</a:t>
            </a:r>
          </a:p>
          <a:p>
            <a:endParaRPr lang="en-US" dirty="0" smtClean="0"/>
          </a:p>
          <a:p>
            <a:r>
              <a:rPr lang="en-US" dirty="0" smtClean="0"/>
              <a:t>State capitalism that brought banks, railroads, electric systems, telephone &amp; telegraph, street railways, meat-packing, all under state control</a:t>
            </a:r>
          </a:p>
          <a:p>
            <a:r>
              <a:rPr lang="en-US" dirty="0" err="1" smtClean="0"/>
              <a:t>Batlle</a:t>
            </a:r>
            <a:r>
              <a:rPr lang="en-US" dirty="0" smtClean="0"/>
              <a:t> supported labor in its strikes against foreign-owned enterprises</a:t>
            </a:r>
          </a:p>
          <a:p>
            <a:r>
              <a:rPr lang="en-US" dirty="0" err="1" smtClean="0"/>
              <a:t>Batlle</a:t>
            </a:r>
            <a:r>
              <a:rPr lang="en-US" dirty="0" smtClean="0"/>
              <a:t> did not challenge land monopoly of great ranchers, refused to apply social legislation to their peons  TP:  why not?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tlle's House Piedras Blanc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685800"/>
            <a:ext cx="8053841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tlle's Ana Maria and Misse Matil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3764" y="395478"/>
            <a:ext cx="3776472" cy="6067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506890" cy="1400530"/>
          </a:xfrm>
        </p:spPr>
        <p:txBody>
          <a:bodyPr/>
          <a:lstStyle/>
          <a:p>
            <a:r>
              <a:rPr lang="en-US" dirty="0" smtClean="0"/>
              <a:t>Fifth Latin American Film Festival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Tonight at 7 PM </a:t>
            </a:r>
            <a:r>
              <a:rPr lang="en-US" dirty="0" err="1" smtClean="0"/>
              <a:t>Greenbriar</a:t>
            </a:r>
            <a:r>
              <a:rPr lang="en-US" dirty="0" smtClean="0"/>
              <a:t> Theater</a:t>
            </a:r>
          </a:p>
          <a:p>
            <a:r>
              <a:rPr lang="en-US" dirty="0" smtClean="0"/>
              <a:t>“Stand and Deliver”</a:t>
            </a:r>
          </a:p>
          <a:p>
            <a:r>
              <a:rPr lang="en-US" dirty="0" smtClean="0"/>
              <a:t>HSA in attendance</a:t>
            </a:r>
          </a:p>
          <a:p>
            <a:r>
              <a:rPr lang="en-US" dirty="0" smtClean="0"/>
              <a:t>5 pts. towards your participation grade in 2302</a:t>
            </a:r>
          </a:p>
          <a:p>
            <a:r>
              <a:rPr lang="en-US" dirty="0" smtClean="0"/>
              <a:t>Give me a paragraph about the film </a:t>
            </a:r>
            <a:r>
              <a:rPr lang="en-US" i="1" dirty="0" smtClean="0"/>
              <a:t>after the film is finished</a:t>
            </a:r>
            <a:r>
              <a:rPr lang="en-US" dirty="0" smtClean="0"/>
              <a:t>, write name on paper to receive credit</a:t>
            </a:r>
          </a:p>
          <a:p>
            <a:r>
              <a:rPr lang="en-US" dirty="0" smtClean="0"/>
              <a:t>Participation papers not accepted after tonight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86" y="1447800"/>
            <a:ext cx="326571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tlle Reading Newspaper Paris 1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33400"/>
            <a:ext cx="4037076" cy="60579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-76200" y="1257418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Conclusions and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Assessment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did you learn?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200" dirty="0" smtClean="0">
                <a:latin typeface="Arial" pitchFamily="34" charset="0"/>
              </a:rPr>
              <a:t>Significance of the Battle terms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cs typeface="Times New Roman" pitchFamily="18" charset="0"/>
              </a:rPr>
              <a:t>Liberal rule in Uruguay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>
                <a:latin typeface="Arial" pitchFamily="34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Arial" pitchFamily="34" charset="0"/>
                <a:cs typeface="Times New Roman" pitchFamily="18" charset="0"/>
              </a:rPr>
              <a:t>Southern Cone?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cs typeface="Times New Roman" pitchFamily="18" charset="0"/>
              </a:rPr>
              <a:t>Future of Populism?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cs typeface="Times New Roman" pitchFamily="18" charset="0"/>
              </a:rPr>
              <a:t>Individuals in History?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04800"/>
            <a:ext cx="1885950" cy="2476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914400"/>
            <a:ext cx="866775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Thursday, 27 Fe</a:t>
            </a:r>
          </a:p>
          <a:p>
            <a:endParaRPr lang="en-US" dirty="0"/>
          </a:p>
          <a:p>
            <a:r>
              <a:rPr lang="en-US" sz="2400" dirty="0" smtClean="0">
                <a:solidFill>
                  <a:srgbClr val="FFFF00"/>
                </a:solidFill>
              </a:rPr>
              <a:t>Short </a:t>
            </a:r>
            <a:r>
              <a:rPr lang="en-US" sz="2400" dirty="0">
                <a:solidFill>
                  <a:srgbClr val="FFFF00"/>
                </a:solidFill>
              </a:rPr>
              <a:t>Paper 3 due:  </a:t>
            </a:r>
            <a:endParaRPr lang="en-US" sz="2400" dirty="0" smtClean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Explain </a:t>
            </a:r>
            <a:r>
              <a:rPr lang="en-US" sz="2800" dirty="0"/>
              <a:t>the challenges Latin America faced in the nineteenth century.  Thinking as an historian and drawing from </a:t>
            </a:r>
            <a:r>
              <a:rPr lang="en-US" sz="2800" i="1" dirty="0"/>
              <a:t>Born in Blood and Fire </a:t>
            </a:r>
            <a:r>
              <a:rPr lang="en-US" sz="2800" dirty="0"/>
              <a:t>and </a:t>
            </a:r>
            <a:r>
              <a:rPr lang="en-US" sz="2800" i="1" dirty="0" smtClean="0"/>
              <a:t>El Gaucho </a:t>
            </a:r>
            <a:r>
              <a:rPr lang="en-US" sz="2800" i="1" dirty="0"/>
              <a:t>Juan Moreira</a:t>
            </a:r>
            <a:r>
              <a:rPr lang="en-US" sz="2800" dirty="0"/>
              <a:t>, trace the colonial roots of these difficulties and assess what problems they posed for the future of the </a:t>
            </a:r>
            <a:r>
              <a:rPr lang="en-US" sz="2800" dirty="0" smtClean="0"/>
              <a:t>new modern </a:t>
            </a:r>
            <a:r>
              <a:rPr lang="en-US" sz="2800" dirty="0"/>
              <a:t>nations in Latin </a:t>
            </a:r>
            <a:r>
              <a:rPr lang="en-US" sz="2800" dirty="0" smtClean="0"/>
              <a:t>America moving forward.  </a:t>
            </a:r>
            <a:r>
              <a:rPr lang="en-US" sz="2800" dirty="0"/>
              <a:t>How have Latin Americans themselves evaluated their situation and its historical causes?  Be sure to use course sources and to cite </a:t>
            </a:r>
            <a:r>
              <a:rPr lang="en-US" sz="2800" dirty="0" smtClean="0"/>
              <a:t>them appropriately.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238662"/>
            <a:ext cx="3062288" cy="203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Radical Politics </a:t>
            </a:r>
            <a:br>
              <a:rPr lang="en-US" dirty="0" smtClean="0"/>
            </a:br>
            <a:r>
              <a:rPr lang="en-US" sz="2400" dirty="0" smtClean="0"/>
              <a:t>Turn of the Century in the Southern Cone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many of you identify with “Radical”?</a:t>
            </a:r>
          </a:p>
          <a:p>
            <a:r>
              <a:rPr lang="en-US" dirty="0" smtClean="0"/>
              <a:t>TP:  what does that mean?</a:t>
            </a:r>
          </a:p>
          <a:p>
            <a:r>
              <a:rPr lang="en-US" dirty="0" smtClean="0"/>
              <a:t>SG:  What </a:t>
            </a:r>
            <a:r>
              <a:rPr lang="en-US" dirty="0" smtClean="0"/>
              <a:t>are “Radical” Politics?</a:t>
            </a:r>
          </a:p>
          <a:p>
            <a:r>
              <a:rPr lang="en-US" dirty="0" smtClean="0"/>
              <a:t>Contextualize concept in today’s politics</a:t>
            </a:r>
          </a:p>
          <a:p>
            <a:r>
              <a:rPr lang="en-US" dirty="0" smtClean="0"/>
              <a:t>How do definitions and social norms change?</a:t>
            </a:r>
          </a:p>
          <a:p>
            <a:endParaRPr lang="en-US" dirty="0" smtClean="0"/>
          </a:p>
          <a:p>
            <a:r>
              <a:rPr lang="en-US" dirty="0" smtClean="0"/>
              <a:t>Why did Southern Nations see social tension by end of 19</a:t>
            </a:r>
            <a:r>
              <a:rPr lang="en-US" baseline="30000" dirty="0" smtClean="0"/>
              <a:t>th</a:t>
            </a:r>
            <a:r>
              <a:rPr lang="en-US" dirty="0" smtClean="0"/>
              <a:t> Century?</a:t>
            </a:r>
          </a:p>
          <a:p>
            <a:r>
              <a:rPr lang="en-US" dirty="0" smtClean="0"/>
              <a:t>Contrast Southern Cone to Central America</a:t>
            </a:r>
          </a:p>
          <a:p>
            <a:r>
              <a:rPr lang="en-US" dirty="0" smtClean="0"/>
              <a:t>What political arrangement promised solutions?</a:t>
            </a:r>
          </a:p>
          <a:p>
            <a:r>
              <a:rPr lang="en-US" dirty="0" smtClean="0"/>
              <a:t>How could urban workers improve their lives?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5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Radical Politics sweep the Southern Cone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706700" cy="4195481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eocolonial boom to depression in 1890s:  inflation rose</a:t>
            </a:r>
          </a:p>
          <a:p>
            <a:r>
              <a:rPr lang="en-US" dirty="0" smtClean="0"/>
              <a:t>Urban middle classes tired of one-party rule</a:t>
            </a:r>
          </a:p>
          <a:p>
            <a:r>
              <a:rPr lang="en-US" dirty="0" smtClean="0"/>
              <a:t>Protest movements gained ground</a:t>
            </a:r>
          </a:p>
          <a:p>
            <a:r>
              <a:rPr lang="en-US" dirty="0" smtClean="0"/>
              <a:t>Remember huge influx of European migrants</a:t>
            </a:r>
          </a:p>
          <a:p>
            <a:r>
              <a:rPr lang="en-US" dirty="0" smtClean="0"/>
              <a:t>Social results of migration to Brazil, Uruguay, Argentina, Paraguay</a:t>
            </a:r>
          </a:p>
          <a:p>
            <a:r>
              <a:rPr lang="en-US" dirty="0" smtClean="0"/>
              <a:t>Official corruption alienated elite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Argentina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514600"/>
            <a:ext cx="8763000" cy="3733806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Stock </a:t>
            </a:r>
            <a:r>
              <a:rPr lang="en-US" dirty="0" smtClean="0"/>
              <a:t>market collapse 1889, April cabinet resigned</a:t>
            </a:r>
          </a:p>
          <a:p>
            <a:r>
              <a:rPr lang="en-US" dirty="0" smtClean="0"/>
              <a:t>Oligarchy revised state patronage, stabilized peso $</a:t>
            </a:r>
          </a:p>
          <a:p>
            <a:r>
              <a:rPr lang="en-US" dirty="0"/>
              <a:t>Dissident </a:t>
            </a:r>
            <a:r>
              <a:rPr lang="en-US" dirty="0" smtClean="0"/>
              <a:t>Leandro L. </a:t>
            </a:r>
            <a:r>
              <a:rPr lang="en-US" dirty="0" err="1"/>
              <a:t>Além</a:t>
            </a:r>
            <a:r>
              <a:rPr lang="en-US" dirty="0"/>
              <a:t> formed new party</a:t>
            </a:r>
          </a:p>
          <a:p>
            <a:r>
              <a:rPr lang="en-US" sz="2800" dirty="0"/>
              <a:t>Father had been chief of </a:t>
            </a:r>
            <a:r>
              <a:rPr lang="en-US" sz="2800" i="1" dirty="0"/>
              <a:t>La </a:t>
            </a:r>
            <a:r>
              <a:rPr lang="en-US" sz="2800" i="1" dirty="0" err="1"/>
              <a:t>Mazorca</a:t>
            </a:r>
            <a:r>
              <a:rPr lang="en-US" sz="2800" i="1" dirty="0"/>
              <a:t> </a:t>
            </a:r>
            <a:r>
              <a:rPr lang="en-US" sz="2800" dirty="0"/>
              <a:t>under Rosas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Radical </a:t>
            </a:r>
            <a:r>
              <a:rPr lang="en-US" sz="2800" dirty="0">
                <a:solidFill>
                  <a:srgbClr val="FFC000"/>
                </a:solidFill>
              </a:rPr>
              <a:t>Civic Union Party</a:t>
            </a:r>
            <a:r>
              <a:rPr lang="en-US" dirty="0"/>
              <a:t> in Argentina 1890</a:t>
            </a:r>
          </a:p>
          <a:p>
            <a:r>
              <a:rPr lang="en-US" dirty="0" smtClean="0"/>
              <a:t>Middle-class </a:t>
            </a:r>
            <a:r>
              <a:rPr lang="en-US" dirty="0" smtClean="0"/>
              <a:t>base for reforms</a:t>
            </a:r>
          </a:p>
          <a:p>
            <a:r>
              <a:rPr lang="en-US" dirty="0" err="1" smtClean="0"/>
              <a:t>Além</a:t>
            </a:r>
            <a:r>
              <a:rPr lang="en-US" dirty="0" smtClean="0"/>
              <a:t> deported 1892, then revolted in 1893, </a:t>
            </a:r>
            <a:r>
              <a:rPr lang="en-US" dirty="0" smtClean="0"/>
              <a:t>then Suicide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1000"/>
            <a:ext cx="4205709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3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Hipólito</a:t>
            </a:r>
            <a:r>
              <a:rPr lang="en-US" dirty="0" smtClean="0"/>
              <a:t> </a:t>
            </a:r>
            <a:r>
              <a:rPr lang="en-US" dirty="0" err="1" smtClean="0"/>
              <a:t>Yrigoyen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1819275" cy="2514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249500" cy="4195481"/>
          </a:xfrm>
        </p:spPr>
        <p:txBody>
          <a:bodyPr/>
          <a:lstStyle/>
          <a:p>
            <a:r>
              <a:rPr lang="en-US" dirty="0" smtClean="0"/>
              <a:t>Nephew </a:t>
            </a:r>
            <a:r>
              <a:rPr lang="en-US" dirty="0" err="1" smtClean="0"/>
              <a:t>Hipolito</a:t>
            </a:r>
            <a:r>
              <a:rPr lang="en-US" dirty="0" smtClean="0"/>
              <a:t> </a:t>
            </a:r>
            <a:r>
              <a:rPr lang="en-US" dirty="0" err="1"/>
              <a:t>Yrigoyen</a:t>
            </a:r>
            <a:r>
              <a:rPr lang="en-US" dirty="0"/>
              <a:t> president 1910</a:t>
            </a:r>
          </a:p>
          <a:p>
            <a:r>
              <a:rPr lang="en-US" dirty="0" err="1" smtClean="0"/>
              <a:t>Yrigoyen</a:t>
            </a:r>
            <a:r>
              <a:rPr lang="en-US" dirty="0" smtClean="0"/>
              <a:t> once police superintendent in B. Aires</a:t>
            </a:r>
          </a:p>
          <a:p>
            <a:r>
              <a:rPr lang="en-US" dirty="0" smtClean="0"/>
              <a:t>Vague political platform for diverse appeal</a:t>
            </a:r>
          </a:p>
          <a:p>
            <a:r>
              <a:rPr lang="en-US" dirty="0" smtClean="0"/>
              <a:t>Represented dependent bourgeoisie (???)</a:t>
            </a:r>
          </a:p>
          <a:p>
            <a:r>
              <a:rPr lang="en-US" dirty="0" smtClean="0"/>
              <a:t>Radical party did not champion industrialization</a:t>
            </a:r>
          </a:p>
          <a:p>
            <a:r>
              <a:rPr lang="en-US" dirty="0" smtClean="0"/>
              <a:t>Cooperation landed aristocracy and urban sectors</a:t>
            </a:r>
          </a:p>
          <a:p>
            <a:r>
              <a:rPr lang="en-US" dirty="0" smtClean="0"/>
              <a:t>Much more conservative than </a:t>
            </a:r>
            <a:r>
              <a:rPr lang="en-US" dirty="0" err="1" smtClean="0"/>
              <a:t>Batlle</a:t>
            </a:r>
            <a:r>
              <a:rPr lang="en-US" dirty="0"/>
              <a:t> </a:t>
            </a:r>
            <a:r>
              <a:rPr lang="en-US" dirty="0" smtClean="0"/>
              <a:t>in Uruguay</a:t>
            </a:r>
          </a:p>
          <a:p>
            <a:r>
              <a:rPr lang="en-US" dirty="0" smtClean="0"/>
              <a:t>Party grew due to children of immigrants</a:t>
            </a:r>
          </a:p>
          <a:p>
            <a:r>
              <a:rPr lang="en-US" dirty="0" smtClean="0"/>
              <a:t>Universal and secret male suffrage 1912 to ally dependent working classes with landed aristocracy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523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8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Uruguay </a:t>
            </a:r>
            <a:br>
              <a:rPr lang="en-US" dirty="0" smtClean="0"/>
            </a:br>
            <a:r>
              <a:rPr lang="en-US" dirty="0" smtClean="0"/>
              <a:t>José </a:t>
            </a:r>
            <a:r>
              <a:rPr lang="en-US" dirty="0" err="1" smtClean="0"/>
              <a:t>Batlle</a:t>
            </a:r>
            <a:r>
              <a:rPr lang="en-US" dirty="0" smtClean="0"/>
              <a:t> y </a:t>
            </a:r>
            <a:r>
              <a:rPr lang="en-US" dirty="0" err="1" smtClean="0"/>
              <a:t>Ordoñez</a:t>
            </a:r>
            <a:endParaRPr lang="en-US" dirty="0"/>
          </a:p>
        </p:txBody>
      </p:sp>
      <p:pic>
        <p:nvPicPr>
          <p:cNvPr id="4" name="Content Placeholder 3" descr="Batlle y Ordonez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905000"/>
            <a:ext cx="3138214" cy="4754880"/>
          </a:xfrm>
        </p:spPr>
      </p:pic>
      <p:pic>
        <p:nvPicPr>
          <p:cNvPr id="5" name="Picture 4" descr="uruguay-map Department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905000"/>
            <a:ext cx="4029216" cy="466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382000" cy="1371600"/>
          </a:xfrm>
        </p:spPr>
        <p:txBody>
          <a:bodyPr>
            <a:normAutofit fontScale="90000"/>
          </a:bodyPr>
          <a:lstStyle/>
          <a:p>
            <a:pPr lvl="0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José </a:t>
            </a:r>
            <a:r>
              <a:rPr lang="en-US" sz="2400" dirty="0" err="1" smtClean="0"/>
              <a:t>Batlle</a:t>
            </a:r>
            <a:r>
              <a:rPr lang="en-US" sz="2400" dirty="0" smtClean="0"/>
              <a:t> y </a:t>
            </a:r>
            <a:r>
              <a:rPr lang="en-US" sz="2400" dirty="0" err="1" smtClean="0"/>
              <a:t>Ordoñez</a:t>
            </a:r>
            <a:r>
              <a:rPr lang="en-US" sz="2400" dirty="0" smtClean="0"/>
              <a:t>  Radical Politics in the Southern Cone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7854696" cy="3228536"/>
          </a:xfrm>
        </p:spPr>
        <p:txBody>
          <a:bodyPr/>
          <a:lstStyle/>
          <a:p>
            <a:r>
              <a:rPr lang="en-US" dirty="0" smtClean="0"/>
              <a:t>President of Uruguay:  1902-1907,  1911-1915</a:t>
            </a:r>
            <a:endParaRPr lang="en-US" dirty="0"/>
          </a:p>
        </p:txBody>
      </p:sp>
      <p:pic>
        <p:nvPicPr>
          <p:cNvPr id="4" name="Picture 3" descr="Uruguay Map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362200"/>
            <a:ext cx="8358554" cy="4289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1081</Words>
  <Application>Microsoft Office PowerPoint</Application>
  <PresentationFormat>On-screen Show (4:3)</PresentationFormat>
  <Paragraphs>143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 3</vt:lpstr>
      <vt:lpstr>Ion</vt:lpstr>
      <vt:lpstr>Radical Politics  Turn of the Century in the Southern Cone</vt:lpstr>
      <vt:lpstr>Fifth Latin American Film Festival</vt:lpstr>
      <vt:lpstr>PowerPoint Presentation</vt:lpstr>
      <vt:lpstr>Radical Politics  Turn of the Century in the Southern Cone</vt:lpstr>
      <vt:lpstr>A. Radical Politics sweep the Southern Cone</vt:lpstr>
      <vt:lpstr>1. Argentina</vt:lpstr>
      <vt:lpstr>Hipólito Yrigoyen</vt:lpstr>
      <vt:lpstr>2. Uruguay  José Batlle y Ordoñez</vt:lpstr>
      <vt:lpstr> José Batlle y Ordoñez  Radical Politics in the Southern Cone </vt:lpstr>
      <vt:lpstr>B.  Uruguay in 1902</vt:lpstr>
      <vt:lpstr>C. Batlle’s First Administration 1903-1907</vt:lpstr>
      <vt:lpstr>First Term Legislative Agenda</vt:lpstr>
      <vt:lpstr>D. War of 1904 </vt:lpstr>
      <vt:lpstr>Batlle Family in Europe 1908-1911</vt:lpstr>
      <vt:lpstr>F.  Historical Sources</vt:lpstr>
      <vt:lpstr>Election of 1911</vt:lpstr>
      <vt:lpstr>E.  Second Term 1911-1915 </vt:lpstr>
      <vt:lpstr>PowerPoint Presentation</vt:lpstr>
      <vt:lpstr>PowerPoint Presentation</vt:lpstr>
      <vt:lpstr>PowerPoint Presentation</vt:lpstr>
    </vt:vector>
  </TitlesOfParts>
  <Company>Appalachian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Horst, Rene H.</cp:lastModifiedBy>
  <cp:revision>44</cp:revision>
  <dcterms:created xsi:type="dcterms:W3CDTF">2008-02-29T16:09:04Z</dcterms:created>
  <dcterms:modified xsi:type="dcterms:W3CDTF">2020-02-25T16:47:20Z</dcterms:modified>
</cp:coreProperties>
</file>