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1" r:id="rId2"/>
    <p:sldId id="289" r:id="rId3"/>
    <p:sldId id="290" r:id="rId4"/>
    <p:sldId id="292" r:id="rId5"/>
    <p:sldId id="258" r:id="rId6"/>
    <p:sldId id="271" r:id="rId7"/>
    <p:sldId id="294" r:id="rId8"/>
    <p:sldId id="293" r:id="rId9"/>
    <p:sldId id="285" r:id="rId10"/>
    <p:sldId id="259" r:id="rId11"/>
    <p:sldId id="295" r:id="rId12"/>
    <p:sldId id="288" r:id="rId13"/>
    <p:sldId id="297" r:id="rId14"/>
    <p:sldId id="299" r:id="rId15"/>
    <p:sldId id="257" r:id="rId16"/>
    <p:sldId id="260" r:id="rId17"/>
    <p:sldId id="304" r:id="rId18"/>
    <p:sldId id="296" r:id="rId19"/>
    <p:sldId id="281" r:id="rId20"/>
    <p:sldId id="301" r:id="rId21"/>
    <p:sldId id="302" r:id="rId22"/>
    <p:sldId id="305" r:id="rId23"/>
    <p:sldId id="280" r:id="rId24"/>
    <p:sldId id="303" r:id="rId25"/>
    <p:sldId id="283" r:id="rId26"/>
    <p:sldId id="282" r:id="rId27"/>
    <p:sldId id="308" r:id="rId28"/>
    <p:sldId id="307" r:id="rId29"/>
    <p:sldId id="309" r:id="rId30"/>
    <p:sldId id="284" r:id="rId31"/>
    <p:sldId id="310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505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7EA61CAC-FB3E-49BB-AAF2-81CA768FB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9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95C6A93C-294C-4A75-9AD9-16DE057504C7}" type="datetimeFigureOut">
              <a:rPr lang="en-US"/>
              <a:pPr>
                <a:defRPr/>
              </a:pPr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495BBC74-8299-44B2-8532-A1B132CA1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55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2B2FC7-FC7B-4C5C-986D-E45BDA8ABC33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6D6C39-3536-46F6-B254-179C4C1ABB36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23D8E3-087D-4A31-A6DD-4B5F5F7ABA7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23D8E3-087D-4A31-A6DD-4B5F5F7ABA70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37931-B5DF-4B61-94F3-B4EFD9074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1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FF522-0945-4997-996A-5D0E0967E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1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35426-A964-4373-BF01-9045F023F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7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2A3AB-01EC-46EA-80AD-6854642EA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4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8A41F-8C2A-4D96-A189-5442C7989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2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35AE1-AF6F-42AB-8977-E4E9695D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4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C28A2-8335-40F8-BBC8-4EAFFA4F1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FC14-27A2-4CE2-919C-B843A281E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1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3D036-D67D-47EC-9500-F6BEF23A6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5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0D8B3-4E9D-4C86-8FC8-22E9133DB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0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2F346-A13C-4558-AF63-BBF921E51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5BE75-9F50-41A7-AD0B-8B3F9BF9C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D1658D64-FE49-41A6-8E14-2CE0098F5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17"/>
          <p:cNvSpPr>
            <a:spLocks noChangeArrowheads="1"/>
          </p:cNvSpPr>
          <p:nvPr/>
        </p:nvSpPr>
        <p:spPr bwMode="auto">
          <a:xfrm>
            <a:off x="2362200" y="65405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graphicFrame>
        <p:nvGraphicFramePr>
          <p:cNvPr id="5353" name="Group 233"/>
          <p:cNvGraphicFramePr>
            <a:graphicFrameLocks noGrp="1"/>
          </p:cNvGraphicFramePr>
          <p:nvPr/>
        </p:nvGraphicFramePr>
        <p:xfrm>
          <a:off x="1295400" y="1524000"/>
          <a:ext cx="6477000" cy="4114802"/>
        </p:xfrm>
        <a:graphic>
          <a:graphicData uri="http://schemas.openxmlformats.org/drawingml/2006/table">
            <a:tbl>
              <a:tblPr/>
              <a:tblGrid>
                <a:gridCol w="2054225"/>
                <a:gridCol w="2058988"/>
                <a:gridCol w="2363787"/>
              </a:tblGrid>
              <a:tr h="1011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0.546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0.658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1" name="Rectangle 229"/>
          <p:cNvSpPr>
            <a:spLocks noChangeArrowheads="1"/>
          </p:cNvSpPr>
          <p:nvPr/>
        </p:nvSpPr>
        <p:spPr bwMode="auto">
          <a:xfrm>
            <a:off x="0" y="458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7202" name="Text Box 234"/>
          <p:cNvSpPr txBox="1">
            <a:spLocks noChangeArrowheads="1"/>
          </p:cNvSpPr>
          <p:nvPr/>
        </p:nvSpPr>
        <p:spPr bwMode="auto">
          <a:xfrm>
            <a:off x="152400" y="1828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289908"/>
              </p:ext>
            </p:extLst>
          </p:nvPr>
        </p:nvGraphicFramePr>
        <p:xfrm>
          <a:off x="-152400" y="228600"/>
          <a:ext cx="10267950" cy="601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Chart" r:id="rId3" imgW="4933920" imgH="2876520" progId="Excel.Chart.8">
                  <p:embed/>
                </p:oleObj>
              </mc:Choice>
              <mc:Fallback>
                <p:oleObj name="Chart" r:id="rId3" imgW="4933920" imgH="287652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228600"/>
                        <a:ext cx="10267950" cy="601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61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5" name="Group 101"/>
          <p:cNvGraphicFramePr>
            <a:graphicFrameLocks noGrp="1"/>
          </p:cNvGraphicFramePr>
          <p:nvPr/>
        </p:nvGraphicFramePr>
        <p:xfrm>
          <a:off x="1333500" y="1371600"/>
          <a:ext cx="6477000" cy="4170364"/>
        </p:xfrm>
        <a:graphic>
          <a:graphicData uri="http://schemas.openxmlformats.org/drawingml/2006/table">
            <a:tbl>
              <a:tblPr/>
              <a:tblGrid>
                <a:gridCol w="2054225"/>
                <a:gridCol w="2058988"/>
                <a:gridCol w="2363787"/>
              </a:tblGrid>
              <a:tr h="1066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0.546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0.658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2" name="Rectangle 102"/>
          <p:cNvSpPr>
            <a:spLocks noChangeArrowheads="1"/>
          </p:cNvSpPr>
          <p:nvPr/>
        </p:nvSpPr>
        <p:spPr bwMode="auto">
          <a:xfrm>
            <a:off x="2514600" y="6858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0273" name="Text Box 103"/>
          <p:cNvSpPr txBox="1">
            <a:spLocks noChangeArrowheads="1"/>
          </p:cNvSpPr>
          <p:nvPr/>
        </p:nvSpPr>
        <p:spPr bwMode="auto">
          <a:xfrm>
            <a:off x="228600" y="1676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117481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810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5" name="Group 101"/>
          <p:cNvGraphicFramePr>
            <a:graphicFrameLocks noGrp="1"/>
          </p:cNvGraphicFramePr>
          <p:nvPr/>
        </p:nvGraphicFramePr>
        <p:xfrm>
          <a:off x="1333500" y="1371600"/>
          <a:ext cx="6477000" cy="4170364"/>
        </p:xfrm>
        <a:graphic>
          <a:graphicData uri="http://schemas.openxmlformats.org/drawingml/2006/table">
            <a:tbl>
              <a:tblPr/>
              <a:tblGrid>
                <a:gridCol w="2054225"/>
                <a:gridCol w="2058988"/>
                <a:gridCol w="2363787"/>
              </a:tblGrid>
              <a:tr h="1066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0.546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0.658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2" name="Rectangle 102"/>
          <p:cNvSpPr>
            <a:spLocks noChangeArrowheads="1"/>
          </p:cNvSpPr>
          <p:nvPr/>
        </p:nvSpPr>
        <p:spPr bwMode="auto">
          <a:xfrm>
            <a:off x="2514600" y="6858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0273" name="Text Box 103"/>
          <p:cNvSpPr txBox="1">
            <a:spLocks noChangeArrowheads="1"/>
          </p:cNvSpPr>
          <p:nvPr/>
        </p:nvSpPr>
        <p:spPr bwMode="auto">
          <a:xfrm>
            <a:off x="228600" y="1676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356329"/>
              </p:ext>
            </p:extLst>
          </p:nvPr>
        </p:nvGraphicFramePr>
        <p:xfrm>
          <a:off x="-152400" y="228600"/>
          <a:ext cx="10267950" cy="601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Chart" r:id="rId3" imgW="4933920" imgH="2876520" progId="Excel.Chart.8">
                  <p:embed/>
                </p:oleObj>
              </mc:Choice>
              <mc:Fallback>
                <p:oleObj name="Chart" r:id="rId3" imgW="4933920" imgH="287652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228600"/>
                        <a:ext cx="10267950" cy="601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5" name="Group 101"/>
          <p:cNvGraphicFramePr>
            <a:graphicFrameLocks noGrp="1"/>
          </p:cNvGraphicFramePr>
          <p:nvPr/>
        </p:nvGraphicFramePr>
        <p:xfrm>
          <a:off x="1333500" y="1371600"/>
          <a:ext cx="6477000" cy="4170364"/>
        </p:xfrm>
        <a:graphic>
          <a:graphicData uri="http://schemas.openxmlformats.org/drawingml/2006/table">
            <a:tbl>
              <a:tblPr/>
              <a:tblGrid>
                <a:gridCol w="2054225"/>
                <a:gridCol w="2058988"/>
                <a:gridCol w="2363787"/>
              </a:tblGrid>
              <a:tr h="1066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0.139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0.278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0.414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0.546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0.658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from graph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0" name="Rectangle 102"/>
          <p:cNvSpPr>
            <a:spLocks noChangeArrowheads="1"/>
          </p:cNvSpPr>
          <p:nvPr/>
        </p:nvSpPr>
        <p:spPr bwMode="auto">
          <a:xfrm>
            <a:off x="2514600" y="6858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12321" name="Text Box 103"/>
          <p:cNvSpPr txBox="1">
            <a:spLocks noChangeArrowheads="1"/>
          </p:cNvSpPr>
          <p:nvPr/>
        </p:nvSpPr>
        <p:spPr bwMode="auto">
          <a:xfrm>
            <a:off x="228600" y="16764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077084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0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836450"/>
              </p:ext>
            </p:extLst>
          </p:nvPr>
        </p:nvGraphicFramePr>
        <p:xfrm>
          <a:off x="609600" y="1600201"/>
          <a:ext cx="7848599" cy="282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085"/>
                <a:gridCol w="955919"/>
                <a:gridCol w="955919"/>
                <a:gridCol w="955919"/>
                <a:gridCol w="955919"/>
                <a:gridCol w="955919"/>
                <a:gridCol w="955919"/>
              </a:tblGrid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Blank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5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SCN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600" b="1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0.00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Fe</a:t>
                      </a:r>
                      <a:r>
                        <a:rPr lang="en-US" sz="1600" b="1" baseline="30000" dirty="0">
                          <a:effectLst/>
                        </a:rPr>
                        <a:t>3+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mL 0.200 </a:t>
                      </a:r>
                      <a:r>
                        <a:rPr lang="en-US" sz="1600" b="1" u="sng">
                          <a:effectLst/>
                        </a:rPr>
                        <a:t>M</a:t>
                      </a:r>
                      <a:r>
                        <a:rPr lang="en-US" sz="1600" b="1">
                          <a:effectLst/>
                        </a:rPr>
                        <a:t> HNO</a:t>
                      </a:r>
                      <a:r>
                        <a:rPr lang="en-US" sz="1600" b="1" baseline="-25000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0.00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427166"/>
            <a:ext cx="381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</a:tabLst>
            </a:pP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Experimental Solutions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14"/>
          <p:cNvSpPr txBox="1">
            <a:spLocks noChangeArrowheads="1"/>
          </p:cNvSpPr>
          <p:nvPr/>
        </p:nvSpPr>
        <p:spPr bwMode="auto">
          <a:xfrm>
            <a:off x="6019800" y="42716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30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09600"/>
            <a:ext cx="6629400" cy="4572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Initial Concentrations for Trial 1</a:t>
            </a:r>
          </a:p>
        </p:txBody>
      </p:sp>
      <p:graphicFrame>
        <p:nvGraphicFramePr>
          <p:cNvPr id="3584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609600" y="1676400"/>
          <a:ext cx="56007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Equation" r:id="rId4" imgW="2984500" imgH="457200" progId="Equation.3">
                  <p:embed/>
                </p:oleObj>
              </mc:Choice>
              <mc:Fallback>
                <p:oleObj name="Equation" r:id="rId4" imgW="29845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56007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099175" y="1905000"/>
          <a:ext cx="235108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Equation" r:id="rId6" imgW="1218671" imgH="203112" progId="Equation.3">
                  <p:embed/>
                </p:oleObj>
              </mc:Choice>
              <mc:Fallback>
                <p:oleObj name="Equation" r:id="rId6" imgW="1218671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1905000"/>
                        <a:ext cx="2351088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914400"/>
          <a:ext cx="7391399" cy="43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708"/>
                <a:gridCol w="280735"/>
                <a:gridCol w="2173160"/>
                <a:gridCol w="931353"/>
                <a:gridCol w="280735"/>
                <a:gridCol w="1862708"/>
              </a:tblGrid>
              <a:tr h="439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400" dirty="0">
                          <a:effectLst/>
                        </a:rPr>
                        <a:t>Fe</a:t>
                      </a:r>
                      <a:r>
                        <a:rPr lang="en-US" sz="2400" baseline="30000" dirty="0">
                          <a:effectLst/>
                        </a:rPr>
                        <a:t>3+</a:t>
                      </a:r>
                      <a:r>
                        <a:rPr lang="en-US" sz="2000" baseline="30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+        </a:t>
                      </a:r>
                      <a:r>
                        <a:rPr lang="en-US" sz="2400" dirty="0">
                          <a:effectLst/>
                        </a:rPr>
                        <a:t>SCN</a:t>
                      </a:r>
                      <a:r>
                        <a:rPr lang="en-US" sz="2400" baseline="30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Fe(SCN)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effectLst/>
                        </a:rPr>
                        <a:t>2+</a:t>
                      </a:r>
                      <a:r>
                        <a:rPr lang="en-US" sz="2000" baseline="30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62" name="Straight Arrow Connector 4"/>
          <p:cNvCxnSpPr>
            <a:cxnSpLocks noChangeShapeType="1"/>
          </p:cNvCxnSpPr>
          <p:nvPr/>
        </p:nvCxnSpPr>
        <p:spPr bwMode="auto">
          <a:xfrm>
            <a:off x="5216525" y="1143000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Straight Arrow Connector 4"/>
          <p:cNvCxnSpPr>
            <a:cxnSpLocks noChangeShapeType="1"/>
          </p:cNvCxnSpPr>
          <p:nvPr/>
        </p:nvCxnSpPr>
        <p:spPr bwMode="auto">
          <a:xfrm flipH="1">
            <a:off x="5168900" y="1219200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1492250"/>
            <a:ext cx="1028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colorless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1492250"/>
            <a:ext cx="1028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colorless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08080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1397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6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71411"/>
              </p:ext>
            </p:extLst>
          </p:nvPr>
        </p:nvGraphicFramePr>
        <p:xfrm>
          <a:off x="609600" y="1600201"/>
          <a:ext cx="7848599" cy="282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085"/>
                <a:gridCol w="955919"/>
                <a:gridCol w="955919"/>
                <a:gridCol w="955919"/>
                <a:gridCol w="955919"/>
                <a:gridCol w="955919"/>
                <a:gridCol w="955919"/>
              </a:tblGrid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Blank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5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SCN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600" b="1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0.00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Fe</a:t>
                      </a:r>
                      <a:r>
                        <a:rPr lang="en-US" sz="1600" b="1" baseline="30000" dirty="0">
                          <a:effectLst/>
                        </a:rPr>
                        <a:t>3+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mL 0.200 </a:t>
                      </a:r>
                      <a:r>
                        <a:rPr lang="en-US" sz="1600" b="1" u="sng">
                          <a:effectLst/>
                        </a:rPr>
                        <a:t>M</a:t>
                      </a:r>
                      <a:r>
                        <a:rPr lang="en-US" sz="1600" b="1">
                          <a:effectLst/>
                        </a:rPr>
                        <a:t> HNO</a:t>
                      </a:r>
                      <a:r>
                        <a:rPr lang="en-US" sz="1600" b="1" baseline="-25000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0.00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427166"/>
            <a:ext cx="381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</a:tabLst>
            </a:pP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Experimental Solutions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14"/>
          <p:cNvSpPr txBox="1">
            <a:spLocks noChangeArrowheads="1"/>
          </p:cNvSpPr>
          <p:nvPr/>
        </p:nvSpPr>
        <p:spPr bwMode="auto">
          <a:xfrm>
            <a:off x="6019800" y="42716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30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85800"/>
            <a:ext cx="6629400" cy="4572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Initial Concentrations for Trial 1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" y="1676400"/>
          <a:ext cx="6211888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Equation" r:id="rId4" imgW="3175000" imgH="457200" progId="Equation.3">
                  <p:embed/>
                </p:oleObj>
              </mc:Choice>
              <mc:Fallback>
                <p:oleObj name="Equation" r:id="rId4" imgW="31750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6211888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51575" y="1905000"/>
          <a:ext cx="25717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6" imgW="1333500" imgH="203200" progId="Equation.3">
                  <p:embed/>
                </p:oleObj>
              </mc:Choice>
              <mc:Fallback>
                <p:oleObj name="Equation" r:id="rId6" imgW="13335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1575" y="1905000"/>
                        <a:ext cx="25717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779513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762000"/>
          <a:ext cx="8000999" cy="1905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0477"/>
                <a:gridCol w="1610477"/>
                <a:gridCol w="242720"/>
                <a:gridCol w="1878890"/>
                <a:gridCol w="805238"/>
                <a:gridCol w="242720"/>
                <a:gridCol w="1610477"/>
              </a:tblGrid>
              <a:tr h="439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[  ], 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Fe</a:t>
                      </a:r>
                      <a:r>
                        <a:rPr lang="en-US" sz="2000" baseline="30000" dirty="0">
                          <a:effectLst/>
                        </a:rPr>
                        <a:t>3+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+        SCN</a:t>
                      </a:r>
                      <a:r>
                        <a:rPr lang="en-US" sz="2000" baseline="30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Fe(SCN)</a:t>
                      </a:r>
                      <a:r>
                        <a:rPr lang="en-US" sz="2000" baseline="30000" dirty="0">
                          <a:effectLst/>
                        </a:rPr>
                        <a:t>2+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4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initial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1.00 x 10</a:t>
                      </a:r>
                      <a:r>
                        <a:rPr lang="en-US" sz="2000" baseline="30000" dirty="0">
                          <a:effectLst/>
                        </a:rPr>
                        <a:t>-3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2.00 x 10</a:t>
                      </a:r>
                      <a:r>
                        <a:rPr lang="en-US" sz="2000" baseline="30000" dirty="0">
                          <a:effectLst/>
                        </a:rPr>
                        <a:t>-4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4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change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  <a:sym typeface="Symbol"/>
                        </a:rPr>
                        <a:t></a:t>
                      </a: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  <a:sym typeface="Symbol"/>
                        </a:rPr>
                        <a:t></a:t>
                      </a: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+x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4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equilibrium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1.00 x 10</a:t>
                      </a:r>
                      <a:r>
                        <a:rPr lang="en-US" sz="2000" baseline="30000">
                          <a:effectLst/>
                        </a:rPr>
                        <a:t>-3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  <a:sym typeface="Symbol"/>
                        </a:rPr>
                        <a:t></a:t>
                      </a: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2.00 x 10</a:t>
                      </a:r>
                      <a:r>
                        <a:rPr lang="en-US" sz="2000" baseline="30000">
                          <a:effectLst/>
                        </a:rPr>
                        <a:t>-4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>
                          <a:effectLst/>
                          <a:sym typeface="Symbol"/>
                        </a:rPr>
                        <a:t></a:t>
                      </a: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19492" name="Straight Arrow Connector 4"/>
          <p:cNvCxnSpPr>
            <a:cxnSpLocks noChangeShapeType="1"/>
          </p:cNvCxnSpPr>
          <p:nvPr/>
        </p:nvCxnSpPr>
        <p:spPr bwMode="auto">
          <a:xfrm>
            <a:off x="6324600" y="927100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3" name="Straight Arrow Connector 5"/>
          <p:cNvCxnSpPr>
            <a:cxnSpLocks noChangeShapeType="1"/>
          </p:cNvCxnSpPr>
          <p:nvPr/>
        </p:nvCxnSpPr>
        <p:spPr bwMode="auto">
          <a:xfrm flipH="1">
            <a:off x="6324600" y="1062038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4" name="Straight Connector 9"/>
          <p:cNvCxnSpPr>
            <a:cxnSpLocks noChangeShapeType="1"/>
          </p:cNvCxnSpPr>
          <p:nvPr/>
        </p:nvCxnSpPr>
        <p:spPr bwMode="auto">
          <a:xfrm>
            <a:off x="914400" y="1219200"/>
            <a:ext cx="777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95" name="Straight Connector 11"/>
          <p:cNvCxnSpPr>
            <a:cxnSpLocks noChangeShapeType="1"/>
          </p:cNvCxnSpPr>
          <p:nvPr/>
        </p:nvCxnSpPr>
        <p:spPr bwMode="auto">
          <a:xfrm>
            <a:off x="2286000" y="914400"/>
            <a:ext cx="0" cy="1676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28800" y="3625850"/>
            <a:ext cx="563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x = [Fe(SCN)</a:t>
            </a:r>
            <a:r>
              <a:rPr lang="en-US" altLang="en-US" sz="2400" baseline="30000">
                <a:latin typeface="Times New Roman" pitchFamily="18" charset="0"/>
              </a:rPr>
              <a:t>2+</a:t>
            </a:r>
            <a:r>
              <a:rPr lang="en-US" altLang="en-US" sz="2400">
                <a:latin typeface="Times New Roman" pitchFamily="18" charset="0"/>
              </a:rPr>
              <a:t>]</a:t>
            </a:r>
            <a:r>
              <a:rPr lang="en-US" altLang="en-US" sz="2400" baseline="-25000">
                <a:latin typeface="Times New Roman" pitchFamily="18" charset="0"/>
              </a:rPr>
              <a:t>equil</a:t>
            </a:r>
            <a:r>
              <a:rPr lang="en-US" altLang="en-US" sz="2400">
                <a:latin typeface="Times New Roman" pitchFamily="18" charset="0"/>
              </a:rPr>
              <a:t> </a:t>
            </a:r>
            <a:r>
              <a:rPr lang="en-US" altLang="en-US" sz="2200">
                <a:latin typeface="Times New Roman" pitchFamily="18" charset="0"/>
              </a:rPr>
              <a:t>(obtained from graph)</a:t>
            </a:r>
            <a:r>
              <a:rPr lang="en-US" altLang="en-US" sz="2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85800"/>
            <a:ext cx="6629400" cy="4572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Equilibrium Concentrations for Trial 1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5438" y="1676400"/>
            <a:ext cx="5953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[Fe</a:t>
            </a:r>
            <a:r>
              <a:rPr lang="en-US" altLang="en-US" sz="2400" baseline="30000">
                <a:latin typeface="Times New Roman" pitchFamily="18" charset="0"/>
              </a:rPr>
              <a:t>3+</a:t>
            </a:r>
            <a:r>
              <a:rPr lang="en-US" altLang="en-US" sz="2400">
                <a:latin typeface="Times New Roman" pitchFamily="18" charset="0"/>
              </a:rPr>
              <a:t>]</a:t>
            </a:r>
            <a:r>
              <a:rPr lang="en-US" altLang="en-US" sz="2400" baseline="-25000">
                <a:latin typeface="Times New Roman" pitchFamily="18" charset="0"/>
              </a:rPr>
              <a:t>equil</a:t>
            </a:r>
            <a:r>
              <a:rPr lang="en-US" altLang="en-US" sz="2400">
                <a:latin typeface="Times New Roman" pitchFamily="18" charset="0"/>
              </a:rPr>
              <a:t>  =   [Fe</a:t>
            </a:r>
            <a:r>
              <a:rPr lang="en-US" altLang="en-US" sz="2400" baseline="30000">
                <a:latin typeface="Times New Roman" pitchFamily="18" charset="0"/>
              </a:rPr>
              <a:t>3+</a:t>
            </a:r>
            <a:r>
              <a:rPr lang="en-US" altLang="en-US" sz="2400">
                <a:latin typeface="Times New Roman" pitchFamily="18" charset="0"/>
              </a:rPr>
              <a:t>]­</a:t>
            </a:r>
            <a:r>
              <a:rPr lang="en-US" altLang="en-US" sz="2400" baseline="-25000">
                <a:latin typeface="Times New Roman" pitchFamily="18" charset="0"/>
              </a:rPr>
              <a:t>initial</a:t>
            </a:r>
            <a:r>
              <a:rPr lang="en-US" altLang="en-US" sz="2400">
                <a:latin typeface="Times New Roman" pitchFamily="18" charset="0"/>
              </a:rPr>
              <a:t>  –   [Fe(SCN)</a:t>
            </a:r>
            <a:r>
              <a:rPr lang="en-US" altLang="en-US" sz="2400" baseline="30000">
                <a:latin typeface="Times New Roman" pitchFamily="18" charset="0"/>
              </a:rPr>
              <a:t>2+</a:t>
            </a:r>
            <a:r>
              <a:rPr lang="en-US" altLang="en-US" sz="2400">
                <a:latin typeface="Times New Roman" pitchFamily="18" charset="0"/>
              </a:rPr>
              <a:t>]</a:t>
            </a:r>
            <a:r>
              <a:rPr lang="en-US" altLang="en-US" sz="2400" baseline="-25000">
                <a:latin typeface="Times New Roman" pitchFamily="18" charset="0"/>
              </a:rPr>
              <a:t>equil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0" y="2438400"/>
            <a:ext cx="5951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[Fe</a:t>
            </a:r>
            <a:r>
              <a:rPr lang="en-US" altLang="en-US" sz="2400" baseline="30000">
                <a:latin typeface="Times New Roman" pitchFamily="18" charset="0"/>
              </a:rPr>
              <a:t>3+</a:t>
            </a:r>
            <a:r>
              <a:rPr lang="en-US" altLang="en-US" sz="2400">
                <a:latin typeface="Times New Roman" pitchFamily="18" charset="0"/>
              </a:rPr>
              <a:t>]</a:t>
            </a:r>
            <a:r>
              <a:rPr lang="en-US" altLang="en-US" sz="2400" baseline="-25000">
                <a:latin typeface="Times New Roman" pitchFamily="18" charset="0"/>
              </a:rPr>
              <a:t>equil</a:t>
            </a:r>
            <a:r>
              <a:rPr lang="en-US" altLang="en-US" sz="2400">
                <a:latin typeface="Times New Roman" pitchFamily="18" charset="0"/>
              </a:rPr>
              <a:t>  =  1.00 x 10</a:t>
            </a:r>
            <a:r>
              <a:rPr lang="en-US" altLang="en-US" sz="2400" baseline="3000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>
                <a:latin typeface="Times New Roman" pitchFamily="18" charset="0"/>
              </a:rPr>
              <a:t>3</a:t>
            </a:r>
            <a:r>
              <a:rPr lang="en-US" altLang="en-US" sz="2400">
                <a:latin typeface="Times New Roman" pitchFamily="18" charset="0"/>
              </a:rPr>
              <a:t> </a:t>
            </a:r>
            <a:r>
              <a:rPr lang="en-US" altLang="en-US" sz="2400" u="sng">
                <a:latin typeface="Times New Roman" pitchFamily="18" charset="0"/>
              </a:rPr>
              <a:t>M</a:t>
            </a:r>
            <a:r>
              <a:rPr lang="en-US" altLang="en-US" sz="2400">
                <a:latin typeface="Times New Roman" pitchFamily="18" charset="0"/>
              </a:rPr>
              <a:t>  –  2.96 x 10</a:t>
            </a:r>
            <a:r>
              <a:rPr lang="en-US" altLang="en-US" sz="2400" baseline="3000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>
                <a:latin typeface="Times New Roman" pitchFamily="18" charset="0"/>
              </a:rPr>
              <a:t>5</a:t>
            </a:r>
            <a:r>
              <a:rPr lang="en-US" altLang="en-US" sz="2400">
                <a:latin typeface="Times New Roman" pitchFamily="18" charset="0"/>
              </a:rPr>
              <a:t> </a:t>
            </a:r>
            <a:r>
              <a:rPr lang="en-US" altLang="en-US" sz="2400" u="sng">
                <a:latin typeface="Times New Roman" pitchFamily="18" charset="0"/>
              </a:rPr>
              <a:t>M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57900" y="2439988"/>
            <a:ext cx="2438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=  9.70 x 10</a:t>
            </a:r>
            <a:r>
              <a:rPr lang="en-US" altLang="en-US" sz="2400" baseline="3000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>
                <a:latin typeface="Times New Roman" pitchFamily="18" charset="0"/>
              </a:rPr>
              <a:t>4</a:t>
            </a:r>
            <a:r>
              <a:rPr lang="en-US" altLang="en-US" sz="2400">
                <a:latin typeface="Times New Roman" pitchFamily="18" charset="0"/>
              </a:rPr>
              <a:t> </a:t>
            </a:r>
            <a:r>
              <a:rPr lang="en-US" altLang="en-US" sz="2400" u="sng">
                <a:latin typeface="Times New Roman" pitchFamily="18" charset="0"/>
              </a:rPr>
              <a:t>M</a:t>
            </a:r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01548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9.70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685800"/>
            <a:ext cx="6629400" cy="457200"/>
          </a:xfrm>
        </p:spPr>
        <p:txBody>
          <a:bodyPr/>
          <a:lstStyle/>
          <a:p>
            <a:pPr eaLnBrk="1" hangingPunct="1"/>
            <a:r>
              <a:rPr lang="en-US" altLang="en-US" sz="3000" smtClean="0"/>
              <a:t>Equilibrium Concentrations for Trial 1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62100" y="1828800"/>
            <a:ext cx="6019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[SCN</a:t>
            </a:r>
            <a:r>
              <a:rPr lang="en-US" altLang="en-US" sz="2400" baseline="30000" dirty="0">
                <a:latin typeface="Times New Roman" pitchFamily="18" charset="0"/>
              </a:rPr>
              <a:t>-</a:t>
            </a:r>
            <a:r>
              <a:rPr lang="en-US" altLang="en-US" sz="2400" dirty="0">
                <a:latin typeface="Times New Roman" pitchFamily="18" charset="0"/>
              </a:rPr>
              <a:t>]</a:t>
            </a:r>
            <a:r>
              <a:rPr lang="en-US" altLang="en-US" sz="2400" baseline="-25000" dirty="0" err="1">
                <a:latin typeface="Times New Roman" pitchFamily="18" charset="0"/>
              </a:rPr>
              <a:t>equil</a:t>
            </a:r>
            <a:r>
              <a:rPr lang="en-US" altLang="en-US" sz="2400" dirty="0">
                <a:latin typeface="Times New Roman" pitchFamily="18" charset="0"/>
              </a:rPr>
              <a:t>  =   [SCN</a:t>
            </a:r>
            <a:r>
              <a:rPr lang="en-US" altLang="en-US" sz="2400" baseline="30000" dirty="0">
                <a:latin typeface="Times New Roman" pitchFamily="18" charset="0"/>
              </a:rPr>
              <a:t>-</a:t>
            </a:r>
            <a:r>
              <a:rPr lang="en-US" altLang="en-US" sz="2400" dirty="0">
                <a:latin typeface="Times New Roman" pitchFamily="18" charset="0"/>
              </a:rPr>
              <a:t>]­</a:t>
            </a:r>
            <a:r>
              <a:rPr lang="en-US" altLang="en-US" sz="2400" baseline="-25000" dirty="0">
                <a:latin typeface="Times New Roman" pitchFamily="18" charset="0"/>
              </a:rPr>
              <a:t>initial</a:t>
            </a:r>
            <a:r>
              <a:rPr lang="en-US" altLang="en-US" sz="2400" dirty="0">
                <a:latin typeface="Times New Roman" pitchFamily="18" charset="0"/>
              </a:rPr>
              <a:t>  –   [Fe(SCN)</a:t>
            </a:r>
            <a:r>
              <a:rPr lang="en-US" altLang="en-US" sz="2400" baseline="30000" dirty="0">
                <a:latin typeface="Times New Roman" pitchFamily="18" charset="0"/>
              </a:rPr>
              <a:t>2+</a:t>
            </a:r>
            <a:r>
              <a:rPr lang="en-US" altLang="en-US" sz="2400" dirty="0">
                <a:latin typeface="Times New Roman" pitchFamily="18" charset="0"/>
              </a:rPr>
              <a:t>]</a:t>
            </a:r>
            <a:r>
              <a:rPr lang="en-US" altLang="en-US" sz="2400" baseline="-25000" dirty="0" err="1">
                <a:latin typeface="Times New Roman" pitchFamily="18" charset="0"/>
              </a:rPr>
              <a:t>equil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77748" y="2819400"/>
            <a:ext cx="5951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[SCN</a:t>
            </a:r>
            <a:r>
              <a:rPr lang="en-US" altLang="en-US" sz="2400" baseline="30000" dirty="0">
                <a:latin typeface="Times New Roman" pitchFamily="18" charset="0"/>
              </a:rPr>
              <a:t>-</a:t>
            </a:r>
            <a:r>
              <a:rPr lang="en-US" altLang="en-US" sz="2400" dirty="0">
                <a:latin typeface="Times New Roman" pitchFamily="18" charset="0"/>
              </a:rPr>
              <a:t>]</a:t>
            </a:r>
            <a:r>
              <a:rPr lang="en-US" altLang="en-US" sz="2400" baseline="-25000" dirty="0" err="1">
                <a:latin typeface="Times New Roman" pitchFamily="18" charset="0"/>
              </a:rPr>
              <a:t>equil</a:t>
            </a:r>
            <a:r>
              <a:rPr lang="en-US" altLang="en-US" sz="2400" dirty="0">
                <a:latin typeface="Times New Roman" pitchFamily="18" charset="0"/>
              </a:rPr>
              <a:t>  =  2.00 x 10</a:t>
            </a:r>
            <a:r>
              <a:rPr lang="en-US" altLang="en-US" sz="24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 dirty="0">
                <a:latin typeface="Times New Roman" pitchFamily="18" charset="0"/>
              </a:rPr>
              <a:t>4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u="sng" dirty="0">
                <a:latin typeface="Times New Roman" pitchFamily="18" charset="0"/>
              </a:rPr>
              <a:t>M</a:t>
            </a:r>
            <a:r>
              <a:rPr lang="en-US" altLang="en-US" sz="2400" dirty="0">
                <a:latin typeface="Times New Roman" pitchFamily="18" charset="0"/>
              </a:rPr>
              <a:t>  –  2.96 x 10</a:t>
            </a:r>
            <a:r>
              <a:rPr lang="en-US" altLang="en-US" sz="24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 dirty="0">
                <a:latin typeface="Times New Roman" pitchFamily="18" charset="0"/>
              </a:rPr>
              <a:t>5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u="sng" dirty="0">
                <a:latin typeface="Times New Roman" pitchFamily="18" charset="0"/>
              </a:rPr>
              <a:t>M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429286" y="2819400"/>
            <a:ext cx="2438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=  1.70 x 10</a:t>
            </a:r>
            <a:r>
              <a:rPr lang="en-US" altLang="en-US" sz="2400" baseline="30000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en-US" sz="2400" baseline="30000" dirty="0">
                <a:latin typeface="Times New Roman" pitchFamily="18" charset="0"/>
              </a:rPr>
              <a:t>4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u="sng" dirty="0">
                <a:latin typeface="Times New Roman" pitchFamily="18" charset="0"/>
              </a:rPr>
              <a:t>M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324937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9.70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6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209800" y="2895600"/>
          <a:ext cx="4383088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3" imgW="1803400" imgH="482600" progId="Equation.3">
                  <p:embed/>
                </p:oleObj>
              </mc:Choice>
              <mc:Fallback>
                <p:oleObj name="Equation" r:id="rId3" imgW="18034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95600"/>
                        <a:ext cx="4383088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914400"/>
          <a:ext cx="7391399" cy="43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708"/>
                <a:gridCol w="280735"/>
                <a:gridCol w="2173160"/>
                <a:gridCol w="931353"/>
                <a:gridCol w="280735"/>
                <a:gridCol w="1862708"/>
              </a:tblGrid>
              <a:tr h="4397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400" dirty="0">
                          <a:effectLst/>
                        </a:rPr>
                        <a:t>Fe</a:t>
                      </a:r>
                      <a:r>
                        <a:rPr lang="en-US" sz="2400" baseline="30000" dirty="0">
                          <a:effectLst/>
                        </a:rPr>
                        <a:t>3+</a:t>
                      </a:r>
                      <a:r>
                        <a:rPr lang="en-US" sz="2000" baseline="30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000" dirty="0">
                          <a:effectLst/>
                        </a:rPr>
                        <a:t>+        </a:t>
                      </a:r>
                      <a:r>
                        <a:rPr lang="en-US" sz="2400" dirty="0">
                          <a:effectLst/>
                        </a:rPr>
                        <a:t>SCN</a:t>
                      </a:r>
                      <a:r>
                        <a:rPr lang="en-US" sz="2400" baseline="30000" dirty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Fe(SCN)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  <a:effectLst/>
                        </a:rPr>
                        <a:t>2+</a:t>
                      </a:r>
                      <a:r>
                        <a:rPr lang="en-US" sz="2000" baseline="300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aq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87" name="Straight Arrow Connector 4"/>
          <p:cNvCxnSpPr>
            <a:cxnSpLocks noChangeShapeType="1"/>
          </p:cNvCxnSpPr>
          <p:nvPr/>
        </p:nvCxnSpPr>
        <p:spPr bwMode="auto">
          <a:xfrm>
            <a:off x="5216525" y="1143000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8" name="Straight Arrow Connector 4"/>
          <p:cNvCxnSpPr>
            <a:cxnSpLocks noChangeShapeType="1"/>
          </p:cNvCxnSpPr>
          <p:nvPr/>
        </p:nvCxnSpPr>
        <p:spPr bwMode="auto">
          <a:xfrm flipH="1">
            <a:off x="5168900" y="1219200"/>
            <a:ext cx="457200" cy="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9" name="TextBox 11"/>
          <p:cNvSpPr txBox="1">
            <a:spLocks noChangeArrowheads="1"/>
          </p:cNvSpPr>
          <p:nvPr/>
        </p:nvSpPr>
        <p:spPr bwMode="auto">
          <a:xfrm>
            <a:off x="990600" y="1492250"/>
            <a:ext cx="1028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colorless</a:t>
            </a:r>
          </a:p>
        </p:txBody>
      </p:sp>
      <p:sp>
        <p:nvSpPr>
          <p:cNvPr id="3090" name="TextBox 13"/>
          <p:cNvSpPr txBox="1">
            <a:spLocks noChangeArrowheads="1"/>
          </p:cNvSpPr>
          <p:nvPr/>
        </p:nvSpPr>
        <p:spPr bwMode="auto">
          <a:xfrm>
            <a:off x="3581400" y="1492250"/>
            <a:ext cx="1028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itchFamily="18" charset="0"/>
              </a:rPr>
              <a:t>colorless</a:t>
            </a:r>
          </a:p>
        </p:txBody>
      </p:sp>
      <p:sp>
        <p:nvSpPr>
          <p:cNvPr id="3091" name="TextBox 14"/>
          <p:cNvSpPr txBox="1">
            <a:spLocks noChangeArrowheads="1"/>
          </p:cNvSpPr>
          <p:nvPr/>
        </p:nvSpPr>
        <p:spPr bwMode="auto">
          <a:xfrm>
            <a:off x="5943600" y="1493838"/>
            <a:ext cx="1828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5050"/>
                </a:solidFill>
                <a:latin typeface="Times New Roman" pitchFamily="18" charset="0"/>
              </a:rPr>
              <a:t>reddish-orange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073275" y="1524000"/>
          <a:ext cx="4383088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3" imgW="1803400" imgH="482600" progId="Equation.3">
                  <p:embed/>
                </p:oleObj>
              </mc:Choice>
              <mc:Fallback>
                <p:oleObj name="Equation" r:id="rId3" imgW="18034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1524000"/>
                        <a:ext cx="4383088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533400" y="5334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itchFamily="18" charset="0"/>
              </a:rPr>
              <a:t>Determine the numerical value of the equilibrium constant, K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82650" y="3352800"/>
          <a:ext cx="5926138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5" imgW="2438400" imgH="457200" progId="Equation.3">
                  <p:embed/>
                </p:oleObj>
              </mc:Choice>
              <mc:Fallback>
                <p:oleObj name="Equation" r:id="rId5" imgW="24384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352800"/>
                        <a:ext cx="5926138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705600" y="3617913"/>
            <a:ext cx="1219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>
                <a:latin typeface="Times New Roman" pitchFamily="18" charset="0"/>
              </a:rPr>
              <a:t>= </a:t>
            </a:r>
            <a:r>
              <a:rPr lang="en-US" altLang="en-US" sz="3000" b="0">
                <a:latin typeface="Times New Roman" pitchFamily="18" charset="0"/>
              </a:rPr>
              <a:t>179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592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47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913686"/>
              </p:ext>
            </p:extLst>
          </p:nvPr>
        </p:nvGraphicFramePr>
        <p:xfrm>
          <a:off x="304801" y="1295400"/>
          <a:ext cx="8229599" cy="4613273"/>
        </p:xfrm>
        <a:graphic>
          <a:graphicData uri="http://schemas.openxmlformats.org/drawingml/2006/table">
            <a:tbl>
              <a:tblPr/>
              <a:tblGrid>
                <a:gridCol w="1828799"/>
                <a:gridCol w="1280160"/>
                <a:gridCol w="1280160"/>
                <a:gridCol w="1280160"/>
                <a:gridCol w="1280160"/>
                <a:gridCol w="1280160"/>
              </a:tblGrid>
              <a:tr h="396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units are </a:t>
                      </a: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(graph)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2.96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5.92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2.00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-4</a:t>
                      </a:r>
                      <a:endParaRPr kumimoji="0" lang="en-US" sz="18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9.70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[SCN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1.70 x 10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itchFamily="18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179</a:t>
                      </a: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28" name="Rectangle 68"/>
          <p:cNvSpPr>
            <a:spLocks noChangeArrowheads="1"/>
          </p:cNvSpPr>
          <p:nvPr/>
        </p:nvSpPr>
        <p:spPr bwMode="auto">
          <a:xfrm>
            <a:off x="0" y="5380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5429" name="Rectangle 69"/>
          <p:cNvSpPr>
            <a:spLocks noChangeArrowheads="1"/>
          </p:cNvSpPr>
          <p:nvPr/>
        </p:nvSpPr>
        <p:spPr bwMode="auto">
          <a:xfrm>
            <a:off x="2362200" y="38100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9600" y="39064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34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0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032025"/>
              </p:ext>
            </p:extLst>
          </p:nvPr>
        </p:nvGraphicFramePr>
        <p:xfrm>
          <a:off x="304802" y="1219200"/>
          <a:ext cx="8610599" cy="3621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0744"/>
                <a:gridCol w="1179971"/>
                <a:gridCol w="1179971"/>
                <a:gridCol w="1179971"/>
                <a:gridCol w="1179971"/>
                <a:gridCol w="1179971"/>
              </a:tblGrid>
              <a:tr h="632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A (blank)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B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C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D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2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volume of 0.200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Fe</a:t>
                      </a:r>
                      <a:r>
                        <a:rPr lang="en-US" sz="1600" b="1" baseline="30000" dirty="0">
                          <a:effectLst/>
                        </a:rPr>
                        <a:t>3+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10.0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10.0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10.0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10.0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10.0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68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volume of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effectLst/>
                        </a:rPr>
                        <a:t>SCN</a:t>
                      </a:r>
                      <a:r>
                        <a:rPr lang="en-US" sz="1600" b="1" baseline="300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0.00 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 </a:t>
                      </a:r>
                      <a:r>
                        <a:rPr lang="en-US" sz="1600" b="1" dirty="0">
                          <a:effectLst/>
                        </a:rPr>
                        <a:t>mL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2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0.200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HNO</a:t>
                      </a:r>
                      <a:r>
                        <a:rPr lang="en-US" sz="1600" b="1" baseline="-25000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dilute to </a:t>
                      </a:r>
                      <a:r>
                        <a:rPr lang="en-US" sz="1600" b="1" dirty="0" smtClean="0">
                          <a:effectLst/>
                        </a:rPr>
                        <a:t>25.00 </a:t>
                      </a:r>
                      <a:r>
                        <a:rPr lang="en-US" sz="1600" b="1" dirty="0">
                          <a:effectLst/>
                        </a:rPr>
                        <a:t>mL mark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78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equilibrium [Fe(SCN)</a:t>
                      </a:r>
                      <a:r>
                        <a:rPr lang="en-US" sz="1600" b="1" baseline="30000">
                          <a:effectLst/>
                        </a:rPr>
                        <a:t>2+</a:t>
                      </a:r>
                      <a:r>
                        <a:rPr lang="en-US" sz="1600" b="1">
                          <a:effectLst/>
                        </a:rPr>
                        <a:t>], </a:t>
                      </a:r>
                      <a:r>
                        <a:rPr lang="en-US" sz="1600" b="1" u="sng">
                          <a:effectLst/>
                        </a:rPr>
                        <a:t>M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0.00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4.00 x 10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baseline="30000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8.00 x 10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baseline="30000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12.0 x 10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baseline="30000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16.0 x 10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baseline="30000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19200" y="427166"/>
            <a:ext cx="7086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</a:tabLst>
            </a:pP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Standard Solutions for calibration curve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14"/>
          <p:cNvSpPr txBox="1">
            <a:spLocks noChangeArrowheads="1"/>
          </p:cNvSpPr>
          <p:nvPr/>
        </p:nvSpPr>
        <p:spPr bwMode="auto">
          <a:xfrm>
            <a:off x="7696200" y="42716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28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2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9" name="Group 113"/>
          <p:cNvGraphicFramePr>
            <a:graphicFrameLocks noGrp="1"/>
          </p:cNvGraphicFramePr>
          <p:nvPr/>
        </p:nvGraphicFramePr>
        <p:xfrm>
          <a:off x="1524000" y="1295400"/>
          <a:ext cx="6019800" cy="4038600"/>
        </p:xfrm>
        <a:graphic>
          <a:graphicData uri="http://schemas.openxmlformats.org/drawingml/2006/table">
            <a:tbl>
              <a:tblPr/>
              <a:tblGrid>
                <a:gridCol w="1704975"/>
                <a:gridCol w="2308225"/>
                <a:gridCol w="2006600"/>
              </a:tblGrid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B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D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8" name="Text Box 114"/>
          <p:cNvSpPr txBox="1">
            <a:spLocks noChangeArrowheads="1"/>
          </p:cNvSpPr>
          <p:nvPr/>
        </p:nvSpPr>
        <p:spPr bwMode="auto">
          <a:xfrm>
            <a:off x="228600" y="1371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4129" name="Rectangle 115"/>
          <p:cNvSpPr>
            <a:spLocks noChangeArrowheads="1"/>
          </p:cNvSpPr>
          <p:nvPr/>
        </p:nvSpPr>
        <p:spPr bwMode="auto">
          <a:xfrm>
            <a:off x="3048000" y="457200"/>
            <a:ext cx="3043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solutions</a:t>
            </a:r>
            <a:endParaRPr lang="en-US" altLang="en-US" sz="2800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457200"/>
            <a:ext cx="3043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solutions</a:t>
            </a:r>
            <a:endParaRPr lang="en-US" altLang="en-US" sz="2800" b="0">
              <a:latin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1524000" y="1295400"/>
          <a:ext cx="6019800" cy="4038600"/>
        </p:xfrm>
        <a:graphic>
          <a:graphicData uri="http://schemas.openxmlformats.org/drawingml/2006/table">
            <a:tbl>
              <a:tblPr/>
              <a:tblGrid>
                <a:gridCol w="1704975"/>
                <a:gridCol w="2308225"/>
                <a:gridCol w="2006600"/>
              </a:tblGrid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B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0.196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0.371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D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12.0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0.557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16.0 x 10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0.759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228600" y="13716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173251"/>
              </p:ext>
            </p:extLst>
          </p:nvPr>
        </p:nvGraphicFramePr>
        <p:xfrm>
          <a:off x="-152400" y="228600"/>
          <a:ext cx="9755771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Chart" r:id="rId3" imgW="4933920" imgH="2876520" progId="Excel.Chart.8">
                  <p:embed/>
                </p:oleObj>
              </mc:Choice>
              <mc:Fallback>
                <p:oleObj name="Chart" r:id="rId3" imgW="4933920" imgH="287652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228600"/>
                        <a:ext cx="9755771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7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3996"/>
              </p:ext>
            </p:extLst>
          </p:nvPr>
        </p:nvGraphicFramePr>
        <p:xfrm>
          <a:off x="609600" y="1600201"/>
          <a:ext cx="7848599" cy="282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3085"/>
                <a:gridCol w="955919"/>
                <a:gridCol w="955919"/>
                <a:gridCol w="955919"/>
                <a:gridCol w="955919"/>
                <a:gridCol w="955919"/>
                <a:gridCol w="955919"/>
              </a:tblGrid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Blank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4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5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SCN</a:t>
                      </a:r>
                      <a:r>
                        <a:rPr lang="en-US" sz="1600" b="1" baseline="300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600" b="1" dirty="0">
                        <a:effectLst/>
                        <a:latin typeface="Courier New" panose="02070309020205020404" pitchFamily="49" charset="0"/>
                        <a:ea typeface="Times New Roman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0.00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mL 0.00200 </a:t>
                      </a:r>
                      <a:r>
                        <a:rPr lang="en-US" sz="1600" b="1" u="sng" dirty="0">
                          <a:effectLst/>
                        </a:rPr>
                        <a:t>M</a:t>
                      </a:r>
                      <a:r>
                        <a:rPr lang="en-US" sz="1600" b="1" dirty="0">
                          <a:effectLst/>
                        </a:rPr>
                        <a:t> Fe</a:t>
                      </a:r>
                      <a:r>
                        <a:rPr lang="en-US" sz="1600" b="1" baseline="30000" dirty="0">
                          <a:effectLst/>
                        </a:rPr>
                        <a:t>3+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54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>
                          <a:effectLst/>
                        </a:rPr>
                        <a:t>mL 0.200 </a:t>
                      </a:r>
                      <a:r>
                        <a:rPr lang="en-US" sz="1600" b="1" u="sng">
                          <a:effectLst/>
                        </a:rPr>
                        <a:t>M</a:t>
                      </a:r>
                      <a:r>
                        <a:rPr lang="en-US" sz="1600" b="1">
                          <a:effectLst/>
                        </a:rPr>
                        <a:t> HNO</a:t>
                      </a:r>
                      <a:r>
                        <a:rPr lang="en-US" sz="1600" b="1" baseline="-25000">
                          <a:effectLst/>
                        </a:rPr>
                        <a:t>3</a:t>
                      </a:r>
                      <a:endParaRPr lang="en-US" sz="16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2.00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0.50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5720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0.00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9200" y="427166"/>
            <a:ext cx="381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457200" algn="l"/>
              </a:tabLst>
            </a:pPr>
            <a:r>
              <a:rPr kumimoji="0" lang="en-US" alt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Experimental Solutions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14"/>
          <p:cNvSpPr txBox="1">
            <a:spLocks noChangeArrowheads="1"/>
          </p:cNvSpPr>
          <p:nvPr/>
        </p:nvSpPr>
        <p:spPr bwMode="auto">
          <a:xfrm>
            <a:off x="6019800" y="427166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30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7"/>
          <p:cNvSpPr>
            <a:spLocks noChangeArrowheads="1"/>
          </p:cNvSpPr>
          <p:nvPr/>
        </p:nvSpPr>
        <p:spPr bwMode="auto">
          <a:xfrm>
            <a:off x="2362200" y="654050"/>
            <a:ext cx="4800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 test solutions</a:t>
            </a:r>
            <a:endParaRPr lang="en-US" altLang="en-US" sz="2800">
              <a:latin typeface="Times New Roman" pitchFamily="18" charset="0"/>
            </a:endParaRPr>
          </a:p>
        </p:txBody>
      </p:sp>
      <p:graphicFrame>
        <p:nvGraphicFramePr>
          <p:cNvPr id="5353" name="Group 233"/>
          <p:cNvGraphicFramePr>
            <a:graphicFrameLocks noGrp="1"/>
          </p:cNvGraphicFramePr>
          <p:nvPr/>
        </p:nvGraphicFramePr>
        <p:xfrm>
          <a:off x="1295400" y="1524000"/>
          <a:ext cx="6477000" cy="4114802"/>
        </p:xfrm>
        <a:graphic>
          <a:graphicData uri="http://schemas.openxmlformats.org/drawingml/2006/table">
            <a:tbl>
              <a:tblPr/>
              <a:tblGrid>
                <a:gridCol w="2054225"/>
                <a:gridCol w="2058988"/>
                <a:gridCol w="2363787"/>
              </a:tblGrid>
              <a:tr h="1011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Experimental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absorbance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[Fe(SCN)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], </a:t>
                      </a:r>
                      <a:r>
                        <a:rPr kumimoji="0" 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solution 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4572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7" name="Rectangle 229"/>
          <p:cNvSpPr>
            <a:spLocks noChangeArrowheads="1"/>
          </p:cNvSpPr>
          <p:nvPr/>
        </p:nvSpPr>
        <p:spPr bwMode="auto">
          <a:xfrm>
            <a:off x="0" y="4583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-4572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-4572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6178" name="Text Box 234"/>
          <p:cNvSpPr txBox="1">
            <a:spLocks noChangeArrowheads="1"/>
          </p:cNvSpPr>
          <p:nvPr/>
        </p:nvSpPr>
        <p:spPr bwMode="auto">
          <a:xfrm>
            <a:off x="152400" y="1828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Pg. </a:t>
            </a:r>
            <a:r>
              <a:rPr lang="en-US" altLang="en-US" sz="2400" dirty="0" smtClean="0">
                <a:latin typeface="Times New Roman" pitchFamily="18" charset="0"/>
              </a:rPr>
              <a:t>32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1100</Words>
  <Application>Microsoft Office PowerPoint</Application>
  <PresentationFormat>On-screen Show (4:3)</PresentationFormat>
  <Paragraphs>456</Paragraphs>
  <Slides>31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Default Design</vt:lpstr>
      <vt:lpstr>Equation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Concentrations for Trial 1</vt:lpstr>
      <vt:lpstr>PowerPoint Presentation</vt:lpstr>
      <vt:lpstr>PowerPoint Presentation</vt:lpstr>
      <vt:lpstr>PowerPoint Presentation</vt:lpstr>
      <vt:lpstr>Initial Concentrations for Trial 1</vt:lpstr>
      <vt:lpstr>PowerPoint Presentation</vt:lpstr>
      <vt:lpstr>PowerPoint Presentation</vt:lpstr>
      <vt:lpstr>Equilibrium Concentrations for Trial 1</vt:lpstr>
      <vt:lpstr>PowerPoint Presentation</vt:lpstr>
      <vt:lpstr>Equilibrium Concentrations for Trial 1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 J Yoblinski</dc:creator>
  <cp:lastModifiedBy>BJ Yoblinski</cp:lastModifiedBy>
  <cp:revision>75</cp:revision>
  <cp:lastPrinted>2012-10-15T20:18:58Z</cp:lastPrinted>
  <dcterms:created xsi:type="dcterms:W3CDTF">2008-03-03T18:20:13Z</dcterms:created>
  <dcterms:modified xsi:type="dcterms:W3CDTF">2017-02-27T19:41:52Z</dcterms:modified>
</cp:coreProperties>
</file>