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3" r:id="rId2"/>
    <p:sldId id="256" r:id="rId3"/>
    <p:sldId id="284" r:id="rId4"/>
    <p:sldId id="295" r:id="rId5"/>
    <p:sldId id="296" r:id="rId6"/>
    <p:sldId id="308" r:id="rId7"/>
    <p:sldId id="309" r:id="rId8"/>
    <p:sldId id="297" r:id="rId9"/>
    <p:sldId id="310" r:id="rId10"/>
    <p:sldId id="298" r:id="rId11"/>
    <p:sldId id="305" r:id="rId12"/>
    <p:sldId id="307" r:id="rId13"/>
    <p:sldId id="299" r:id="rId14"/>
    <p:sldId id="311" r:id="rId15"/>
    <p:sldId id="301" r:id="rId16"/>
    <p:sldId id="302" r:id="rId17"/>
    <p:sldId id="313" r:id="rId18"/>
    <p:sldId id="287" r:id="rId19"/>
    <p:sldId id="288" r:id="rId20"/>
    <p:sldId id="285" r:id="rId21"/>
    <p:sldId id="303" r:id="rId22"/>
    <p:sldId id="289" r:id="rId23"/>
    <p:sldId id="304" r:id="rId24"/>
    <p:sldId id="286" r:id="rId25"/>
    <p:sldId id="292" r:id="rId26"/>
    <p:sldId id="315" r:id="rId27"/>
    <p:sldId id="290" r:id="rId28"/>
    <p:sldId id="314" r:id="rId29"/>
    <p:sldId id="291" r:id="rId30"/>
    <p:sldId id="293" r:id="rId31"/>
    <p:sldId id="257" r:id="rId32"/>
    <p:sldId id="294" r:id="rId33"/>
    <p:sldId id="25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194" autoAdjust="0"/>
  </p:normalViewPr>
  <p:slideViewPr>
    <p:cSldViewPr>
      <p:cViewPr>
        <p:scale>
          <a:sx n="85" d="100"/>
          <a:sy n="85" d="100"/>
        </p:scale>
        <p:origin x="-58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42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1ED03-4546-4280-9B18-161511CD087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9CDE-9A34-4E54-B4BC-D52AD8F3F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CDE-9A34-4E54-B4BC-D52AD8F3FB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C554-6F5C-4C8D-AACD-9AC6C9CF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B17E-3611-4886-90A8-5EAC44D6B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F875-43D5-4126-9CF8-9526E19E8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AAF5-AE43-4FF5-95A9-D0A6690D3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F6BD-BBC5-4570-A536-392558C6E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7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27E7-D0D8-499A-8805-1D655C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874E-2E8A-4251-AFE5-58A762394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85AD-3F0F-4A42-B6EF-6E6CC511B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7C9E-681F-443B-A9F7-995BFE695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5D69-DAE1-40B8-AEFC-FB31923B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0906-682D-44AA-B9F2-7960774B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6CBBEA5D-78EE-48B2-B40D-53709F172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1450" y="609600"/>
            <a:ext cx="88011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0" indent="-45720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7600" indent="-3657600" eaLnBrk="1" hangingPunct="1">
              <a:spcBef>
                <a:spcPct val="50000"/>
              </a:spcBef>
            </a:pPr>
            <a:r>
              <a:rPr lang="en-US" sz="3000" u="sng" dirty="0">
                <a:latin typeface="Arial" charset="0"/>
                <a:cs typeface="Arial" charset="0"/>
              </a:rPr>
              <a:t>Coordination Chemistry</a:t>
            </a:r>
            <a:r>
              <a:rPr lang="en-US" sz="2800" b="0" dirty="0">
                <a:latin typeface="Arial" charset="0"/>
                <a:cs typeface="Arial" charset="0"/>
              </a:rPr>
              <a:t>  </a:t>
            </a:r>
            <a:r>
              <a:rPr lang="en-US" sz="2800" dirty="0">
                <a:latin typeface="Arial" charset="0"/>
                <a:cs typeface="Arial" charset="0"/>
              </a:rPr>
              <a:t>–  compounds made up of metals that are covalently bound to other molecules or ions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96153" y="2743200"/>
            <a:ext cx="80772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44688" indent="-1944688">
              <a:spcBef>
                <a:spcPct val="50000"/>
              </a:spcBef>
            </a:pPr>
            <a:r>
              <a:rPr lang="en-US" sz="3000" u="sng" dirty="0">
                <a:latin typeface="Arial" charset="0"/>
                <a:cs typeface="Arial" charset="0"/>
              </a:rPr>
              <a:t>Ligands</a:t>
            </a:r>
            <a:r>
              <a:rPr lang="en-US" sz="2800" b="0" dirty="0">
                <a:latin typeface="Arial" charset="0"/>
                <a:cs typeface="Arial" charset="0"/>
              </a:rPr>
              <a:t>  </a:t>
            </a:r>
            <a:r>
              <a:rPr lang="en-US" sz="2800" dirty="0">
                <a:latin typeface="Arial" charset="0"/>
                <a:cs typeface="Arial" charset="0"/>
              </a:rPr>
              <a:t>– molecules (or ions) that donate both electrons to the metal and form a </a:t>
            </a:r>
            <a:r>
              <a:rPr lang="en-US" sz="2800" i="1" dirty="0">
                <a:latin typeface="Arial" charset="0"/>
                <a:cs typeface="Arial" charset="0"/>
              </a:rPr>
              <a:t>coordinate covalent bond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4648200"/>
            <a:ext cx="85344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944688" indent="-1944688">
              <a:spcBef>
                <a:spcPct val="50000"/>
              </a:spcBef>
            </a:pPr>
            <a:r>
              <a:rPr lang="en-US" sz="3000" u="sng" dirty="0" smtClean="0">
                <a:latin typeface="Arial" charset="0"/>
                <a:cs typeface="Arial" charset="0"/>
              </a:rPr>
              <a:t>coordinate covalent bond</a:t>
            </a:r>
            <a:r>
              <a:rPr lang="en-US" sz="3000" b="0" u="sng" dirty="0" smtClean="0">
                <a:latin typeface="Arial" charset="0"/>
                <a:cs typeface="Arial" charset="0"/>
              </a:rPr>
              <a:t> </a:t>
            </a:r>
            <a:r>
              <a:rPr lang="en-US" sz="3000" b="0" dirty="0" smtClean="0"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– </a:t>
            </a:r>
            <a:r>
              <a:rPr lang="en-US" sz="2800" dirty="0" smtClean="0">
                <a:latin typeface="Arial" charset="0"/>
                <a:cs typeface="Arial" charset="0"/>
              </a:rPr>
              <a:t>covalent bond formed between a ligand and metal where both electrons in the covalent bond originate from the ligand</a:t>
            </a:r>
            <a:endParaRPr lang="en-US" sz="28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174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1138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[Co(en)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Br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]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05" y="1273020"/>
            <a:ext cx="85058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dibromobis</a:t>
            </a:r>
            <a:r>
              <a:rPr lang="en-US" sz="3000" dirty="0" smtClean="0">
                <a:latin typeface="+mn-lt"/>
              </a:rPr>
              <a:t>(</a:t>
            </a:r>
            <a:r>
              <a:rPr lang="en-US" sz="3000" dirty="0" err="1" smtClean="0">
                <a:latin typeface="+mn-lt"/>
              </a:rPr>
              <a:t>ethylenediamine</a:t>
            </a:r>
            <a:r>
              <a:rPr lang="en-US" sz="3000" dirty="0" smtClean="0">
                <a:latin typeface="+mn-lt"/>
              </a:rPr>
              <a:t>)cobalt(III) iodide</a:t>
            </a:r>
            <a:endParaRPr lang="en-US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864" y="4191000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</a:t>
            </a:r>
            <a:r>
              <a:rPr lang="en-US" sz="3000" dirty="0" err="1" smtClean="0">
                <a:latin typeface="+mn-lt"/>
              </a:rPr>
              <a:t>Ru</a:t>
            </a:r>
            <a:r>
              <a:rPr lang="en-US" sz="3000" dirty="0" smtClean="0">
                <a:latin typeface="+mn-lt"/>
              </a:rPr>
              <a:t>(</a:t>
            </a:r>
            <a:r>
              <a:rPr lang="en-US" sz="3000" dirty="0" err="1" smtClean="0">
                <a:latin typeface="+mn-lt"/>
              </a:rPr>
              <a:t>Cl</a:t>
            </a:r>
            <a:r>
              <a:rPr lang="en-US" sz="3000" dirty="0" smtClean="0">
                <a:latin typeface="+mn-lt"/>
              </a:rPr>
              <a:t>)(CN)(H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O)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]Cl</a:t>
            </a:r>
            <a:r>
              <a:rPr lang="en-US" sz="3000" baseline="-25000" dirty="0" smtClean="0">
                <a:latin typeface="+mn-lt"/>
              </a:rPr>
              <a:t>3</a:t>
            </a:r>
            <a:endParaRPr lang="en-US" sz="3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75" y="4858871"/>
            <a:ext cx="889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diamminediaquachlorocyanoruthenium</a:t>
            </a:r>
            <a:r>
              <a:rPr lang="en-US" sz="2800" dirty="0" smtClean="0">
                <a:latin typeface="+mn-lt"/>
              </a:rPr>
              <a:t>(V) chloride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2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53" y="381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When the coordination complex is negative, that is, [complex]</a:t>
            </a:r>
            <a:r>
              <a:rPr lang="en-US" sz="32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000" dirty="0" smtClean="0">
                <a:latin typeface="+mn-lt"/>
              </a:rPr>
              <a:t>, the metal gets an “–ate” ending</a:t>
            </a:r>
            <a:endParaRPr lang="en-US" sz="3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636" y="30480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V </a:t>
            </a:r>
            <a:r>
              <a:rPr lang="en-US" sz="3000" dirty="0">
                <a:latin typeface="+mn-lt"/>
                <a:sym typeface="Wingdings 3"/>
              </a:rPr>
              <a:t> </a:t>
            </a:r>
            <a:r>
              <a:rPr lang="en-US" sz="3000" dirty="0" smtClean="0">
                <a:latin typeface="+mn-lt"/>
                <a:sym typeface="Wingdings 3"/>
              </a:rPr>
              <a:t> vanadate  (drop “–</a:t>
            </a:r>
            <a:r>
              <a:rPr lang="en-US" sz="3000" dirty="0" err="1" smtClean="0">
                <a:latin typeface="+mn-lt"/>
                <a:sym typeface="Wingdings 3"/>
              </a:rPr>
              <a:t>ium</a:t>
            </a:r>
            <a:r>
              <a:rPr lang="en-US" sz="3000" dirty="0" smtClean="0">
                <a:latin typeface="+mn-lt"/>
                <a:sym typeface="Wingdings 3"/>
              </a:rPr>
              <a:t>” ending)</a:t>
            </a:r>
            <a:endParaRPr lang="en-US" sz="3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224" y="4131475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Pt </a:t>
            </a:r>
            <a:r>
              <a:rPr lang="en-US" sz="3000" dirty="0">
                <a:latin typeface="+mn-lt"/>
                <a:sym typeface="Wingdings 3"/>
              </a:rPr>
              <a:t>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4097088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+mn-lt"/>
                <a:sym typeface="Wingdings 3"/>
              </a:rPr>
              <a:t>platinate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5" y="5167246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Cr </a:t>
            </a:r>
            <a:r>
              <a:rPr lang="en-US" sz="3000" dirty="0">
                <a:latin typeface="+mn-lt"/>
                <a:sym typeface="Wingdings 3"/>
              </a:rPr>
              <a:t>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2853" y="4111333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Co </a:t>
            </a:r>
            <a:r>
              <a:rPr lang="en-US" sz="3000" dirty="0">
                <a:latin typeface="+mn-lt"/>
                <a:sym typeface="Wingdings 3"/>
              </a:rPr>
              <a:t>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3613" y="5153799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  <a:sym typeface="Wingdings 3"/>
              </a:rPr>
              <a:t>chromate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5853" y="409159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+mn-lt"/>
                <a:sym typeface="Wingdings 3"/>
              </a:rPr>
              <a:t>cobaltate</a:t>
            </a:r>
            <a:endParaRPr lang="en-US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9564" y="2061882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Zn </a:t>
            </a:r>
            <a:r>
              <a:rPr lang="en-US" sz="3000" dirty="0" smtClean="0">
                <a:latin typeface="+mn-lt"/>
                <a:sym typeface="Wingdings 3"/>
              </a:rPr>
              <a:t>  zincate 		Ni </a:t>
            </a:r>
            <a:r>
              <a:rPr lang="en-US" sz="3000" dirty="0">
                <a:latin typeface="+mn-lt"/>
                <a:sym typeface="Wingdings 3"/>
              </a:rPr>
              <a:t> </a:t>
            </a:r>
            <a:r>
              <a:rPr lang="en-US" sz="3000" dirty="0" err="1" smtClean="0">
                <a:latin typeface="+mn-lt"/>
                <a:sym typeface="Wingdings 3"/>
              </a:rPr>
              <a:t>nickelate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4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Some metals get the historical Latin name with an “–ate” ending (complex is negative</a:t>
            </a:r>
            <a:r>
              <a:rPr lang="en-US" sz="3000" dirty="0">
                <a:latin typeface="+mn-lt"/>
              </a:rPr>
              <a:t>, [complex</a:t>
            </a:r>
            <a:r>
              <a:rPr lang="en-US" sz="3000" dirty="0" smtClean="0">
                <a:latin typeface="+mn-lt"/>
              </a:rPr>
              <a:t>]</a:t>
            </a:r>
            <a:r>
              <a:rPr lang="en-US" sz="32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aseline="300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3000" dirty="0" smtClean="0">
                <a:latin typeface="+mn-lt"/>
              </a:rPr>
              <a:t>) </a:t>
            </a:r>
            <a:endParaRPr lang="en-US" sz="3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01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Cu </a:t>
            </a:r>
            <a:r>
              <a:rPr lang="en-US" sz="3000" dirty="0" smtClean="0">
                <a:latin typeface="+mn-lt"/>
                <a:sym typeface="Wingdings 3"/>
              </a:rPr>
              <a:t> </a:t>
            </a:r>
            <a:r>
              <a:rPr lang="en-US" sz="3000" dirty="0" err="1" smtClean="0">
                <a:latin typeface="+mn-lt"/>
                <a:sym typeface="Wingdings 3"/>
              </a:rPr>
              <a:t>cuprate</a:t>
            </a:r>
            <a:r>
              <a:rPr lang="en-US" sz="3000" dirty="0" smtClean="0">
                <a:latin typeface="+mn-lt"/>
                <a:sym typeface="Wingdings 3"/>
              </a:rPr>
              <a:t> 		</a:t>
            </a:r>
            <a:r>
              <a:rPr lang="en-US" sz="3000" dirty="0">
                <a:latin typeface="+mn-lt"/>
              </a:rPr>
              <a:t>Fe </a:t>
            </a:r>
            <a:r>
              <a:rPr lang="en-US" sz="3000" dirty="0">
                <a:latin typeface="+mn-lt"/>
                <a:sym typeface="Wingdings 3"/>
              </a:rPr>
              <a:t> </a:t>
            </a:r>
            <a:r>
              <a:rPr lang="en-US" sz="3000" dirty="0" smtClean="0">
                <a:latin typeface="+mn-lt"/>
                <a:sym typeface="Wingdings 3"/>
              </a:rPr>
              <a:t>ferrate</a:t>
            </a:r>
            <a:br>
              <a:rPr lang="en-US" sz="3000" dirty="0" smtClean="0">
                <a:latin typeface="+mn-lt"/>
                <a:sym typeface="Wingdings 3"/>
              </a:rPr>
            </a:br>
            <a:r>
              <a:rPr lang="en-US" sz="1000" dirty="0" smtClean="0">
                <a:latin typeface="+mn-lt"/>
                <a:sym typeface="Wingdings 3"/>
              </a:rPr>
              <a:t/>
            </a:r>
            <a:br>
              <a:rPr lang="en-US" sz="1000" dirty="0" smtClean="0">
                <a:latin typeface="+mn-lt"/>
                <a:sym typeface="Wingdings 3"/>
              </a:rPr>
            </a:br>
            <a:r>
              <a:rPr lang="en-US" sz="3000" dirty="0">
                <a:latin typeface="+mn-lt"/>
                <a:sym typeface="Wingdings 3"/>
              </a:rPr>
              <a:t>Ag  </a:t>
            </a:r>
            <a:r>
              <a:rPr lang="en-US" sz="3000" dirty="0" err="1" smtClean="0">
                <a:latin typeface="+mn-lt"/>
                <a:sym typeface="Wingdings 3"/>
              </a:rPr>
              <a:t>argentate</a:t>
            </a:r>
            <a:r>
              <a:rPr lang="en-US" sz="3000" dirty="0" smtClean="0">
                <a:latin typeface="+mn-lt"/>
                <a:sym typeface="Wingdings 3"/>
              </a:rPr>
              <a:t> 	Sn  </a:t>
            </a:r>
            <a:r>
              <a:rPr lang="en-US" sz="3000" dirty="0" err="1" smtClean="0">
                <a:latin typeface="+mn-lt"/>
                <a:sym typeface="Wingdings 3"/>
              </a:rPr>
              <a:t>stannate</a:t>
            </a:r>
            <a:r>
              <a:rPr lang="en-US" sz="3000" dirty="0" smtClean="0">
                <a:latin typeface="+mn-lt"/>
                <a:sym typeface="Wingdings 3"/>
              </a:rPr>
              <a:t/>
            </a:r>
            <a:br>
              <a:rPr lang="en-US" sz="3000" dirty="0" smtClean="0">
                <a:latin typeface="+mn-lt"/>
                <a:sym typeface="Wingdings 3"/>
              </a:rPr>
            </a:br>
            <a:r>
              <a:rPr lang="en-US" sz="1000" dirty="0" smtClean="0">
                <a:latin typeface="+mn-lt"/>
                <a:sym typeface="Wingdings 3"/>
              </a:rPr>
              <a:t/>
            </a:r>
            <a:br>
              <a:rPr lang="en-US" sz="1000" dirty="0" smtClean="0">
                <a:latin typeface="+mn-lt"/>
                <a:sym typeface="Wingdings 3"/>
              </a:rPr>
            </a:br>
            <a:r>
              <a:rPr lang="en-US" sz="3000" dirty="0" smtClean="0">
                <a:latin typeface="+mn-lt"/>
                <a:sym typeface="Wingdings 3"/>
              </a:rPr>
              <a:t>Au </a:t>
            </a:r>
            <a:r>
              <a:rPr lang="en-US" sz="3000" dirty="0">
                <a:latin typeface="+mn-lt"/>
                <a:sym typeface="Wingdings 3"/>
              </a:rPr>
              <a:t> </a:t>
            </a:r>
            <a:r>
              <a:rPr lang="en-US" sz="3000" dirty="0" err="1" smtClean="0">
                <a:latin typeface="+mn-lt"/>
                <a:sym typeface="Wingdings 3"/>
              </a:rPr>
              <a:t>aurate</a:t>
            </a:r>
            <a:r>
              <a:rPr lang="en-US" sz="3000" dirty="0" smtClean="0">
                <a:latin typeface="+mn-lt"/>
                <a:sym typeface="Wingdings 3"/>
              </a:rPr>
              <a:t>		</a:t>
            </a:r>
            <a:r>
              <a:rPr lang="en-US" sz="3000" dirty="0" err="1" smtClean="0">
                <a:latin typeface="+mn-lt"/>
                <a:sym typeface="Wingdings 3"/>
              </a:rPr>
              <a:t>Pb</a:t>
            </a:r>
            <a:r>
              <a:rPr lang="en-US" sz="3000" dirty="0" smtClean="0">
                <a:latin typeface="+mn-lt"/>
                <a:sym typeface="Wingdings 3"/>
              </a:rPr>
              <a:t> </a:t>
            </a:r>
            <a:r>
              <a:rPr lang="en-US" sz="3000" dirty="0">
                <a:latin typeface="+mn-lt"/>
                <a:sym typeface="Wingdings 3"/>
              </a:rPr>
              <a:t> </a:t>
            </a:r>
            <a:r>
              <a:rPr lang="en-US" sz="3000" dirty="0" err="1" smtClean="0">
                <a:latin typeface="+mn-lt"/>
                <a:sym typeface="Wingdings 3"/>
              </a:rPr>
              <a:t>plumbate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4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54" y="53753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Na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[Sn(OH)</a:t>
            </a:r>
            <a:r>
              <a:rPr lang="en-US" sz="3000" baseline="-25000" dirty="0" smtClean="0">
                <a:latin typeface="+mn-lt"/>
              </a:rPr>
              <a:t>6</a:t>
            </a:r>
            <a:r>
              <a:rPr lang="en-US" sz="3000" dirty="0" smtClean="0">
                <a:latin typeface="+mn-lt"/>
              </a:rPr>
              <a:t>]</a:t>
            </a:r>
            <a:endParaRPr lang="en-US" sz="3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401" y="5943600"/>
            <a:ext cx="6255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n-lt"/>
              </a:rPr>
              <a:t>sodium </a:t>
            </a:r>
            <a:r>
              <a:rPr lang="en-US" sz="3000" dirty="0" err="1" smtClean="0">
                <a:latin typeface="+mn-lt"/>
              </a:rPr>
              <a:t>hexahydroxostannate</a:t>
            </a:r>
            <a:r>
              <a:rPr lang="en-US" sz="3000" dirty="0" smtClean="0">
                <a:latin typeface="+mn-lt"/>
              </a:rPr>
              <a:t>(IV)</a:t>
            </a:r>
            <a:endParaRPr lang="en-US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8352" y="3412832"/>
            <a:ext cx="4592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[Fe(NH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(H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O)Cl](NO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2</a:t>
            </a:r>
            <a:endParaRPr lang="en-US" sz="3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53" y="2767373"/>
            <a:ext cx="7132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tetraammineaquachloroiron</a:t>
            </a:r>
            <a:r>
              <a:rPr lang="en-US" sz="3000" dirty="0" smtClean="0">
                <a:latin typeface="+mn-lt"/>
              </a:rPr>
              <a:t>(III) nitrate</a:t>
            </a:r>
            <a:endParaRPr lang="en-US" sz="3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454" y="560907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Na[CoCl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]</a:t>
            </a:r>
            <a:endParaRPr lang="en-US" sz="3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85253"/>
            <a:ext cx="5936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n-lt"/>
              </a:rPr>
              <a:t>sodium </a:t>
            </a:r>
            <a:r>
              <a:rPr lang="en-US" sz="3000" dirty="0" err="1" smtClean="0">
                <a:latin typeface="+mn-lt"/>
              </a:rPr>
              <a:t>tetrachlorocobaltate</a:t>
            </a:r>
            <a:r>
              <a:rPr lang="en-US" sz="3000" dirty="0" smtClean="0">
                <a:latin typeface="+mn-lt"/>
              </a:rPr>
              <a:t>(III)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2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5273" y="773558"/>
            <a:ext cx="4076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</a:t>
            </a:r>
            <a:r>
              <a:rPr lang="en-US" sz="3000" dirty="0" err="1" smtClean="0">
                <a:latin typeface="+mn-lt"/>
              </a:rPr>
              <a:t>Ir</a:t>
            </a:r>
            <a:r>
              <a:rPr lang="en-US" sz="3000" dirty="0" smtClean="0">
                <a:latin typeface="+mn-lt"/>
              </a:rPr>
              <a:t>(</a:t>
            </a:r>
            <a:r>
              <a:rPr lang="en-US" sz="3000" dirty="0" err="1" smtClean="0">
                <a:latin typeface="+mn-lt"/>
              </a:rPr>
              <a:t>en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](NO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3</a:t>
            </a:r>
            <a:endParaRPr lang="en-US" sz="3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41" y="1600200"/>
            <a:ext cx="89514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diamminebis</a:t>
            </a:r>
            <a:r>
              <a:rPr lang="en-US" sz="3000" dirty="0" smtClean="0">
                <a:latin typeface="+mn-lt"/>
              </a:rPr>
              <a:t>(</a:t>
            </a:r>
            <a:r>
              <a:rPr lang="en-US" sz="3000" dirty="0" err="1" smtClean="0">
                <a:latin typeface="+mn-lt"/>
              </a:rPr>
              <a:t>ethylenediamine</a:t>
            </a:r>
            <a:r>
              <a:rPr lang="en-US" sz="3000" dirty="0" smtClean="0">
                <a:latin typeface="+mn-lt"/>
              </a:rPr>
              <a:t>)iridium(III) nitrate</a:t>
            </a:r>
            <a:endParaRPr lang="en-US" sz="3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2595" y="525780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</a:t>
            </a:r>
            <a:r>
              <a:rPr lang="en-US" sz="3000" dirty="0" err="1" smtClean="0">
                <a:latin typeface="+mn-lt"/>
              </a:rPr>
              <a:t>Pt</a:t>
            </a:r>
            <a:r>
              <a:rPr lang="en-US" sz="3000" dirty="0" smtClean="0">
                <a:latin typeface="+mn-lt"/>
              </a:rPr>
              <a:t>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] [PtCl</a:t>
            </a:r>
            <a:r>
              <a:rPr lang="en-US" sz="3000" baseline="-25000" dirty="0" smtClean="0">
                <a:latin typeface="+mn-lt"/>
              </a:rPr>
              <a:t>6</a:t>
            </a:r>
            <a:r>
              <a:rPr lang="en-US" sz="3000" dirty="0" smtClean="0">
                <a:latin typeface="+mn-lt"/>
              </a:rPr>
              <a:t>]</a:t>
            </a:r>
            <a:r>
              <a:rPr lang="en-US" sz="3000" baseline="-25000" dirty="0" smtClean="0">
                <a:latin typeface="+mn-lt"/>
              </a:rPr>
              <a:t>2</a:t>
            </a:r>
            <a:endParaRPr lang="en-US" sz="3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10" y="4419600"/>
            <a:ext cx="9055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tetraammineplatinum</a:t>
            </a:r>
            <a:r>
              <a:rPr lang="en-US" sz="3000" dirty="0" smtClean="0">
                <a:latin typeface="+mn-lt"/>
              </a:rPr>
              <a:t>(IV) </a:t>
            </a:r>
            <a:r>
              <a:rPr lang="en-US" sz="3000" dirty="0" err="1" smtClean="0">
                <a:latin typeface="+mn-lt"/>
              </a:rPr>
              <a:t>hexachloroplatinate</a:t>
            </a:r>
            <a:r>
              <a:rPr lang="en-US" sz="3000" dirty="0" smtClean="0">
                <a:latin typeface="+mn-lt"/>
              </a:rPr>
              <a:t>(IV)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5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53000" y="2678112"/>
            <a:ext cx="3470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ea typeface="ＭＳ Ｐゴシック" pitchFamily="48" charset="-128"/>
              </a:rPr>
              <a:t>Alfred Werner</a:t>
            </a:r>
            <a:r>
              <a:rPr lang="en-US" sz="3200" b="1" dirty="0">
                <a:latin typeface="Arial" charset="0"/>
                <a:ea typeface="ＭＳ Ｐゴシック" pitchFamily="48" charset="-128"/>
              </a:rPr>
              <a:t/>
            </a:r>
            <a:br>
              <a:rPr lang="en-US" sz="3200" b="1" dirty="0">
                <a:latin typeface="Arial" charset="0"/>
                <a:ea typeface="ＭＳ Ｐゴシック" pitchFamily="48" charset="-128"/>
              </a:rPr>
            </a:br>
            <a:r>
              <a:rPr lang="en-US" sz="3200" b="1" dirty="0" smtClean="0">
                <a:latin typeface="Arial" charset="0"/>
                <a:ea typeface="ＭＳ Ｐゴシック" pitchFamily="48" charset="-128"/>
              </a:rPr>
              <a:t>1866 </a:t>
            </a:r>
            <a:r>
              <a:rPr lang="en-US" sz="3200" b="1" dirty="0">
                <a:latin typeface="Arial" charset="0"/>
                <a:ea typeface="ＭＳ Ｐゴシック" pitchFamily="48" charset="-128"/>
              </a:rPr>
              <a:t>- </a:t>
            </a:r>
            <a:r>
              <a:rPr lang="en-US" sz="3200" b="1" dirty="0" smtClean="0">
                <a:latin typeface="Arial" charset="0"/>
                <a:ea typeface="ＭＳ Ｐゴシック" pitchFamily="48" charset="-128"/>
              </a:rPr>
              <a:t>1919</a:t>
            </a:r>
            <a:endParaRPr lang="en-US" sz="3200" b="1" dirty="0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799"/>
            <a:ext cx="3733800" cy="509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6287" y="1084729"/>
            <a:ext cx="270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CoCl</a:t>
            </a:r>
            <a:r>
              <a:rPr lang="en-US" sz="3000" baseline="-25000" dirty="0">
                <a:latin typeface="+mn-lt"/>
              </a:rPr>
              <a:t>3</a:t>
            </a:r>
            <a:r>
              <a:rPr lang="en-US" sz="3000" baseline="-25000" dirty="0" smtClean="0">
                <a:latin typeface="+mn-lt"/>
              </a:rPr>
              <a:t> </a:t>
            </a:r>
            <a:r>
              <a:rPr lang="en-US" sz="3000" dirty="0" smtClean="0">
                <a:latin typeface="+mn-lt"/>
              </a:rPr>
              <a:t>∙ 4NH</a:t>
            </a:r>
            <a:r>
              <a:rPr lang="en-US" sz="3000" baseline="-25000" dirty="0" smtClean="0">
                <a:latin typeface="+mn-lt"/>
              </a:rPr>
              <a:t>3</a:t>
            </a:r>
            <a:endParaRPr lang="en-US" sz="3000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9619" y="4114800"/>
            <a:ext cx="7318145" cy="553998"/>
            <a:chOff x="762000" y="1145565"/>
            <a:chExt cx="7318145" cy="553998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1145565"/>
              <a:ext cx="5156668" cy="553998"/>
              <a:chOff x="1024871" y="1149192"/>
              <a:chExt cx="4588997" cy="55399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24871" y="1149192"/>
                <a:ext cx="22680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+mn-lt"/>
                  </a:rPr>
                  <a:t>CoCl</a:t>
                </a:r>
                <a:r>
                  <a:rPr lang="en-US" sz="3000" baseline="-25000" dirty="0" smtClean="0">
                    <a:latin typeface="+mn-lt"/>
                  </a:rPr>
                  <a:t>3 </a:t>
                </a:r>
                <a:r>
                  <a:rPr lang="en-US" sz="3000" dirty="0" smtClean="0">
                    <a:latin typeface="+mn-lt"/>
                  </a:rPr>
                  <a:t>∙ 4NH</a:t>
                </a:r>
                <a:r>
                  <a:rPr lang="en-US" sz="3000" baseline="-25000" dirty="0" smtClean="0">
                    <a:latin typeface="+mn-lt"/>
                  </a:rPr>
                  <a:t>3</a:t>
                </a:r>
                <a:endParaRPr lang="en-US" sz="30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02701" y="1149192"/>
                <a:ext cx="231116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+mn-lt"/>
                  </a:rPr>
                  <a:t>+   1 AgNO</a:t>
                </a:r>
                <a:r>
                  <a:rPr lang="en-US" sz="3000" baseline="-25000" dirty="0" smtClean="0">
                    <a:latin typeface="+mn-lt"/>
                  </a:rPr>
                  <a:t>3</a:t>
                </a:r>
                <a:endParaRPr lang="en-US" sz="3000" dirty="0">
                  <a:latin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791200" y="1145565"/>
              <a:ext cx="2288945" cy="553998"/>
              <a:chOff x="5697070" y="1145565"/>
              <a:chExt cx="2288945" cy="55399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582014" y="1145565"/>
                <a:ext cx="14040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+mn-lt"/>
                  </a:rPr>
                  <a:t>1 </a:t>
                </a:r>
                <a:r>
                  <a:rPr lang="en-US" sz="3000" dirty="0" err="1" smtClean="0">
                    <a:latin typeface="+mn-lt"/>
                  </a:rPr>
                  <a:t>AgCl</a:t>
                </a:r>
                <a:endParaRPr lang="en-US" sz="3000" dirty="0">
                  <a:latin typeface="+mn-lt"/>
                </a:endParaRPr>
              </a:p>
            </p:txBody>
          </p:sp>
          <p:cxnSp>
            <p:nvCxnSpPr>
              <p:cNvPr id="4" name="Straight Arrow Connector 3"/>
              <p:cNvCxnSpPr/>
              <p:nvPr/>
            </p:nvCxnSpPr>
            <p:spPr bwMode="auto">
              <a:xfrm>
                <a:off x="5697070" y="1426191"/>
                <a:ext cx="70373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3048000" y="5360277"/>
            <a:ext cx="319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[Co(NH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Cl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]Cl</a:t>
            </a:r>
            <a:endParaRPr lang="en-US" sz="3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94819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cs typeface="Arial" pitchFamily="34" charset="0"/>
              </a:rPr>
              <a:t>2 distinct compounds</a:t>
            </a:r>
            <a:endParaRPr lang="en-US" sz="2800" dirty="0">
              <a:latin typeface="+mn-lt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" y="94750"/>
            <a:ext cx="4824446" cy="34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10575" y="228600"/>
            <a:ext cx="319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[Co(NH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Cl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]Cl</a:t>
            </a:r>
            <a:endParaRPr lang="en-US" sz="3000" dirty="0">
              <a:latin typeface="+mn-lt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5" y="1399071"/>
            <a:ext cx="3736939" cy="256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01441" y="1382751"/>
            <a:ext cx="3695788" cy="2570976"/>
            <a:chOff x="5029200" y="797859"/>
            <a:chExt cx="2073375" cy="13589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797859"/>
              <a:ext cx="1878013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3" y="797859"/>
              <a:ext cx="195362" cy="268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805521" y="4114800"/>
            <a:ext cx="2157179" cy="2175574"/>
            <a:chOff x="5805521" y="4114800"/>
            <a:chExt cx="2157179" cy="2175574"/>
          </a:xfrm>
        </p:grpSpPr>
        <p:sp>
          <p:nvSpPr>
            <p:cNvPr id="22" name="TextBox 21"/>
            <p:cNvSpPr txBox="1"/>
            <p:nvPr/>
          </p:nvSpPr>
          <p:spPr>
            <a:xfrm>
              <a:off x="6096000" y="4114800"/>
              <a:ext cx="15762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+mn-lt"/>
                </a:rPr>
                <a:t>purple</a:t>
              </a:r>
              <a:endParaRPr lang="en-US" sz="3000" dirty="0">
                <a:latin typeface="+mn-lt"/>
              </a:endParaRP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521" y="4840941"/>
              <a:ext cx="2157179" cy="144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954428" y="4105835"/>
            <a:ext cx="2193031" cy="2155546"/>
            <a:chOff x="954428" y="4105835"/>
            <a:chExt cx="2193031" cy="2155546"/>
          </a:xfrm>
        </p:grpSpPr>
        <p:sp>
          <p:nvSpPr>
            <p:cNvPr id="15" name="TextBox 14"/>
            <p:cNvSpPr txBox="1"/>
            <p:nvPr/>
          </p:nvSpPr>
          <p:spPr>
            <a:xfrm>
              <a:off x="1371600" y="4105835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+mn-lt"/>
                </a:rPr>
                <a:t>green</a:t>
              </a:r>
              <a:endParaRPr lang="en-US" sz="3000" dirty="0">
                <a:latin typeface="+mn-lt"/>
              </a:endParaRPr>
            </a:p>
          </p:txBody>
        </p:sp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28" y="4840941"/>
              <a:ext cx="2193031" cy="142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6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04800" y="685800"/>
            <a:ext cx="86218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Various types of coordination compound </a:t>
            </a:r>
            <a:r>
              <a:rPr lang="en-US" sz="28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isomers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2312894"/>
            <a:ext cx="866438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56113" indent="-4456113">
              <a:spcBef>
                <a:spcPct val="50000"/>
              </a:spcBef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3000" u="sng" dirty="0">
                <a:latin typeface="Arial" pitchFamily="34" charset="0"/>
                <a:cs typeface="Arial" pitchFamily="34" charset="0"/>
              </a:rPr>
              <a:t>Geometric isomers</a:t>
            </a:r>
            <a:r>
              <a:rPr lang="en-US" sz="3000" b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 ligands that differ only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spatial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arrangement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4800" y="1524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octahedral exhibits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two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geometric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isomers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996" y="6248397"/>
            <a:ext cx="73965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tetraammine</a:t>
            </a:r>
            <a:r>
              <a:rPr lang="en-US" dirty="0" smtClean="0">
                <a:latin typeface="+mn-lt"/>
              </a:rPr>
              <a:t>-trans-</a:t>
            </a:r>
            <a:r>
              <a:rPr lang="en-US" dirty="0" err="1" smtClean="0">
                <a:latin typeface="+mn-lt"/>
              </a:rPr>
              <a:t>dichlorocobalt</a:t>
            </a:r>
            <a:r>
              <a:rPr lang="en-US" dirty="0" smtClean="0">
                <a:latin typeface="+mn-lt"/>
              </a:rPr>
              <a:t>(III) chloride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12" y="2988322"/>
            <a:ext cx="7082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tetraammine</a:t>
            </a:r>
            <a:r>
              <a:rPr lang="en-US" dirty="0" smtClean="0">
                <a:latin typeface="+mn-lt"/>
              </a:rPr>
              <a:t>-cis-</a:t>
            </a:r>
            <a:r>
              <a:rPr lang="en-US" dirty="0" err="1" smtClean="0">
                <a:latin typeface="+mn-lt"/>
              </a:rPr>
              <a:t>dichlorocobalt</a:t>
            </a:r>
            <a:r>
              <a:rPr lang="en-US" dirty="0" smtClean="0">
                <a:latin typeface="+mn-lt"/>
              </a:rPr>
              <a:t>(III) chloride</a:t>
            </a:r>
            <a:endParaRPr lang="en-US" dirty="0">
              <a:latin typeface="+mn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04800" y="990600"/>
            <a:ext cx="2912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trans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93549"/>
            <a:ext cx="34583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974508" y="3948950"/>
            <a:ext cx="3434162" cy="2286000"/>
            <a:chOff x="5029200" y="797859"/>
            <a:chExt cx="2073375" cy="1358900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797859"/>
              <a:ext cx="1878013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3" y="797859"/>
              <a:ext cx="195362" cy="268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9953" y="3124200"/>
            <a:ext cx="8471647" cy="3368675"/>
            <a:chOff x="519953" y="3124200"/>
            <a:chExt cx="8471647" cy="3368675"/>
          </a:xfrm>
        </p:grpSpPr>
        <p:pic>
          <p:nvPicPr>
            <p:cNvPr id="307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24200"/>
              <a:ext cx="4267200" cy="336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519953" y="3992929"/>
              <a:ext cx="4343400" cy="1631216"/>
              <a:chOff x="519953" y="3992929"/>
              <a:chExt cx="4343400" cy="1631216"/>
            </a:xfrm>
          </p:grpSpPr>
          <p:sp>
            <p:nvSpPr>
              <p:cNvPr id="3076" name="Text Box 6"/>
              <p:cNvSpPr txBox="1">
                <a:spLocks noChangeArrowheads="1"/>
              </p:cNvSpPr>
              <p:nvPr/>
            </p:nvSpPr>
            <p:spPr bwMode="auto">
              <a:xfrm>
                <a:off x="519953" y="3992929"/>
                <a:ext cx="43434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rial" charset="0"/>
                  </a:rPr>
                  <a:t>arrows represent the donation of lone pairs of electrons from the ligand       metal ion in the formation of coordinate covalent bonds</a:t>
                </a:r>
              </a:p>
            </p:txBody>
          </p:sp>
          <p:sp>
            <p:nvSpPr>
              <p:cNvPr id="3077" name="Line 8"/>
              <p:cNvSpPr>
                <a:spLocks noChangeShapeType="1"/>
              </p:cNvSpPr>
              <p:nvPr/>
            </p:nvSpPr>
            <p:spPr bwMode="auto">
              <a:xfrm>
                <a:off x="1447800" y="4826466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4343400" y="685800"/>
            <a:ext cx="464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Typical representation of a coordination compound. The NH</a:t>
            </a:r>
            <a:r>
              <a:rPr lang="en-US" sz="2000" baseline="-25000" dirty="0">
                <a:latin typeface="Arial" charset="0"/>
              </a:rPr>
              <a:t>3</a:t>
            </a:r>
            <a:r>
              <a:rPr lang="en-US" sz="2000" dirty="0">
                <a:latin typeface="Arial" charset="0"/>
              </a:rPr>
              <a:t> are ligands that covalently bind to the transition metal ion. Brackets often designate the ligands that are covalently bound.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6" y="1752600"/>
            <a:ext cx="6351494" cy="45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53253" y="3810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octahedral exhibits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two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geometric isomers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83768" y="1066800"/>
            <a:ext cx="5631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facial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meridional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1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14939"/>
            <a:ext cx="3352800" cy="31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1371600"/>
            <a:ext cx="50593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mer-triamminetrinitrocobalt</a:t>
            </a:r>
            <a:r>
              <a:rPr lang="en-US" dirty="0" smtClean="0">
                <a:latin typeface="+mn-lt"/>
              </a:rPr>
              <a:t>(III)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029200"/>
            <a:ext cx="4929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fac-triamminetrinitrocobalt</a:t>
            </a:r>
            <a:r>
              <a:rPr lang="en-US" dirty="0" smtClean="0">
                <a:latin typeface="+mn-lt"/>
              </a:rPr>
              <a:t>(III)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6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66800" y="3048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exhibits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two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geometric isomers when geometry 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square planar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08608"/>
              </p:ext>
            </p:extLst>
          </p:nvPr>
        </p:nvGraphicFramePr>
        <p:xfrm>
          <a:off x="1295400" y="2209800"/>
          <a:ext cx="23050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Image File" r:id="rId3" imgW="1762125" imgH="1981200" progId="ImageExpertImage">
                  <p:embed/>
                </p:oleObj>
              </mc:Choice>
              <mc:Fallback>
                <p:oleObj name="Image File" r:id="rId3" imgW="1762125" imgH="1981200" progId="ImageExpertIm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23050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50707"/>
              </p:ext>
            </p:extLst>
          </p:nvPr>
        </p:nvGraphicFramePr>
        <p:xfrm>
          <a:off x="5562600" y="2209800"/>
          <a:ext cx="236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Image File" r:id="rId5" imgW="1809750" imgH="1981200" progId="ImageExpertImage">
                  <p:embed/>
                </p:oleObj>
              </mc:Choice>
              <mc:Fallback>
                <p:oleObj name="Image File" r:id="rId5" imgW="1809750" imgH="1981200" progId="ImageExpert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23669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362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81827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7334" y="2590800"/>
            <a:ext cx="54312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cis-diamminedichloroplatinum</a:t>
            </a:r>
            <a:r>
              <a:rPr lang="en-US" dirty="0" smtClean="0">
                <a:latin typeface="+mn-lt"/>
              </a:rPr>
              <a:t>(II)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186" y="5717493"/>
            <a:ext cx="5782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trans-</a:t>
            </a:r>
            <a:r>
              <a:rPr lang="en-US" dirty="0" err="1" smtClean="0">
                <a:latin typeface="+mn-lt"/>
              </a:rPr>
              <a:t>diamminedichloroplatinum</a:t>
            </a:r>
            <a:r>
              <a:rPr lang="en-US" dirty="0" smtClean="0">
                <a:latin typeface="+mn-lt"/>
              </a:rPr>
              <a:t>(II)</a:t>
            </a:r>
            <a:endParaRPr lang="en-US" dirty="0">
              <a:latin typeface="+mn-lt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97941"/>
            <a:ext cx="2117672" cy="182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5" y="609600"/>
            <a:ext cx="2373535" cy="163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438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52400" y="533400"/>
            <a:ext cx="883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89225" indent="-2689225">
              <a:spcBef>
                <a:spcPct val="50000"/>
              </a:spcBef>
            </a:pPr>
            <a:r>
              <a:rPr lang="en-US" sz="3000" dirty="0">
                <a:latin typeface="+mn-lt"/>
                <a:cs typeface="Arial" pitchFamily="34" charset="0"/>
              </a:rPr>
              <a:t>2. </a:t>
            </a:r>
            <a:r>
              <a:rPr lang="en-US" sz="3000" u="sng" dirty="0">
                <a:latin typeface="+mn-lt"/>
                <a:cs typeface="Arial" pitchFamily="34" charset="0"/>
              </a:rPr>
              <a:t>Coordination isomers</a:t>
            </a:r>
            <a:r>
              <a:rPr lang="en-US" sz="2800" b="0" dirty="0">
                <a:latin typeface="+mn-lt"/>
                <a:cs typeface="Arial" pitchFamily="34" charset="0"/>
              </a:rPr>
              <a:t>  </a:t>
            </a:r>
            <a:r>
              <a:rPr lang="en-US" sz="2800" dirty="0">
                <a:latin typeface="+mn-lt"/>
                <a:cs typeface="Arial" pitchFamily="34" charset="0"/>
              </a:rPr>
              <a:t>–  both </a:t>
            </a:r>
            <a:r>
              <a:rPr lang="en-US" sz="2800" dirty="0" err="1">
                <a:latin typeface="+mn-lt"/>
                <a:cs typeface="Arial" pitchFamily="34" charset="0"/>
              </a:rPr>
              <a:t>cation</a:t>
            </a:r>
            <a:r>
              <a:rPr lang="en-US" sz="2800" dirty="0">
                <a:latin typeface="+mn-lt"/>
                <a:cs typeface="Arial" pitchFamily="34" charset="0"/>
              </a:rPr>
              <a:t> and anion </a:t>
            </a:r>
            <a:r>
              <a:rPr lang="en-US" sz="2800" dirty="0" smtClean="0">
                <a:latin typeface="+mn-lt"/>
                <a:cs typeface="Arial" pitchFamily="34" charset="0"/>
              </a:rPr>
              <a:t>are coordination complexes </a:t>
            </a:r>
            <a:r>
              <a:rPr lang="en-US" sz="2800" dirty="0">
                <a:latin typeface="+mn-lt"/>
                <a:cs typeface="Arial" pitchFamily="34" charset="0"/>
              </a:rPr>
              <a:t>but vary </a:t>
            </a:r>
            <a:r>
              <a:rPr lang="en-US" sz="2800" dirty="0" smtClean="0">
                <a:latin typeface="+mn-lt"/>
                <a:cs typeface="Arial" pitchFamily="34" charset="0"/>
              </a:rPr>
              <a:t>in </a:t>
            </a:r>
            <a:r>
              <a:rPr lang="en-US" sz="2800" dirty="0">
                <a:latin typeface="+mn-lt"/>
                <a:cs typeface="Arial" pitchFamily="34" charset="0"/>
              </a:rPr>
              <a:t>ligands or central element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62000" y="2501153"/>
            <a:ext cx="76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[Co(NH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] [Cr(CN)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]   </a:t>
            </a:r>
            <a:r>
              <a:rPr lang="en-US" dirty="0" smtClean="0">
                <a:latin typeface="+mn-lt"/>
              </a:rPr>
              <a:t> vs</a:t>
            </a:r>
            <a:r>
              <a:rPr lang="en-US" dirty="0">
                <a:latin typeface="+mn-lt"/>
              </a:rPr>
              <a:t>.    [Cr(NH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] [Co(CN)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6541" y="5222249"/>
            <a:ext cx="9067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[Co(NH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)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(CN)] [Cr(NH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)(CN)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]   vs.   [Co(NH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] [Cr(CN)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]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7820" y="3657600"/>
            <a:ext cx="860835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both have same empirical </a:t>
            </a:r>
            <a:r>
              <a:rPr lang="en-US" dirty="0" smtClean="0">
                <a:latin typeface="+mn-lt"/>
              </a:rPr>
              <a:t>formula:   </a:t>
            </a:r>
            <a:r>
              <a:rPr lang="en-US" dirty="0" err="1" smtClean="0">
                <a:latin typeface="+mn-lt"/>
              </a:rPr>
              <a:t>CoCr</a:t>
            </a:r>
            <a:r>
              <a:rPr lang="en-US" dirty="0" smtClean="0">
                <a:latin typeface="+mn-lt"/>
              </a:rPr>
              <a:t>(NH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)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(CN)</a:t>
            </a:r>
            <a:r>
              <a:rPr lang="en-US" baseline="-25000" dirty="0" smtClean="0"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0965" grpId="0"/>
      <p:bldP spid="40966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839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7600" indent="-3657600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Arial" pitchFamily="34" charset="0"/>
              </a:rPr>
              <a:t>3. </a:t>
            </a:r>
            <a:r>
              <a:rPr lang="en-US" sz="3000" u="sng" dirty="0">
                <a:latin typeface="+mn-lt"/>
                <a:cs typeface="Arial" pitchFamily="34" charset="0"/>
              </a:rPr>
              <a:t>Hydrate isomers</a:t>
            </a:r>
            <a:r>
              <a:rPr lang="en-US" sz="3000" dirty="0">
                <a:latin typeface="+mn-lt"/>
                <a:cs typeface="Arial" pitchFamily="34" charset="0"/>
              </a:rPr>
              <a:t>  – </a:t>
            </a:r>
            <a:r>
              <a:rPr lang="en-US" sz="2800" dirty="0">
                <a:latin typeface="+mn-lt"/>
                <a:cs typeface="Arial" pitchFamily="34" charset="0"/>
              </a:rPr>
              <a:t>water is </a:t>
            </a:r>
            <a:r>
              <a:rPr lang="en-US" sz="2800" dirty="0" smtClean="0">
                <a:latin typeface="+mn-lt"/>
                <a:cs typeface="Arial" pitchFamily="34" charset="0"/>
              </a:rPr>
              <a:t>interchanged from inner </a:t>
            </a:r>
            <a:r>
              <a:rPr lang="en-US" sz="2800" dirty="0">
                <a:latin typeface="+mn-lt"/>
                <a:cs typeface="Arial" pitchFamily="34" charset="0"/>
              </a:rPr>
              <a:t>sphere to outer sphere</a:t>
            </a:r>
            <a:endParaRPr lang="en-US" sz="2800" u="sng" dirty="0">
              <a:latin typeface="+mn-lt"/>
              <a:cs typeface="Arial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55059" y="2286000"/>
            <a:ext cx="358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[Cr(H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O)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]Cl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-  purple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295400" y="3527985"/>
            <a:ext cx="655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[Cr(H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O)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Cl]Cl</a:t>
            </a:r>
            <a:r>
              <a:rPr lang="en-US" baseline="-25000" dirty="0">
                <a:latin typeface="+mn-lt"/>
              </a:rPr>
              <a:t>2 </a:t>
            </a:r>
            <a:r>
              <a:rPr lang="en-US" dirty="0">
                <a:latin typeface="+mn-lt"/>
                <a:cs typeface="Times New Roman" pitchFamily="18" charset="0"/>
              </a:rPr>
              <a:t>· H</a:t>
            </a:r>
            <a:r>
              <a:rPr lang="en-US" baseline="-25000" dirty="0">
                <a:latin typeface="+mn-lt"/>
                <a:cs typeface="Times New Roman" pitchFamily="18" charset="0"/>
              </a:rPr>
              <a:t>2</a:t>
            </a:r>
            <a:r>
              <a:rPr lang="en-US" dirty="0">
                <a:latin typeface="+mn-lt"/>
                <a:cs typeface="Times New Roman" pitchFamily="18" charset="0"/>
              </a:rPr>
              <a:t>O -  blue-green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295400" y="4778188"/>
            <a:ext cx="6019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[Cr(H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O)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Cl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]Cl · 2H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  -  dark green</a:t>
            </a:r>
          </a:p>
        </p:txBody>
      </p:sp>
    </p:spTree>
    <p:extLst>
      <p:ext uri="{BB962C8B-B14F-4D97-AF65-F5344CB8AC3E}">
        <p14:creationId xmlns:p14="http://schemas.microsoft.com/office/powerpoint/2010/main" val="15306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8918" grpId="0"/>
      <p:bldP spid="38920" grpId="0"/>
      <p:bldP spid="389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65847" y="381000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</a:t>
            </a:r>
            <a:r>
              <a:rPr lang="en-US" dirty="0" smtClean="0">
                <a:latin typeface="+mn-lt"/>
              </a:rPr>
              <a:t>Cr(H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O)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]Cl</a:t>
            </a:r>
            <a:r>
              <a:rPr lang="en-US" baseline="-25000" dirty="0" smtClean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9294" y="99060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+mn-lt"/>
              </a:rPr>
              <a:t>hexaaquachromium</a:t>
            </a:r>
            <a:r>
              <a:rPr lang="en-US" sz="2400" dirty="0">
                <a:latin typeface="+mn-lt"/>
              </a:rPr>
              <a:t>(III) chloride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65847" y="2667000"/>
            <a:ext cx="342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[Cr(H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O)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Cl]Cl</a:t>
            </a:r>
            <a:r>
              <a:rPr lang="en-US" baseline="-25000" dirty="0">
                <a:latin typeface="+mn-lt"/>
              </a:rPr>
              <a:t>2 </a:t>
            </a:r>
            <a:r>
              <a:rPr lang="en-US" dirty="0">
                <a:latin typeface="+mn-lt"/>
                <a:cs typeface="Times New Roman" pitchFamily="18" charset="0"/>
              </a:rPr>
              <a:t>· </a:t>
            </a:r>
            <a:r>
              <a:rPr lang="en-US" dirty="0" smtClean="0">
                <a:latin typeface="+mn-lt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dirty="0" smtClean="0">
                <a:latin typeface="+mn-lt"/>
                <a:cs typeface="Times New Roman" pitchFamily="18" charset="0"/>
              </a:rPr>
              <a:t>O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6200" y="327660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+mn-lt"/>
              </a:rPr>
              <a:t>pentaaquachlorochromium</a:t>
            </a:r>
            <a:r>
              <a:rPr lang="en-US" sz="2400" dirty="0">
                <a:latin typeface="+mn-lt"/>
              </a:rPr>
              <a:t>(III) chloride hydrate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" y="4769224"/>
            <a:ext cx="3657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[Cr(H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O)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Cl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]Cl · </a:t>
            </a:r>
            <a:r>
              <a:rPr lang="en-US" dirty="0" smtClean="0">
                <a:latin typeface="+mn-lt"/>
              </a:rPr>
              <a:t>2H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</a:t>
            </a:r>
            <a:endParaRPr lang="en-US" dirty="0">
              <a:latin typeface="+mn-lt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52400" y="533399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+mn-lt"/>
              </a:rPr>
              <a:t>tetraaqua</a:t>
            </a:r>
            <a:r>
              <a:rPr lang="en-US" sz="2400" dirty="0">
                <a:latin typeface="+mn-lt"/>
              </a:rPr>
              <a:t>-cis-</a:t>
            </a:r>
            <a:r>
              <a:rPr lang="en-US" sz="2400" dirty="0" err="1">
                <a:latin typeface="+mn-lt"/>
              </a:rPr>
              <a:t>dichlorochromium</a:t>
            </a:r>
            <a:r>
              <a:rPr lang="en-US" sz="2400" dirty="0">
                <a:latin typeface="+mn-lt"/>
              </a:rPr>
              <a:t>(III) chloride </a:t>
            </a:r>
            <a:r>
              <a:rPr lang="en-US" sz="2400" dirty="0" err="1">
                <a:latin typeface="+mn-lt"/>
              </a:rPr>
              <a:t>dihydrate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0" grpId="0"/>
      <p:bldP spid="38921" grpId="0"/>
      <p:bldP spid="38922" grpId="0"/>
      <p:bldP spid="389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7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8991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7600" indent="-3657600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Arial" pitchFamily="34" charset="0"/>
              </a:rPr>
              <a:t>4. </a:t>
            </a:r>
            <a:r>
              <a:rPr lang="en-US" sz="3000" u="sng" dirty="0">
                <a:latin typeface="+mn-lt"/>
                <a:cs typeface="Arial" pitchFamily="34" charset="0"/>
              </a:rPr>
              <a:t>Linkage isomers</a:t>
            </a:r>
            <a:r>
              <a:rPr lang="en-US" dirty="0">
                <a:latin typeface="+mn-lt"/>
                <a:cs typeface="Arial" pitchFamily="34" charset="0"/>
              </a:rPr>
              <a:t>  –  </a:t>
            </a:r>
            <a:r>
              <a:rPr lang="en-US" sz="2800" dirty="0">
                <a:latin typeface="+mn-lt"/>
                <a:cs typeface="Arial" pitchFamily="34" charset="0"/>
              </a:rPr>
              <a:t>a ligand can coordinate to </a:t>
            </a:r>
            <a:r>
              <a:rPr lang="en-US" sz="2800" dirty="0" smtClean="0">
                <a:latin typeface="+mn-lt"/>
                <a:cs typeface="Arial" pitchFamily="34" charset="0"/>
              </a:rPr>
              <a:t>a </a:t>
            </a:r>
            <a:r>
              <a:rPr lang="en-US" sz="2800" dirty="0">
                <a:latin typeface="+mn-lt"/>
                <a:cs typeface="Arial" pitchFamily="34" charset="0"/>
              </a:rPr>
              <a:t>metal in more than one way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23047" y="1981200"/>
            <a:ext cx="8534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0" indent="-2286000" eaLnBrk="1" hangingPunct="1">
              <a:spcBef>
                <a:spcPct val="50000"/>
              </a:spcBef>
            </a:pPr>
            <a:r>
              <a:rPr lang="en-US" u="sng" dirty="0" err="1">
                <a:latin typeface="+mn-lt"/>
                <a:cs typeface="Arial" pitchFamily="34" charset="0"/>
              </a:rPr>
              <a:t>ambidentate</a:t>
            </a:r>
            <a:r>
              <a:rPr lang="en-US" sz="2400" dirty="0">
                <a:latin typeface="+mn-lt"/>
                <a:cs typeface="Arial" pitchFamily="34" charset="0"/>
              </a:rPr>
              <a:t> – ligands that have the ability to </a:t>
            </a:r>
            <a:r>
              <a:rPr lang="en-US" sz="2400" dirty="0" smtClean="0">
                <a:latin typeface="+mn-lt"/>
                <a:cs typeface="Arial" pitchFamily="34" charset="0"/>
              </a:rPr>
              <a:t>coordinate </a:t>
            </a:r>
            <a:r>
              <a:rPr lang="en-US" sz="2400" dirty="0">
                <a:latin typeface="+mn-lt"/>
                <a:cs typeface="Arial" pitchFamily="34" charset="0"/>
              </a:rPr>
              <a:t>to a metal through different atoms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295400" y="3429000"/>
            <a:ext cx="632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+mn-lt"/>
              </a:rPr>
              <a:t>thiocyanate</a:t>
            </a:r>
            <a:r>
              <a:rPr lang="en-US" dirty="0">
                <a:latin typeface="+mn-lt"/>
              </a:rPr>
              <a:t>, SCN</a:t>
            </a:r>
            <a:r>
              <a:rPr lang="en-US" baseline="30000" dirty="0">
                <a:latin typeface="+mn-lt"/>
              </a:rPr>
              <a:t> 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</a:t>
            </a:r>
            <a:r>
              <a:rPr lang="en-US" dirty="0">
                <a:latin typeface="+mn-lt"/>
              </a:rPr>
              <a:t>   and    nitrite, NO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baseline="30000" dirty="0">
                <a:latin typeface="+mn-lt"/>
                <a:sym typeface="Symbol" pitchFamily="18" charset="2"/>
              </a:rPr>
              <a:t>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5800" y="4495800"/>
            <a:ext cx="8153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M-SCN   named  S-</a:t>
            </a:r>
            <a:r>
              <a:rPr lang="en-US" dirty="0" err="1">
                <a:latin typeface="+mn-lt"/>
              </a:rPr>
              <a:t>thiocyanato</a:t>
            </a:r>
            <a:r>
              <a:rPr lang="en-US" dirty="0">
                <a:latin typeface="+mn-lt"/>
              </a:rPr>
              <a:t>  or  </a:t>
            </a:r>
            <a:r>
              <a:rPr lang="en-US" dirty="0" err="1">
                <a:latin typeface="+mn-lt"/>
              </a:rPr>
              <a:t>thiocyanato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M-NCS   named  N-</a:t>
            </a:r>
            <a:r>
              <a:rPr lang="en-US" dirty="0" err="1">
                <a:latin typeface="+mn-lt"/>
              </a:rPr>
              <a:t>thiocyanato</a:t>
            </a:r>
            <a:r>
              <a:rPr lang="en-US" dirty="0">
                <a:latin typeface="+mn-lt"/>
              </a:rPr>
              <a:t>  or  </a:t>
            </a:r>
            <a:r>
              <a:rPr lang="en-US" dirty="0" err="1">
                <a:latin typeface="+mn-lt"/>
              </a:rPr>
              <a:t>isothiocyanato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83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200400" indent="-3200400" eaLnBrk="1" hangingPunct="1">
              <a:spcBef>
                <a:spcPct val="50000"/>
              </a:spcBef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Coordination Compound</a:t>
            </a:r>
            <a:r>
              <a:rPr lang="en-US" sz="3000" b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–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compounds made up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ligands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are covalently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bound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transition metal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6882" y="2492189"/>
            <a:ext cx="89916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0" indent="-4572000">
              <a:spcBef>
                <a:spcPct val="50000"/>
              </a:spcBef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Coordination Number</a:t>
            </a:r>
            <a:r>
              <a:rPr lang="en-US" sz="3000" b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–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number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covalent bonds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central transition metal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element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3435" y="4419600"/>
            <a:ext cx="883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02138" indent="-4402138">
              <a:spcBef>
                <a:spcPct val="50000"/>
              </a:spcBef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Coordination Sphere</a:t>
            </a:r>
            <a:r>
              <a:rPr lang="en-US" sz="3000" b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–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area where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ligands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are attached to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transition metal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8637" y="1524000"/>
            <a:ext cx="3886200" cy="1428750"/>
            <a:chOff x="1143000" y="838200"/>
            <a:chExt cx="3886200" cy="1428750"/>
          </a:xfrm>
        </p:grpSpPr>
        <p:graphicFrame>
          <p:nvGraphicFramePr>
            <p:cNvPr id="1331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3026692"/>
                </p:ext>
              </p:extLst>
            </p:nvPr>
          </p:nvGraphicFramePr>
          <p:xfrm>
            <a:off x="1600200" y="838200"/>
            <a:ext cx="1619250" cy="142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2" name="Image File" r:id="rId3" imgW="1619250" imgH="1428750" progId="ImageExpertImage">
                    <p:embed/>
                  </p:oleObj>
                </mc:Choice>
                <mc:Fallback>
                  <p:oleObj name="Image File" r:id="rId3" imgW="1619250" imgH="1428750" progId="ImageExpertImag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838200"/>
                          <a:ext cx="1619250" cy="142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6" name="Text Box 6"/>
            <p:cNvSpPr txBox="1">
              <a:spLocks noChangeArrowheads="1"/>
            </p:cNvSpPr>
            <p:nvPr/>
          </p:nvSpPr>
          <p:spPr bwMode="auto">
            <a:xfrm>
              <a:off x="1143000" y="1371600"/>
              <a:ext cx="396875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M</a:t>
              </a:r>
            </a:p>
          </p:txBody>
        </p:sp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3962400" y="1371600"/>
              <a:ext cx="1066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nitro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27237" y="3886200"/>
            <a:ext cx="3829050" cy="1479550"/>
            <a:chOff x="1962150" y="3505200"/>
            <a:chExt cx="3829050" cy="1479550"/>
          </a:xfrm>
        </p:grpSpPr>
        <p:graphicFrame>
          <p:nvGraphicFramePr>
            <p:cNvPr id="133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05974"/>
                </p:ext>
              </p:extLst>
            </p:nvPr>
          </p:nvGraphicFramePr>
          <p:xfrm>
            <a:off x="1962150" y="3505200"/>
            <a:ext cx="1466850" cy="1390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3" name="Image File" r:id="rId5" imgW="1466850" imgH="1390650" progId="ImageExpertImage">
                    <p:embed/>
                  </p:oleObj>
                </mc:Choice>
                <mc:Fallback>
                  <p:oleObj name="Image File" r:id="rId5" imgW="1466850" imgH="1390650" progId="ImageExpertImag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2150" y="3505200"/>
                          <a:ext cx="1466850" cy="1390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3429000" y="4495800"/>
              <a:ext cx="4953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4572000" y="4038600"/>
              <a:ext cx="12192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nitrito</a:t>
              </a: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86150" y="228600"/>
            <a:ext cx="2198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n-lt"/>
              </a:rPr>
              <a:t>nitrite</a:t>
            </a:r>
            <a:r>
              <a:rPr lang="en-US" dirty="0">
                <a:latin typeface="+mn-lt"/>
              </a:rPr>
              <a:t>, NO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baseline="30000" dirty="0">
                <a:latin typeface="+mn-lt"/>
                <a:sym typeface="Symbol" pitchFamily="18" charset="2"/>
              </a:rPr>
              <a:t>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4018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3891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143000" y="5284694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[Co(NH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5</a:t>
            </a:r>
            <a:r>
              <a:rPr lang="en-US" sz="2400" dirty="0"/>
              <a:t>(ONO)]</a:t>
            </a:r>
            <a:r>
              <a:rPr lang="en-US" sz="2400" baseline="30000" dirty="0"/>
              <a:t>2+</a:t>
            </a:r>
            <a:endParaRPr lang="en-US" sz="2400" dirty="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271247" y="5275729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[Co(NH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5</a:t>
            </a:r>
            <a:r>
              <a:rPr lang="en-US" sz="2400" dirty="0"/>
              <a:t>(NO</a:t>
            </a:r>
            <a:r>
              <a:rPr lang="en-US" sz="2400" baseline="-25000" dirty="0"/>
              <a:t>2</a:t>
            </a:r>
            <a:r>
              <a:rPr lang="en-US" sz="2400" dirty="0"/>
              <a:t>)]</a:t>
            </a:r>
            <a:r>
              <a:rPr lang="en-US" sz="2400" baseline="30000" dirty="0"/>
              <a:t>2+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91199"/>
            <a:ext cx="4762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pentaamminenitritocobalt</a:t>
            </a:r>
            <a:r>
              <a:rPr lang="en-US" dirty="0" smtClean="0">
                <a:latin typeface="+mn-lt"/>
              </a:rPr>
              <a:t>(III)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739" y="6291990"/>
            <a:ext cx="45592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pentaamminenitrocobalt</a:t>
            </a:r>
            <a:r>
              <a:rPr lang="en-US" dirty="0" smtClean="0">
                <a:latin typeface="+mn-lt"/>
              </a:rPr>
              <a:t>(III)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5506" y="914400"/>
            <a:ext cx="8991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87738" indent="-3487738" eaLnBrk="1" hangingPunct="1">
              <a:spcBef>
                <a:spcPct val="50000"/>
              </a:spcBef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3000" u="sng" dirty="0">
                <a:latin typeface="Arial" pitchFamily="34" charset="0"/>
                <a:cs typeface="Arial" pitchFamily="34" charset="0"/>
              </a:rPr>
              <a:t>Optical isomers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complex is chiral and will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rotate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plane of polarized light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5257800"/>
            <a:ext cx="670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tris</a:t>
            </a:r>
            <a:r>
              <a:rPr lang="en-US" dirty="0">
                <a:latin typeface="Arial" pitchFamily="34" charset="0"/>
                <a:cs typeface="Arial" pitchFamily="34" charset="0"/>
              </a:rPr>
              <a:t>-chelates are D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latin typeface="Arial" pitchFamily="34" charset="0"/>
                <a:cs typeface="Arial" pitchFamily="34" charset="0"/>
              </a:rPr>
              <a:t> and thus chiral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541"/>
            <a:ext cx="4114800" cy="384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335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+mn-lt"/>
              </a:rPr>
              <a:t>Both </a:t>
            </a:r>
            <a:r>
              <a:rPr lang="en-US" sz="2800" dirty="0" smtClean="0">
                <a:latin typeface="+mn-lt"/>
              </a:rPr>
              <a:t>enantiomers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of </a:t>
            </a:r>
            <a:r>
              <a:rPr lang="en-US" sz="2800" dirty="0">
                <a:latin typeface="+mn-lt"/>
              </a:rPr>
              <a:t>[</a:t>
            </a:r>
            <a:r>
              <a:rPr lang="en-US" sz="2800" dirty="0" smtClean="0">
                <a:latin typeface="+mn-lt"/>
              </a:rPr>
              <a:t>Co(</a:t>
            </a:r>
            <a:r>
              <a:rPr lang="en-US" sz="2800" dirty="0" err="1" smtClean="0">
                <a:latin typeface="+mn-lt"/>
              </a:rPr>
              <a:t>en</a:t>
            </a:r>
            <a:r>
              <a:rPr lang="en-US" sz="2800" dirty="0" smtClean="0">
                <a:latin typeface="+mn-lt"/>
              </a:rPr>
              <a:t>)</a:t>
            </a:r>
            <a:r>
              <a:rPr lang="en-US" sz="2800" baseline="-25000" dirty="0" smtClean="0">
                <a:latin typeface="+mn-lt"/>
              </a:rPr>
              <a:t>3</a:t>
            </a:r>
            <a:r>
              <a:rPr lang="en-US" sz="2800" dirty="0" smtClean="0">
                <a:latin typeface="+mn-lt"/>
              </a:rPr>
              <a:t>]</a:t>
            </a:r>
            <a:r>
              <a:rPr lang="en-US" sz="2800" baseline="30000" dirty="0" smtClean="0">
                <a:latin typeface="+mn-lt"/>
              </a:rPr>
              <a:t>3+</a:t>
            </a:r>
            <a:endParaRPr lang="en-US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74" y="3425669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tris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ethylenediamine</a:t>
            </a:r>
            <a:r>
              <a:rPr lang="en-US" dirty="0" smtClean="0">
                <a:latin typeface="+mn-lt"/>
              </a:rPr>
              <a:t>)cobalt(III)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54" y="5389602"/>
            <a:ext cx="5347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>
                <a:latin typeface="+mn-lt"/>
              </a:rPr>
              <a:t>λ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tris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ethylenediamine</a:t>
            </a:r>
            <a:r>
              <a:rPr lang="en-US" dirty="0" smtClean="0">
                <a:latin typeface="+mn-lt"/>
              </a:rPr>
              <a:t>)cobalt(III)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46" y="4090263"/>
            <a:ext cx="786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smtClean="0">
                <a:latin typeface="+mn-lt"/>
              </a:rPr>
              <a:t>look down C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 axis; turn right, drills into ground -</a:t>
            </a:r>
            <a:r>
              <a:rPr lang="el-GR" sz="2400" dirty="0"/>
              <a:t> Δ</a:t>
            </a:r>
            <a:r>
              <a:rPr lang="en-US" sz="2400" dirty="0" smtClean="0">
                <a:latin typeface="+mn-lt"/>
              </a:rPr>
              <a:t> )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45" y="5943600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smtClean="0">
                <a:latin typeface="+mn-lt"/>
              </a:rPr>
              <a:t>look down C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 axis; turn left, drills into ground -</a:t>
            </a:r>
            <a:r>
              <a:rPr lang="el-GR" sz="2400" dirty="0"/>
              <a:t> </a:t>
            </a:r>
            <a:r>
              <a:rPr lang="el-GR" sz="2400" dirty="0" smtClean="0"/>
              <a:t>λ</a:t>
            </a:r>
            <a:r>
              <a:rPr lang="en-US" sz="2400" dirty="0" smtClean="0">
                <a:latin typeface="+mn-lt"/>
              </a:rPr>
              <a:t> 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86316" y="5181600"/>
            <a:ext cx="3818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02138" indent="-4402138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Coordination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Sphere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1689843" y="1916392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144803" y="3876720"/>
            <a:ext cx="609600" cy="5122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725702" y="3010085"/>
            <a:ext cx="80234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6205815" y="1905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34987" y="461729"/>
            <a:ext cx="645457" cy="4677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733800" y="89787"/>
            <a:ext cx="0" cy="7361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733800" y="4089633"/>
            <a:ext cx="0" cy="7885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181600" y="4089633"/>
            <a:ext cx="0" cy="7885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6051178" y="3857064"/>
            <a:ext cx="708206" cy="465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295462" y="420453"/>
            <a:ext cx="757519" cy="405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6248400" y="3010085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953000" y="106969"/>
            <a:ext cx="0" cy="7361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7900" y="2743200"/>
            <a:ext cx="3608300" cy="1025842"/>
            <a:chOff x="277900" y="2743200"/>
            <a:chExt cx="3608300" cy="1025842"/>
          </a:xfrm>
        </p:grpSpPr>
        <p:sp>
          <p:nvSpPr>
            <p:cNvPr id="18" name="TextBox 17"/>
            <p:cNvSpPr txBox="1"/>
            <p:nvPr/>
          </p:nvSpPr>
          <p:spPr>
            <a:xfrm>
              <a:off x="277900" y="3276599"/>
              <a:ext cx="23084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inner sphere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2449603" y="2743200"/>
              <a:ext cx="1436597" cy="7775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15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4943"/>
            <a:ext cx="35052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199529" y="5550786"/>
            <a:ext cx="2519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02138" indent="-4402138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[Co(NH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]Cl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43000" y="1295400"/>
            <a:ext cx="6477000" cy="2961620"/>
            <a:chOff x="1143000" y="1295400"/>
            <a:chExt cx="6477000" cy="2961620"/>
          </a:xfrm>
        </p:grpSpPr>
        <p:sp>
          <p:nvSpPr>
            <p:cNvPr id="16" name="TextBox 15"/>
            <p:cNvSpPr txBox="1"/>
            <p:nvPr/>
          </p:nvSpPr>
          <p:spPr>
            <a:xfrm>
              <a:off x="6858000" y="1329626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en-US" sz="2800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59624" y="3733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en-US" sz="2800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12954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en-US" sz="2800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3244" y="1711108"/>
            <a:ext cx="6571132" cy="2362735"/>
            <a:chOff x="253244" y="1711108"/>
            <a:chExt cx="6571132" cy="2362735"/>
          </a:xfrm>
        </p:grpSpPr>
        <p:grpSp>
          <p:nvGrpSpPr>
            <p:cNvPr id="19" name="Group 18"/>
            <p:cNvGrpSpPr/>
            <p:nvPr/>
          </p:nvGrpSpPr>
          <p:grpSpPr>
            <a:xfrm>
              <a:off x="253244" y="1818620"/>
              <a:ext cx="2308416" cy="2255223"/>
              <a:chOff x="273418" y="1249380"/>
              <a:chExt cx="2308416" cy="225522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73418" y="3012160"/>
                <a:ext cx="23084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outer sphere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1427626" y="1249380"/>
                <a:ext cx="0" cy="171232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2404769" y="1711108"/>
              <a:ext cx="4419607" cy="1905001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561660" y="3892316"/>
              <a:ext cx="1571066" cy="10921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09599" y="4495800"/>
            <a:ext cx="83483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170113" indent="-2170113">
              <a:spcBef>
                <a:spcPct val="50000"/>
              </a:spcBef>
            </a:pPr>
            <a:r>
              <a:rPr lang="en-US" sz="3000" u="sng" dirty="0" smtClean="0">
                <a:latin typeface="Arial" pitchFamily="34" charset="0"/>
                <a:cs typeface="Arial" pitchFamily="34" charset="0"/>
              </a:rPr>
              <a:t>complex</a:t>
            </a:r>
            <a:r>
              <a:rPr lang="en-US" sz="3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–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charged coordination compounds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914400" y="5532857"/>
            <a:ext cx="2283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02138" indent="-4402138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[Co(NH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3+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2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28" y="182341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[Cu(NH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]Cl</a:t>
            </a:r>
            <a:r>
              <a:rPr lang="en-US" sz="3000" baseline="-25000" dirty="0" smtClean="0">
                <a:latin typeface="+mn-lt"/>
              </a:rPr>
              <a:t>2</a:t>
            </a:r>
            <a:endParaRPr lang="en-US" sz="3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002" y="1845823"/>
            <a:ext cx="58272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tetraamminecopper</a:t>
            </a:r>
            <a:r>
              <a:rPr lang="en-US" sz="3000" dirty="0" smtClean="0">
                <a:latin typeface="+mn-lt"/>
              </a:rPr>
              <a:t>(II) chloride</a:t>
            </a:r>
            <a:endParaRPr lang="en-US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328" y="3352800"/>
            <a:ext cx="3432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[Cr(NH</a:t>
            </a:r>
            <a:r>
              <a:rPr lang="en-US" sz="3000" baseline="-25000" dirty="0" smtClean="0">
                <a:latin typeface="+mn-lt"/>
              </a:rPr>
              <a:t>3</a:t>
            </a:r>
            <a:r>
              <a:rPr lang="en-US" sz="3000" dirty="0" smtClean="0">
                <a:latin typeface="+mn-lt"/>
              </a:rPr>
              <a:t>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Cl</a:t>
            </a:r>
            <a:r>
              <a:rPr lang="en-US" sz="3000" baseline="-25000" dirty="0" smtClean="0">
                <a:latin typeface="+mn-lt"/>
              </a:rPr>
              <a:t>2</a:t>
            </a:r>
            <a:r>
              <a:rPr lang="en-US" sz="3000" dirty="0" smtClean="0">
                <a:latin typeface="+mn-lt"/>
              </a:rPr>
              <a:t>] NO</a:t>
            </a:r>
            <a:r>
              <a:rPr lang="en-US" sz="3000" baseline="-25000" dirty="0" smtClean="0">
                <a:latin typeface="+mn-lt"/>
              </a:rPr>
              <a:t>3</a:t>
            </a:r>
            <a:endParaRPr lang="en-US" sz="3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7922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tetraamminedichlorochromium</a:t>
            </a:r>
            <a:r>
              <a:rPr lang="en-US" sz="3000" dirty="0" smtClean="0">
                <a:latin typeface="+mn-lt"/>
              </a:rPr>
              <a:t>(III) nitrate</a:t>
            </a:r>
            <a:endParaRPr lang="en-US" sz="3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41" y="5513294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[Ni(CO)</a:t>
            </a:r>
            <a:r>
              <a:rPr lang="en-US" sz="3000" baseline="-25000" dirty="0" smtClean="0">
                <a:latin typeface="+mn-lt"/>
              </a:rPr>
              <a:t>4</a:t>
            </a:r>
            <a:r>
              <a:rPr lang="en-US" sz="3000" dirty="0" smtClean="0">
                <a:latin typeface="+mn-lt"/>
              </a:rPr>
              <a:t>]</a:t>
            </a:r>
            <a:endParaRPr lang="en-US" sz="3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513294"/>
            <a:ext cx="4179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tetracarbonylnickel</a:t>
            </a:r>
            <a:r>
              <a:rPr lang="en-US" sz="3000" dirty="0" smtClean="0">
                <a:latin typeface="+mn-lt"/>
              </a:rPr>
              <a:t>(0)</a:t>
            </a:r>
            <a:endParaRPr lang="en-US" sz="3000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3864" y="247436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02138" indent="-4402138">
              <a:spcBef>
                <a:spcPct val="50000"/>
              </a:spcBef>
            </a:pPr>
            <a:r>
              <a:rPr lang="en-US" sz="2800" dirty="0" smtClean="0">
                <a:latin typeface="+mn-lt"/>
                <a:cs typeface="Arial" pitchFamily="34" charset="0"/>
              </a:rPr>
              <a:t>[</a:t>
            </a:r>
            <a:r>
              <a:rPr lang="en-US" sz="3000" dirty="0" smtClean="0">
                <a:latin typeface="+mn-lt"/>
                <a:cs typeface="Arial" pitchFamily="34" charset="0"/>
              </a:rPr>
              <a:t>Co(NH</a:t>
            </a:r>
            <a:r>
              <a:rPr lang="en-US" sz="30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sz="3000" dirty="0" smtClean="0">
                <a:latin typeface="+mn-lt"/>
                <a:cs typeface="Arial" pitchFamily="34" charset="0"/>
              </a:rPr>
              <a:t>)</a:t>
            </a:r>
            <a:r>
              <a:rPr lang="en-US" sz="3000" baseline="-25000" dirty="0" smtClean="0">
                <a:latin typeface="+mn-lt"/>
                <a:cs typeface="Arial" pitchFamily="34" charset="0"/>
              </a:rPr>
              <a:t>6</a:t>
            </a:r>
            <a:r>
              <a:rPr lang="en-US" sz="3000" dirty="0" smtClean="0">
                <a:latin typeface="+mn-lt"/>
                <a:cs typeface="Arial" pitchFamily="34" charset="0"/>
              </a:rPr>
              <a:t>]Cl</a:t>
            </a:r>
            <a:r>
              <a:rPr lang="en-US" sz="3000" baseline="-25000" dirty="0" smtClean="0">
                <a:latin typeface="+mn-lt"/>
                <a:cs typeface="Arial" pitchFamily="34" charset="0"/>
              </a:rPr>
              <a:t>3</a:t>
            </a:r>
            <a:endParaRPr lang="en-US" sz="3000" baseline="-25000" dirty="0"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47436"/>
            <a:ext cx="58288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+mn-lt"/>
              </a:rPr>
              <a:t>hexaamminecobalt</a:t>
            </a:r>
            <a:r>
              <a:rPr lang="en-US" sz="3000" dirty="0" smtClean="0">
                <a:latin typeface="+mn-lt"/>
              </a:rPr>
              <a:t>(III) chloride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0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635</Words>
  <Application>Microsoft Office PowerPoint</Application>
  <PresentationFormat>On-screen Show (4:3)</PresentationFormat>
  <Paragraphs>108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Image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3404 inorganic</dc:title>
  <dc:subject>coordination chemistry</dc:subject>
  <dc:creator>BJ Yoblinski</dc:creator>
  <cp:lastModifiedBy>BJ Yoblinski</cp:lastModifiedBy>
  <cp:revision>152</cp:revision>
  <cp:lastPrinted>2014-03-20T21:04:03Z</cp:lastPrinted>
  <dcterms:created xsi:type="dcterms:W3CDTF">2009-03-20T02:51:24Z</dcterms:created>
  <dcterms:modified xsi:type="dcterms:W3CDTF">2016-10-31T14:11:51Z</dcterms:modified>
</cp:coreProperties>
</file>