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20"/>
  </p:notesMasterIdLst>
  <p:sldIdLst>
    <p:sldId id="365" r:id="rId3"/>
    <p:sldId id="341" r:id="rId4"/>
    <p:sldId id="342" r:id="rId5"/>
    <p:sldId id="359" r:id="rId6"/>
    <p:sldId id="363" r:id="rId7"/>
    <p:sldId id="343" r:id="rId8"/>
    <p:sldId id="345" r:id="rId9"/>
    <p:sldId id="344" r:id="rId10"/>
    <p:sldId id="360" r:id="rId11"/>
    <p:sldId id="346" r:id="rId12"/>
    <p:sldId id="354" r:id="rId13"/>
    <p:sldId id="361" r:id="rId14"/>
    <p:sldId id="358" r:id="rId15"/>
    <p:sldId id="362" r:id="rId16"/>
    <p:sldId id="350" r:id="rId17"/>
    <p:sldId id="347" r:id="rId18"/>
    <p:sldId id="351" r:id="rId19"/>
  </p:sldIdLst>
  <p:sldSz cx="10158413" cy="7616825"/>
  <p:notesSz cx="6946900" cy="9271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ＭＳ Ｐゴシック" pitchFamily="48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ＭＳ Ｐゴシック" pitchFamily="48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ＭＳ Ｐゴシック" pitchFamily="48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ＭＳ Ｐゴシック" pitchFamily="48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ＭＳ Ｐゴシック" pitchFamily="48" charset="-128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ＭＳ Ｐゴシック" pitchFamily="48" charset="-128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ＭＳ Ｐゴシック" pitchFamily="48" charset="-128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ＭＳ Ｐゴシック" pitchFamily="48" charset="-128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ＭＳ Ｐゴシック" pitchFamily="48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7290" autoAdjust="0"/>
  </p:normalViewPr>
  <p:slideViewPr>
    <p:cSldViewPr>
      <p:cViewPr>
        <p:scale>
          <a:sx n="75" d="100"/>
          <a:sy n="75" d="100"/>
        </p:scale>
        <p:origin x="-53" y="0"/>
      </p:cViewPr>
      <p:guideLst>
        <p:guide orient="horz" pos="2399"/>
        <p:guide pos="319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1830" y="-84"/>
      </p:cViewPr>
      <p:guideLst>
        <p:guide orient="horz" pos="2920"/>
        <p:guide pos="218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665" tIns="46333" rIns="92665" bIns="46333" numCol="1" anchor="t" anchorCtr="0" compatLnSpc="1">
            <a:prstTxWarp prst="textNoShape">
              <a:avLst/>
            </a:prstTxWarp>
          </a:bodyPr>
          <a:lstStyle>
            <a:lvl1pPr defTabSz="92710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7000" y="0"/>
            <a:ext cx="30099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665" tIns="46333" rIns="92665" bIns="46333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4113" y="695325"/>
            <a:ext cx="4637087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5513" y="4403725"/>
            <a:ext cx="5095875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665" tIns="46333" rIns="92665" bIns="463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7450"/>
            <a:ext cx="30099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665" tIns="46333" rIns="92665" bIns="46333" numCol="1" anchor="b" anchorCtr="0" compatLnSpc="1">
            <a:prstTxWarp prst="textNoShape">
              <a:avLst/>
            </a:prstTxWarp>
          </a:bodyPr>
          <a:lstStyle>
            <a:lvl1pPr defTabSz="92710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7000" y="8807450"/>
            <a:ext cx="30099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665" tIns="46333" rIns="92665" bIns="46333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>
                <a:latin typeface="Arial" charset="0"/>
              </a:defRPr>
            </a:lvl1pPr>
          </a:lstStyle>
          <a:p>
            <a:pPr>
              <a:defRPr/>
            </a:pPr>
            <a:fld id="{1850CB1A-FC0F-49D8-8C3D-AB859158EF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3577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5375"/>
            <a:ext cx="8634413" cy="16335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6413"/>
            <a:ext cx="7110413" cy="19462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8D903-2FCA-40F3-8B2B-2E3B4315F4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988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F86CC-66CC-4E67-BF0F-1D073902AC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768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676275"/>
            <a:ext cx="2157413" cy="60944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676275"/>
            <a:ext cx="6324600" cy="60944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F0BF75-F475-467D-B257-13874D33F3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050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5375"/>
            <a:ext cx="8634413" cy="16335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6413"/>
            <a:ext cx="7110413" cy="19462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EA131-864E-4AF2-ACD4-BEF53B6681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1115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5684CE-0EA3-4A0A-A5E8-29B8E99C2E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40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688" y="4894263"/>
            <a:ext cx="8636000" cy="151288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1688" y="3228975"/>
            <a:ext cx="8636000" cy="16652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0EE61F-D465-4ECB-B867-D2ECFE427D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6595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778000"/>
            <a:ext cx="4494213" cy="5026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4613" y="1778000"/>
            <a:ext cx="4495800" cy="5026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D79B6-9D3D-4EC9-AAFC-6FC574A4DD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838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7863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7863" cy="43878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89450" cy="43878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FF41D-F1BE-4BEF-8BC1-B9C006EF6C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1783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2DB77-503F-4F9F-B690-E804282592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4316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66CB2-0DCA-44BC-9FD6-F5EDEFE84A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4592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1688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78488" cy="65008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1688" cy="52101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84368F-9A8F-4526-9A05-E5407A2886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318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51A04-E137-4A93-B197-314919C92F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961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2413"/>
            <a:ext cx="6096000" cy="628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04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1063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B093E7-0249-4611-A1CE-1D042F27BC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3838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24191-DA54-4484-A9D3-125E87788F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3840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304800"/>
            <a:ext cx="2284413" cy="64992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304800"/>
            <a:ext cx="6705600" cy="64992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1C3881-E377-4993-BB4D-38FB8E0604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234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688" y="4894263"/>
            <a:ext cx="8636000" cy="151288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1688" y="3228975"/>
            <a:ext cx="8636000" cy="16652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E45827-5AB5-4E48-9C3D-14F93FE600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443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200275"/>
            <a:ext cx="4240213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4613" y="2200275"/>
            <a:ext cx="4241800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8B1D7-8833-4606-8133-3FECD06CB0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184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2413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7863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7863" cy="43878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89450" cy="43878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3B820-3033-4051-BDF1-3828A7CBC9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447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E18C4F-B0FC-405A-BA8A-72B94818E6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441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353A5-B7AD-414B-85CF-94D505CB2D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13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1688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78488" cy="65008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1688" cy="52101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442BEA-385B-491F-A8CD-EE847FD0BA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22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2413"/>
            <a:ext cx="6096000" cy="628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04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1063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281BB-B2A6-41B7-982F-0D7FAD86CA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095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676275"/>
            <a:ext cx="8634413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572" tIns="50786" rIns="101572" bIns="5078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2200275"/>
            <a:ext cx="8634413" cy="457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572" tIns="50786" rIns="101572" bIns="507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6940550"/>
            <a:ext cx="2116138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572" tIns="50786" rIns="101572" bIns="50786" numCol="1" anchor="t" anchorCtr="0" compatLnSpc="1">
            <a:prstTxWarp prst="textNoShape">
              <a:avLst/>
            </a:prstTxWarp>
          </a:bodyPr>
          <a:lstStyle>
            <a:lvl1pPr defTabSz="1016000">
              <a:defRPr sz="16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70275" y="6940550"/>
            <a:ext cx="3217863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572" tIns="50786" rIns="101572" bIns="50786" numCol="1" anchor="t" anchorCtr="0" compatLnSpc="1">
            <a:prstTxWarp prst="textNoShape">
              <a:avLst/>
            </a:prstTxWarp>
          </a:bodyPr>
          <a:lstStyle>
            <a:lvl1pPr algn="ctr" defTabSz="1016000">
              <a:defRPr sz="16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80275" y="6940550"/>
            <a:ext cx="2116138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572" tIns="50786" rIns="101572" bIns="50786" numCol="1" anchor="t" anchorCtr="0" compatLnSpc="1">
            <a:prstTxWarp prst="textNoShape">
              <a:avLst/>
            </a:prstTxWarp>
          </a:bodyPr>
          <a:lstStyle>
            <a:lvl1pPr algn="r" defTabSz="1016000">
              <a:defRPr sz="1600">
                <a:latin typeface="+mn-lt"/>
              </a:defRPr>
            </a:lvl1pPr>
          </a:lstStyle>
          <a:p>
            <a:pPr>
              <a:defRPr/>
            </a:pPr>
            <a:fld id="{3F821661-CB32-462F-8405-7A38313543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ea typeface="ＭＳ Ｐゴシック" pitchFamily="48" charset="-128"/>
        </a:defRPr>
      </a:lvl2pPr>
      <a:lvl3pPr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ea typeface="ＭＳ Ｐゴシック" pitchFamily="48" charset="-128"/>
        </a:defRPr>
      </a:lvl3pPr>
      <a:lvl4pPr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ea typeface="ＭＳ Ｐゴシック" pitchFamily="48" charset="-128"/>
        </a:defRPr>
      </a:lvl4pPr>
      <a:lvl5pPr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ea typeface="ＭＳ Ｐゴシック" pitchFamily="48" charset="-128"/>
        </a:defRPr>
      </a:lvl5pPr>
      <a:lvl6pPr marL="457200" algn="ctr" defTabSz="1016000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ea typeface="ＭＳ Ｐゴシック" pitchFamily="48" charset="-128"/>
        </a:defRPr>
      </a:lvl6pPr>
      <a:lvl7pPr marL="914400" algn="ctr" defTabSz="1016000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ea typeface="ＭＳ Ｐゴシック" pitchFamily="48" charset="-128"/>
        </a:defRPr>
      </a:lvl7pPr>
      <a:lvl8pPr marL="1371600" algn="ctr" defTabSz="1016000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ea typeface="ＭＳ Ｐゴシック" pitchFamily="48" charset="-128"/>
        </a:defRPr>
      </a:lvl8pPr>
      <a:lvl9pPr marL="1828800" algn="ctr" defTabSz="1016000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ea typeface="ＭＳ Ｐゴシック" pitchFamily="48" charset="-128"/>
        </a:defRPr>
      </a:lvl9pPr>
    </p:titleStyle>
    <p:bodyStyle>
      <a:lvl1pPr marL="381000" indent="-381000" algn="l" defTabSz="1016000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825500" indent="-317500" algn="l" defTabSz="1016000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  <a:ea typeface="+mn-ea"/>
        </a:defRPr>
      </a:lvl2pPr>
      <a:lvl3pPr marL="1270000" indent="-254000" algn="l" defTabSz="1016000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  <a:ea typeface="+mn-ea"/>
        </a:defRPr>
      </a:lvl3pPr>
      <a:lvl4pPr marL="1778000" indent="-254000" algn="l" defTabSz="1016000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</a:defRPr>
      </a:lvl4pPr>
      <a:lvl5pPr marL="2286000" indent="-254000" algn="l" defTabSz="1016000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5pPr>
      <a:lvl6pPr marL="2743200" indent="-254000" algn="l" defTabSz="1016000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6pPr>
      <a:lvl7pPr marL="3200400" indent="-254000" algn="l" defTabSz="1016000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7pPr>
      <a:lvl8pPr marL="3657600" indent="-254000" algn="l" defTabSz="1016000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8pPr>
      <a:lvl9pPr marL="4114800" indent="-254000" algn="l" defTabSz="1016000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304800"/>
            <a:ext cx="9142413" cy="12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0" y="1778000"/>
            <a:ext cx="9142413" cy="502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379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8000" y="6935788"/>
            <a:ext cx="2370138" cy="52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70275" y="6935788"/>
            <a:ext cx="3217863" cy="52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80275" y="6935788"/>
            <a:ext cx="2370138" cy="52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120B55ED-AAE1-4141-A77E-96EFC5394A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001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600" y="455613"/>
            <a:ext cx="4191000" cy="413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660400" y="4875213"/>
            <a:ext cx="9247188" cy="224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latin typeface="Arial" charset="0"/>
                <a:cs typeface="Arial" charset="0"/>
              </a:rPr>
              <a:t>Another type of Non-stoichiometric crystal defect where a missing Na</a:t>
            </a:r>
            <a:r>
              <a:rPr lang="en-US" altLang="en-US" b="1" baseline="30000">
                <a:latin typeface="Arial" charset="0"/>
                <a:cs typeface="Arial" charset="0"/>
              </a:rPr>
              <a:t>+</a:t>
            </a:r>
            <a:r>
              <a:rPr lang="en-US" altLang="en-US" b="1">
                <a:latin typeface="Arial" charset="0"/>
                <a:cs typeface="Arial" charset="0"/>
              </a:rPr>
              <a:t> cation is charge balanced by a different, higher charged Si</a:t>
            </a:r>
            <a:r>
              <a:rPr lang="en-US" altLang="en-US" b="1" baseline="30000">
                <a:latin typeface="Arial" charset="0"/>
                <a:cs typeface="Arial" charset="0"/>
              </a:rPr>
              <a:t>2+</a:t>
            </a:r>
            <a:r>
              <a:rPr lang="en-US" altLang="en-US" b="1">
                <a:latin typeface="Arial" charset="0"/>
                <a:cs typeface="Arial" charset="0"/>
              </a:rPr>
              <a:t> cation.   Note: Charge neutrality is maintained but Na</a:t>
            </a:r>
            <a:r>
              <a:rPr lang="en-US" altLang="en-US" b="1" baseline="30000">
                <a:latin typeface="Arial" charset="0"/>
                <a:cs typeface="Arial" charset="0"/>
              </a:rPr>
              <a:t>+</a:t>
            </a:r>
            <a:r>
              <a:rPr lang="en-US" altLang="en-US" b="1">
                <a:latin typeface="Arial" charset="0"/>
                <a:cs typeface="Arial" charset="0"/>
              </a:rPr>
              <a:t> and Cl</a:t>
            </a:r>
            <a:r>
              <a:rPr lang="en-US" altLang="en-US" b="1" baseline="30000">
                <a:latin typeface="Arial" charset="0"/>
                <a:cs typeface="Arial" charset="0"/>
              </a:rPr>
              <a:t>-</a:t>
            </a:r>
            <a:r>
              <a:rPr lang="en-US" altLang="en-US" b="1">
                <a:latin typeface="Arial" charset="0"/>
                <a:cs typeface="Arial" charset="0"/>
              </a:rPr>
              <a:t> are no longer in a 1:1 ratio.</a:t>
            </a:r>
          </a:p>
        </p:txBody>
      </p:sp>
      <p:sp>
        <p:nvSpPr>
          <p:cNvPr id="10244" name="Text Box 6"/>
          <p:cNvSpPr txBox="1">
            <a:spLocks noChangeArrowheads="1"/>
          </p:cNvSpPr>
          <p:nvPr/>
        </p:nvSpPr>
        <p:spPr bwMode="auto">
          <a:xfrm>
            <a:off x="6461125" y="2208213"/>
            <a:ext cx="33512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latin typeface="Arial" charset="0"/>
                <a:cs typeface="Arial" charset="0"/>
              </a:rPr>
              <a:t>vacant lattice site</a:t>
            </a:r>
          </a:p>
        </p:txBody>
      </p:sp>
      <p:sp>
        <p:nvSpPr>
          <p:cNvPr id="10245" name="TextBox 1"/>
          <p:cNvSpPr txBox="1">
            <a:spLocks noChangeArrowheads="1"/>
          </p:cNvSpPr>
          <p:nvPr/>
        </p:nvSpPr>
        <p:spPr bwMode="auto">
          <a:xfrm>
            <a:off x="3975100" y="2173288"/>
            <a:ext cx="1752600" cy="1816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endParaRPr lang="en-US" altLang="en-US"/>
          </a:p>
        </p:txBody>
      </p:sp>
      <p:sp>
        <p:nvSpPr>
          <p:cNvPr id="10246" name="Line 7"/>
          <p:cNvSpPr>
            <a:spLocks noChangeShapeType="1"/>
          </p:cNvSpPr>
          <p:nvPr/>
        </p:nvSpPr>
        <p:spPr bwMode="auto">
          <a:xfrm flipH="1">
            <a:off x="5080000" y="2513013"/>
            <a:ext cx="1295400" cy="457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13" y="912813"/>
            <a:ext cx="5073650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6"/>
          <p:cNvSpPr txBox="1">
            <a:spLocks noChangeArrowheads="1"/>
          </p:cNvSpPr>
          <p:nvPr/>
        </p:nvSpPr>
        <p:spPr bwMode="auto">
          <a:xfrm>
            <a:off x="3616325" y="242888"/>
            <a:ext cx="2971800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latin typeface="Arial" charset="0"/>
                <a:cs typeface="Arial" charset="0"/>
              </a:rPr>
              <a:t>Intrinsic silicon</a:t>
            </a:r>
          </a:p>
        </p:txBody>
      </p:sp>
      <p:sp>
        <p:nvSpPr>
          <p:cNvPr id="9220" name="Text Box 7"/>
          <p:cNvSpPr txBox="1">
            <a:spLocks noChangeArrowheads="1"/>
          </p:cNvSpPr>
          <p:nvPr/>
        </p:nvSpPr>
        <p:spPr bwMode="auto">
          <a:xfrm>
            <a:off x="2182813" y="5027613"/>
            <a:ext cx="678180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latin typeface="Arial" charset="0"/>
                <a:cs typeface="Arial" charset="0"/>
              </a:rPr>
              <a:t>silicon atoms are held together by an</a:t>
            </a:r>
            <a:br>
              <a:rPr lang="en-US" altLang="en-US" b="1" dirty="0">
                <a:latin typeface="Arial" charset="0"/>
                <a:cs typeface="Arial" charset="0"/>
              </a:rPr>
            </a:br>
            <a:r>
              <a:rPr lang="en-US" altLang="en-US" b="1" dirty="0">
                <a:latin typeface="Arial" charset="0"/>
                <a:cs typeface="Arial" charset="0"/>
              </a:rPr>
              <a:t>extended network of covalent bonds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955006" y="6254750"/>
            <a:ext cx="68111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latin typeface="Arial" charset="0"/>
                <a:cs typeface="Arial" charset="0"/>
              </a:rPr>
              <a:t>start with </a:t>
            </a:r>
            <a:r>
              <a:rPr lang="en-US" altLang="en-US" b="1" dirty="0" smtClean="0">
                <a:latin typeface="Arial" charset="0"/>
                <a:cs typeface="Arial" charset="0"/>
              </a:rPr>
              <a:t>99.9999999% </a:t>
            </a:r>
            <a:r>
              <a:rPr lang="en-US" altLang="en-US" b="1" dirty="0">
                <a:latin typeface="Arial" charset="0"/>
                <a:cs typeface="Arial" charset="0"/>
              </a:rPr>
              <a:t>pure silicon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/>
      <p:bldP spid="9220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06" y="912813"/>
            <a:ext cx="5073650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6"/>
          <p:cNvSpPr txBox="1">
            <a:spLocks noChangeArrowheads="1"/>
          </p:cNvSpPr>
          <p:nvPr/>
        </p:nvSpPr>
        <p:spPr bwMode="auto">
          <a:xfrm>
            <a:off x="1481931" y="242886"/>
            <a:ext cx="2971800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latin typeface="Arial" charset="0"/>
                <a:cs typeface="Arial" charset="0"/>
              </a:rPr>
              <a:t>Intrinsic silicon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114425" y="4951413"/>
            <a:ext cx="7923213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 u="sng">
                <a:latin typeface="Arial" charset="0"/>
                <a:cs typeface="Arial" charset="0"/>
              </a:rPr>
              <a:t>doping</a:t>
            </a:r>
            <a:r>
              <a:rPr lang="en-US" altLang="en-US" b="1">
                <a:latin typeface="Arial" charset="0"/>
                <a:cs typeface="Arial" charset="0"/>
              </a:rPr>
              <a:t> – intentionally introducing impurities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63575" y="5942013"/>
            <a:ext cx="906780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latin typeface="Arial" charset="0"/>
                <a:cs typeface="Arial" charset="0"/>
              </a:rPr>
              <a:t>introduce a small amount of As, arsenic impurity</a:t>
            </a:r>
            <a:br>
              <a:rPr lang="en-US" altLang="en-US" b="1" dirty="0">
                <a:latin typeface="Arial" charset="0"/>
                <a:cs typeface="Arial" charset="0"/>
              </a:rPr>
            </a:br>
            <a:r>
              <a:rPr lang="en-US" altLang="en-US" b="1" dirty="0">
                <a:latin typeface="Arial" charset="0"/>
                <a:cs typeface="Arial" charset="0"/>
              </a:rPr>
              <a:t> (1 As per 1,000,000 </a:t>
            </a:r>
            <a:r>
              <a:rPr lang="en-US" altLang="en-US" b="1" dirty="0" smtClean="0">
                <a:latin typeface="Arial" charset="0"/>
                <a:cs typeface="Arial" charset="0"/>
              </a:rPr>
              <a:t>Si)</a:t>
            </a:r>
            <a:endParaRPr lang="en-US" altLang="en-US" b="1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6"/>
          <p:cNvSpPr txBox="1">
            <a:spLocks noChangeArrowheads="1"/>
          </p:cNvSpPr>
          <p:nvPr/>
        </p:nvSpPr>
        <p:spPr bwMode="auto">
          <a:xfrm>
            <a:off x="869950" y="3616325"/>
            <a:ext cx="4191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latin typeface="Arial" charset="0"/>
                <a:cs typeface="Arial" charset="0"/>
              </a:rPr>
              <a:t>gold = Si;    purple = As</a:t>
            </a:r>
          </a:p>
        </p:txBody>
      </p:sp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455613"/>
            <a:ext cx="4248150" cy="316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3540125"/>
            <a:ext cx="3657600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108200" y="1654175"/>
            <a:ext cx="8034338" cy="955675"/>
            <a:chOff x="2108200" y="1654959"/>
            <a:chExt cx="8035131" cy="954107"/>
          </a:xfrm>
        </p:grpSpPr>
        <p:sp>
          <p:nvSpPr>
            <p:cNvPr id="13323" name="Text Box 7"/>
            <p:cNvSpPr txBox="1">
              <a:spLocks noChangeArrowheads="1"/>
            </p:cNvSpPr>
            <p:nvPr/>
          </p:nvSpPr>
          <p:spPr bwMode="auto">
            <a:xfrm>
              <a:off x="5045868" y="1654959"/>
              <a:ext cx="5097463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b="1">
                  <a:latin typeface="Arial" charset="0"/>
                  <a:cs typeface="Arial" charset="0"/>
                </a:rPr>
                <a:t>As has 5 valence electrons vs. 4 valence electrons for Si </a:t>
              </a:r>
            </a:p>
          </p:txBody>
        </p:sp>
        <p:sp>
          <p:nvSpPr>
            <p:cNvPr id="13324" name="Line 8"/>
            <p:cNvSpPr>
              <a:spLocks noChangeShapeType="1"/>
            </p:cNvSpPr>
            <p:nvPr/>
          </p:nvSpPr>
          <p:spPr bwMode="auto">
            <a:xfrm flipH="1">
              <a:off x="2108200" y="2132013"/>
              <a:ext cx="2952750" cy="2286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926013" y="2609850"/>
            <a:ext cx="2897187" cy="2570163"/>
            <a:chOff x="4926806" y="2609067"/>
            <a:chExt cx="2896394" cy="2570946"/>
          </a:xfrm>
        </p:grpSpPr>
        <p:sp>
          <p:nvSpPr>
            <p:cNvPr id="13321" name="Line 9"/>
            <p:cNvSpPr>
              <a:spLocks noChangeShapeType="1"/>
            </p:cNvSpPr>
            <p:nvPr/>
          </p:nvSpPr>
          <p:spPr bwMode="auto">
            <a:xfrm>
              <a:off x="7708900" y="2609067"/>
              <a:ext cx="114300" cy="211374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2" name="Line 10"/>
            <p:cNvSpPr>
              <a:spLocks noChangeShapeType="1"/>
            </p:cNvSpPr>
            <p:nvPr/>
          </p:nvSpPr>
          <p:spPr bwMode="auto">
            <a:xfrm>
              <a:off x="4926806" y="3960812"/>
              <a:ext cx="2286794" cy="121920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24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4341813"/>
            <a:ext cx="4705350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50" name="Text Box 12"/>
          <p:cNvSpPr txBox="1">
            <a:spLocks noChangeArrowheads="1"/>
          </p:cNvSpPr>
          <p:nvPr/>
        </p:nvSpPr>
        <p:spPr bwMode="auto">
          <a:xfrm>
            <a:off x="5346700" y="488950"/>
            <a:ext cx="4495800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 u="sng">
                <a:latin typeface="Arial" charset="0"/>
                <a:cs typeface="Arial" charset="0"/>
              </a:rPr>
              <a:t>n-type semiconductor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2"/>
          <p:cNvSpPr txBox="1">
            <a:spLocks noChangeArrowheads="1"/>
          </p:cNvSpPr>
          <p:nvPr/>
        </p:nvSpPr>
        <p:spPr bwMode="auto">
          <a:xfrm>
            <a:off x="323850" y="1598612"/>
            <a:ext cx="9448800" cy="150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114800" indent="-41148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u="sng" dirty="0">
                <a:latin typeface="Arial" charset="0"/>
                <a:cs typeface="Arial" charset="0"/>
              </a:rPr>
              <a:t>n-type semiconductor</a:t>
            </a:r>
            <a:r>
              <a:rPr lang="en-US" altLang="en-US" sz="3000" b="1" dirty="0">
                <a:latin typeface="Arial" charset="0"/>
                <a:cs typeface="Arial" charset="0"/>
              </a:rPr>
              <a:t> – excess electrons move through the silicon network when a voltage is applied</a:t>
            </a:r>
            <a:endParaRPr lang="en-US" altLang="en-US" sz="3000" b="1" u="sng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4" y="276225"/>
            <a:ext cx="3502025" cy="360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4727099" y="1370012"/>
            <a:ext cx="5183187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r>
              <a:rPr lang="en-US" altLang="en-US" b="1" dirty="0">
                <a:latin typeface="Arial" charset="0"/>
                <a:cs typeface="Arial" charset="0"/>
              </a:rPr>
              <a:t>B has 3 valence electrons vs.</a:t>
            </a:r>
            <a:br>
              <a:rPr lang="en-US" altLang="en-US" b="1" dirty="0">
                <a:latin typeface="Arial" charset="0"/>
                <a:cs typeface="Arial" charset="0"/>
              </a:rPr>
            </a:br>
            <a:r>
              <a:rPr lang="en-US" altLang="en-US" b="1" dirty="0">
                <a:latin typeface="Arial" charset="0"/>
                <a:cs typeface="Arial" charset="0"/>
              </a:rPr>
              <a:t>4 valence electrons for Si</a:t>
            </a:r>
          </a:p>
        </p:txBody>
      </p:sp>
      <p:sp>
        <p:nvSpPr>
          <p:cNvPr id="11269" name="Rectangle 7"/>
          <p:cNvSpPr>
            <a:spLocks noChangeArrowheads="1"/>
          </p:cNvSpPr>
          <p:nvPr/>
        </p:nvSpPr>
        <p:spPr bwMode="auto">
          <a:xfrm>
            <a:off x="5248275" y="504825"/>
            <a:ext cx="44640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r>
              <a:rPr lang="en-US" altLang="en-US" sz="3200" b="1" u="sng">
                <a:latin typeface="Arial" charset="0"/>
                <a:cs typeface="Arial" charset="0"/>
              </a:rPr>
              <a:t>p-type semiconductor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5527992" y="2327592"/>
            <a:ext cx="3581400" cy="3656012"/>
            <a:chOff x="5689600" y="2589213"/>
            <a:chExt cx="3581400" cy="3656012"/>
          </a:xfrm>
        </p:grpSpPr>
        <p:pic>
          <p:nvPicPr>
            <p:cNvPr id="1536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9600" y="2817813"/>
              <a:ext cx="3581400" cy="3427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370" name="Line 9"/>
            <p:cNvSpPr>
              <a:spLocks noChangeShapeType="1"/>
            </p:cNvSpPr>
            <p:nvPr/>
          </p:nvSpPr>
          <p:spPr bwMode="auto">
            <a:xfrm flipH="1">
              <a:off x="7747000" y="2589213"/>
              <a:ext cx="76200" cy="12954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26206" y="3368037"/>
            <a:ext cx="4571207" cy="2071422"/>
            <a:chOff x="-21141" y="3602036"/>
            <a:chExt cx="4571610" cy="2070762"/>
          </a:xfrm>
        </p:grpSpPr>
        <p:sp>
          <p:nvSpPr>
            <p:cNvPr id="15367" name="Text Box 8"/>
            <p:cNvSpPr txBox="1">
              <a:spLocks noChangeArrowheads="1"/>
            </p:cNvSpPr>
            <p:nvPr/>
          </p:nvSpPr>
          <p:spPr bwMode="auto">
            <a:xfrm>
              <a:off x="-21141" y="4288245"/>
              <a:ext cx="4571610" cy="1384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b="1" dirty="0">
                  <a:latin typeface="Arial" charset="0"/>
                  <a:cs typeface="Arial" charset="0"/>
                </a:rPr>
                <a:t>“positive hole” moves </a:t>
              </a:r>
              <a:r>
                <a:rPr lang="en-US" altLang="en-US" b="1" dirty="0" smtClean="0">
                  <a:latin typeface="Arial" charset="0"/>
                  <a:cs typeface="Arial" charset="0"/>
                </a:rPr>
                <a:t>in opposite </a:t>
              </a:r>
              <a:r>
                <a:rPr lang="en-US" altLang="en-US" b="1" dirty="0">
                  <a:latin typeface="Arial" charset="0"/>
                  <a:cs typeface="Arial" charset="0"/>
                </a:rPr>
                <a:t>direction of </a:t>
              </a:r>
              <a:r>
                <a:rPr lang="en-US" altLang="en-US" b="1" dirty="0" smtClean="0">
                  <a:latin typeface="Arial" charset="0"/>
                  <a:cs typeface="Arial" charset="0"/>
                </a:rPr>
                <a:t>electron flow</a:t>
              </a:r>
              <a:endParaRPr lang="en-US" altLang="en-US" b="1" dirty="0">
                <a:latin typeface="Arial" charset="0"/>
                <a:cs typeface="Arial" charset="0"/>
              </a:endParaRPr>
            </a:p>
          </p:txBody>
        </p:sp>
        <p:sp>
          <p:nvSpPr>
            <p:cNvPr id="15368" name="Line 10"/>
            <p:cNvSpPr>
              <a:spLocks noChangeShapeType="1"/>
            </p:cNvSpPr>
            <p:nvPr/>
          </p:nvSpPr>
          <p:spPr bwMode="auto">
            <a:xfrm flipV="1">
              <a:off x="3712989" y="3602036"/>
              <a:ext cx="304827" cy="66876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3571" y="6184264"/>
            <a:ext cx="10489407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114800" indent="-41148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 marL="2286000" indent="-2286000">
              <a:spcBef>
                <a:spcPct val="50000"/>
              </a:spcBef>
            </a:pPr>
            <a:r>
              <a:rPr lang="en-US" altLang="en-US" sz="3200" b="1" u="sng" dirty="0">
                <a:latin typeface="Arial" charset="0"/>
                <a:cs typeface="Arial" charset="0"/>
              </a:rPr>
              <a:t>p-type semiconductor</a:t>
            </a:r>
            <a:r>
              <a:rPr lang="en-US" altLang="en-US" sz="3000" b="1" dirty="0">
                <a:latin typeface="Arial" charset="0"/>
                <a:cs typeface="Arial" charset="0"/>
              </a:rPr>
              <a:t> – </a:t>
            </a:r>
            <a:r>
              <a:rPr lang="en-US" altLang="en-US" b="1" dirty="0">
                <a:latin typeface="Arial" charset="0"/>
                <a:cs typeface="Arial" charset="0"/>
              </a:rPr>
              <a:t>“positive holes” move through the silicon network when a voltage is applied</a:t>
            </a:r>
            <a:endParaRPr lang="en-US" altLang="en-US" b="1" u="sng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  <p:bldP spid="11269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6"/>
          <p:cNvSpPr txBox="1">
            <a:spLocks noChangeArrowheads="1"/>
          </p:cNvSpPr>
          <p:nvPr/>
        </p:nvSpPr>
        <p:spPr bwMode="auto">
          <a:xfrm>
            <a:off x="224314" y="303212"/>
            <a:ext cx="9656286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 marL="3597275" indent="-3597275">
              <a:spcBef>
                <a:spcPct val="50000"/>
              </a:spcBef>
            </a:pPr>
            <a:r>
              <a:rPr lang="en-US" altLang="en-US" sz="3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metallic bonding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a lattice of metal cations </a:t>
            </a:r>
            <a:r>
              <a:rPr lang="en-US" alt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held together </a:t>
            </a: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by a “sea of electrons”</a:t>
            </a:r>
          </a:p>
        </p:txBody>
      </p:sp>
      <p:pic>
        <p:nvPicPr>
          <p:cNvPr id="1638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674813"/>
            <a:ext cx="9818688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327819" y="4799013"/>
            <a:ext cx="9830594" cy="2366665"/>
            <a:chOff x="327819" y="4799013"/>
            <a:chExt cx="9830594" cy="2366665"/>
          </a:xfrm>
        </p:grpSpPr>
        <p:sp>
          <p:nvSpPr>
            <p:cNvPr id="16388" name="Text Box 8"/>
            <p:cNvSpPr txBox="1">
              <a:spLocks noChangeArrowheads="1"/>
            </p:cNvSpPr>
            <p:nvPr/>
          </p:nvSpPr>
          <p:spPr bwMode="auto">
            <a:xfrm>
              <a:off x="327819" y="6242348"/>
              <a:ext cx="9830594" cy="92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600" b="1" dirty="0">
                  <a:latin typeface="+mn-lt"/>
                </a:rPr>
                <a:t>gray sphere = positively charged metal </a:t>
              </a:r>
              <a:r>
                <a:rPr lang="en-US" altLang="en-US" sz="2600" b="1" dirty="0" err="1" smtClean="0">
                  <a:latin typeface="+mn-lt"/>
                </a:rPr>
                <a:t>cation</a:t>
              </a:r>
              <a:r>
                <a:rPr lang="en-US" altLang="en-US" sz="2600" b="1" dirty="0" smtClean="0">
                  <a:latin typeface="+mn-lt"/>
                </a:rPr>
                <a:t>       </a:t>
              </a:r>
              <a:r>
                <a:rPr lang="en-US" altLang="en-US" sz="2600" b="1" dirty="0">
                  <a:latin typeface="+mn-lt"/>
                </a:rPr>
                <a:t/>
              </a:r>
              <a:br>
                <a:rPr lang="en-US" altLang="en-US" sz="2600" b="1" dirty="0">
                  <a:latin typeface="+mn-lt"/>
                </a:rPr>
              </a:br>
              <a:r>
                <a:rPr lang="en-US" altLang="en-US" sz="2600" b="1" dirty="0">
                  <a:latin typeface="+mn-lt"/>
                </a:rPr>
                <a:t>yellow sphere with black line = delocalized </a:t>
              </a:r>
              <a:r>
                <a:rPr lang="en-US" altLang="en-US" sz="2600" b="1" dirty="0" smtClean="0">
                  <a:latin typeface="+mn-lt"/>
                </a:rPr>
                <a:t>valence electrons</a:t>
              </a:r>
              <a:endParaRPr lang="en-US" altLang="en-US" sz="2600" b="1" dirty="0">
                <a:latin typeface="+mn-lt"/>
              </a:endParaRPr>
            </a:p>
          </p:txBody>
        </p:sp>
        <p:sp>
          <p:nvSpPr>
            <p:cNvPr id="16389" name="Line 9"/>
            <p:cNvSpPr>
              <a:spLocks noChangeShapeType="1"/>
            </p:cNvSpPr>
            <p:nvPr/>
          </p:nvSpPr>
          <p:spPr bwMode="auto">
            <a:xfrm flipV="1">
              <a:off x="5689600" y="4799013"/>
              <a:ext cx="381000" cy="14478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390" name="Line 10"/>
          <p:cNvSpPr>
            <a:spLocks noChangeShapeType="1"/>
          </p:cNvSpPr>
          <p:nvPr/>
        </p:nvSpPr>
        <p:spPr bwMode="auto">
          <a:xfrm flipV="1">
            <a:off x="9042400" y="4875213"/>
            <a:ext cx="533400" cy="1828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1639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433388"/>
            <a:ext cx="5257800" cy="276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7"/>
          <p:cNvSpPr txBox="1">
            <a:spLocks noChangeArrowheads="1"/>
          </p:cNvSpPr>
          <p:nvPr/>
        </p:nvSpPr>
        <p:spPr bwMode="auto">
          <a:xfrm>
            <a:off x="5688013" y="1293813"/>
            <a:ext cx="447040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  <a:latin typeface="Arial" charset="0"/>
                <a:cs typeface="Arial" charset="0"/>
              </a:rPr>
              <a:t>e</a:t>
            </a:r>
            <a:r>
              <a:rPr lang="en-US" altLang="en-US" b="1" baseline="30000">
                <a:solidFill>
                  <a:srgbClr val="FF00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b="1">
                <a:latin typeface="Arial" charset="0"/>
                <a:cs typeface="Arial" charset="0"/>
              </a:rPr>
              <a:t>= delocalized electrons</a:t>
            </a:r>
            <a:br>
              <a:rPr lang="en-US" altLang="en-US" b="1">
                <a:latin typeface="Arial" charset="0"/>
                <a:cs typeface="Arial" charset="0"/>
              </a:rPr>
            </a:br>
            <a:r>
              <a:rPr lang="en-US" altLang="en-US" b="1">
                <a:latin typeface="Arial" charset="0"/>
                <a:cs typeface="Arial" charset="0"/>
              </a:rPr>
              <a:t>+ = metal cations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07950" y="3554413"/>
            <a:ext cx="9977438" cy="3378200"/>
            <a:chOff x="107632" y="3554442"/>
            <a:chExt cx="9978549" cy="3378200"/>
          </a:xfrm>
        </p:grpSpPr>
        <p:pic>
          <p:nvPicPr>
            <p:cNvPr id="17413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4806" y="3554442"/>
              <a:ext cx="5921375" cy="337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4" name="Text Box 9"/>
            <p:cNvSpPr txBox="1">
              <a:spLocks noChangeArrowheads="1"/>
            </p:cNvSpPr>
            <p:nvPr/>
          </p:nvSpPr>
          <p:spPr bwMode="auto">
            <a:xfrm>
              <a:off x="107632" y="4189412"/>
              <a:ext cx="4799806" cy="1384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b="1">
                  <a:latin typeface="Arial" charset="0"/>
                  <a:cs typeface="Arial" charset="0"/>
                </a:rPr>
                <a:t>“sea of valence electrons”</a:t>
              </a:r>
              <a:br>
                <a:rPr lang="en-US" altLang="en-US" b="1">
                  <a:latin typeface="Arial" charset="0"/>
                  <a:cs typeface="Arial" charset="0"/>
                </a:rPr>
              </a:br>
              <a:r>
                <a:rPr lang="en-US" altLang="en-US" b="1">
                  <a:latin typeface="Arial" charset="0"/>
                  <a:cs typeface="Arial" charset="0"/>
                </a:rPr>
                <a:t>  are delocalized and</a:t>
              </a:r>
              <a:br>
                <a:rPr lang="en-US" altLang="en-US" b="1">
                  <a:latin typeface="Arial" charset="0"/>
                  <a:cs typeface="Arial" charset="0"/>
                </a:rPr>
              </a:br>
              <a:r>
                <a:rPr lang="en-US" altLang="en-US" b="1">
                  <a:latin typeface="Arial" charset="0"/>
                  <a:cs typeface="Arial" charset="0"/>
                </a:rPr>
                <a:t>  somewhat mobile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0" y="1065213"/>
            <a:ext cx="3640138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2717800" y="4875213"/>
            <a:ext cx="6246813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	</a:t>
            </a:r>
            <a:r>
              <a:rPr lang="en-US" altLang="en-US" b="1">
                <a:latin typeface="Arial" charset="0"/>
                <a:cs typeface="Arial" charset="0"/>
              </a:rPr>
              <a:t>An ideal lattice structure</a:t>
            </a:r>
            <a:br>
              <a:rPr lang="en-US" altLang="en-US" b="1">
                <a:latin typeface="Arial" charset="0"/>
                <a:cs typeface="Arial" charset="0"/>
              </a:rPr>
            </a:br>
            <a:r>
              <a:rPr lang="el-GR" altLang="en-US" b="1">
                <a:latin typeface="Arial" charset="0"/>
                <a:cs typeface="Arial" charset="0"/>
              </a:rPr>
              <a:t>Δ</a:t>
            </a:r>
            <a:r>
              <a:rPr lang="en-US" altLang="en-US" b="1">
                <a:latin typeface="Arial" charset="0"/>
                <a:cs typeface="Arial" charset="0"/>
              </a:rPr>
              <a:t>H favored but </a:t>
            </a:r>
            <a:r>
              <a:rPr lang="el-GR" altLang="en-US" b="1">
                <a:latin typeface="Arial" charset="0"/>
                <a:cs typeface="Arial" charset="0"/>
              </a:rPr>
              <a:t>Δ</a:t>
            </a:r>
            <a:r>
              <a:rPr lang="en-US" altLang="en-US" b="1">
                <a:latin typeface="Arial" charset="0"/>
                <a:cs typeface="Arial" charset="0"/>
              </a:rPr>
              <a:t>S is not favored</a:t>
            </a:r>
            <a:endParaRPr lang="el-GR" altLang="en-US" b="1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013" y="1190625"/>
            <a:ext cx="4191000" cy="398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"/>
          <p:cNvSpPr>
            <a:spLocks noChangeArrowheads="1"/>
          </p:cNvSpPr>
          <p:nvPr/>
        </p:nvSpPr>
        <p:spPr bwMode="auto">
          <a:xfrm>
            <a:off x="2868613" y="5637213"/>
            <a:ext cx="5462587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b="1">
                <a:latin typeface="Arial" charset="0"/>
                <a:cs typeface="Arial" charset="0"/>
              </a:rPr>
              <a:t>Δ</a:t>
            </a:r>
            <a:r>
              <a:rPr lang="en-US" altLang="en-US" b="1">
                <a:latin typeface="Arial" charset="0"/>
                <a:cs typeface="Arial" charset="0"/>
              </a:rPr>
              <a:t>H is slightly less favored</a:t>
            </a:r>
            <a:br>
              <a:rPr lang="en-US" altLang="en-US" b="1">
                <a:latin typeface="Arial" charset="0"/>
                <a:cs typeface="Arial" charset="0"/>
              </a:rPr>
            </a:br>
            <a:r>
              <a:rPr lang="en-US" altLang="en-US" b="1">
                <a:latin typeface="Arial" charset="0"/>
                <a:cs typeface="Arial" charset="0"/>
              </a:rPr>
              <a:t>but </a:t>
            </a:r>
            <a:r>
              <a:rPr lang="el-GR" altLang="en-US" b="1">
                <a:latin typeface="Arial" charset="0"/>
                <a:cs typeface="Arial" charset="0"/>
              </a:rPr>
              <a:t>Δ</a:t>
            </a:r>
            <a:r>
              <a:rPr lang="en-US" altLang="en-US" b="1">
                <a:latin typeface="Arial" charset="0"/>
                <a:cs typeface="Arial" charset="0"/>
              </a:rPr>
              <a:t>S is slightly more favored</a:t>
            </a:r>
            <a:endParaRPr lang="el-GR" altLang="en-US" b="1">
              <a:latin typeface="Arial" charset="0"/>
              <a:cs typeface="Arial" charset="0"/>
            </a:endParaRPr>
          </a:p>
        </p:txBody>
      </p:sp>
      <p:sp>
        <p:nvSpPr>
          <p:cNvPr id="4100" name="Text Box 7"/>
          <p:cNvSpPr txBox="1">
            <a:spLocks noChangeArrowheads="1"/>
          </p:cNvSpPr>
          <p:nvPr/>
        </p:nvSpPr>
        <p:spPr bwMode="auto">
          <a:xfrm>
            <a:off x="2519363" y="400050"/>
            <a:ext cx="56546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latin typeface="Arial" charset="0"/>
                <a:cs typeface="Arial" charset="0"/>
              </a:rPr>
              <a:t>Lattice structure with a defect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413" y="912813"/>
            <a:ext cx="3886200" cy="369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7"/>
          <p:cNvSpPr txBox="1">
            <a:spLocks noChangeArrowheads="1"/>
          </p:cNvSpPr>
          <p:nvPr/>
        </p:nvSpPr>
        <p:spPr bwMode="auto">
          <a:xfrm>
            <a:off x="3846513" y="292100"/>
            <a:ext cx="2825750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latin typeface="Arial" charset="0"/>
                <a:cs typeface="Arial" charset="0"/>
              </a:rPr>
              <a:t>Lattice defects</a:t>
            </a:r>
          </a:p>
        </p:txBody>
      </p:sp>
      <p:sp>
        <p:nvSpPr>
          <p:cNvPr id="5124" name="Text Box 8"/>
          <p:cNvSpPr txBox="1">
            <a:spLocks noChangeArrowheads="1"/>
          </p:cNvSpPr>
          <p:nvPr/>
        </p:nvSpPr>
        <p:spPr bwMode="auto">
          <a:xfrm>
            <a:off x="430213" y="5256213"/>
            <a:ext cx="8993187" cy="98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97275" indent="-3597275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 dirty="0">
                <a:latin typeface="Arial" charset="0"/>
                <a:cs typeface="Arial" charset="0"/>
              </a:rPr>
              <a:t>1. </a:t>
            </a:r>
            <a:r>
              <a:rPr lang="en-US" altLang="en-US" sz="3000" b="1" u="sng" dirty="0" err="1">
                <a:latin typeface="Arial" charset="0"/>
                <a:cs typeface="Arial" charset="0"/>
              </a:rPr>
              <a:t>Schottky</a:t>
            </a:r>
            <a:r>
              <a:rPr lang="en-US" altLang="en-US" sz="3000" b="1" u="sng" dirty="0">
                <a:latin typeface="Arial" charset="0"/>
                <a:cs typeface="Arial" charset="0"/>
              </a:rPr>
              <a:t> defect</a:t>
            </a:r>
            <a:r>
              <a:rPr lang="en-US" altLang="en-US" b="1" dirty="0">
                <a:latin typeface="Arial" charset="0"/>
                <a:cs typeface="Arial" charset="0"/>
              </a:rPr>
              <a:t> - involves </a:t>
            </a:r>
            <a:r>
              <a:rPr lang="en-US" altLang="en-US" b="1" u="sng" dirty="0">
                <a:latin typeface="Arial" charset="0"/>
                <a:cs typeface="Arial" charset="0"/>
              </a:rPr>
              <a:t>vacant</a:t>
            </a:r>
            <a:r>
              <a:rPr lang="en-US" altLang="en-US" b="1" dirty="0">
                <a:latin typeface="Arial" charset="0"/>
                <a:cs typeface="Arial" charset="0"/>
              </a:rPr>
              <a:t> </a:t>
            </a:r>
            <a:r>
              <a:rPr lang="en-US" altLang="en-US" b="1" dirty="0" err="1">
                <a:latin typeface="Arial" charset="0"/>
                <a:cs typeface="Arial" charset="0"/>
              </a:rPr>
              <a:t>cation</a:t>
            </a:r>
            <a:r>
              <a:rPr lang="en-US" altLang="en-US" b="1" dirty="0">
                <a:latin typeface="Arial" charset="0"/>
                <a:cs typeface="Arial" charset="0"/>
              </a:rPr>
              <a:t> and anion lattice sites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26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5346700" y="1095375"/>
            <a:ext cx="4278313" cy="3857625"/>
            <a:chOff x="5815012" y="1363346"/>
            <a:chExt cx="4278735" cy="3858557"/>
          </a:xfrm>
        </p:grpSpPr>
        <p:pic>
          <p:nvPicPr>
            <p:cNvPr id="6154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8686" y="1363346"/>
              <a:ext cx="3386138" cy="333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5" name="Line 9"/>
            <p:cNvSpPr>
              <a:spLocks noChangeShapeType="1"/>
            </p:cNvSpPr>
            <p:nvPr/>
          </p:nvSpPr>
          <p:spPr bwMode="auto">
            <a:xfrm flipV="1">
              <a:off x="8181340" y="2468246"/>
              <a:ext cx="228600" cy="22860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6" name="Rectangle 14"/>
            <p:cNvSpPr>
              <a:spLocks noChangeArrowheads="1"/>
            </p:cNvSpPr>
            <p:nvPr/>
          </p:nvSpPr>
          <p:spPr bwMode="auto">
            <a:xfrm>
              <a:off x="5815012" y="4698683"/>
              <a:ext cx="4278735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b="1">
                  <a:latin typeface="Arial" charset="0"/>
                  <a:cs typeface="Arial" charset="0"/>
                </a:rPr>
                <a:t>Ag</a:t>
              </a:r>
              <a:r>
                <a:rPr lang="en-US" altLang="en-US" b="1" baseline="30000">
                  <a:latin typeface="Arial" charset="0"/>
                  <a:cs typeface="Arial" charset="0"/>
                </a:rPr>
                <a:t>+</a:t>
              </a:r>
              <a:r>
                <a:rPr lang="en-US" altLang="en-US" b="1">
                  <a:latin typeface="Arial" charset="0"/>
                  <a:cs typeface="Arial" charset="0"/>
                </a:rPr>
                <a:t> in an interstitial site</a:t>
              </a:r>
            </a:p>
          </p:txBody>
        </p:sp>
      </p:grpSp>
      <p:pic>
        <p:nvPicPr>
          <p:cNvPr id="614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" y="903288"/>
            <a:ext cx="3505200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10"/>
          <p:cNvSpPr txBox="1">
            <a:spLocks noChangeArrowheads="1"/>
          </p:cNvSpPr>
          <p:nvPr/>
        </p:nvSpPr>
        <p:spPr bwMode="auto">
          <a:xfrm>
            <a:off x="493713" y="6337300"/>
            <a:ext cx="8934450" cy="98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33763" indent="-3433763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latin typeface="Arial" charset="0"/>
                <a:cs typeface="Arial" charset="0"/>
              </a:rPr>
              <a:t>2. </a:t>
            </a:r>
            <a:r>
              <a:rPr lang="en-US" altLang="en-US" sz="3000" b="1" u="sng">
                <a:latin typeface="Arial" charset="0"/>
                <a:cs typeface="Arial" charset="0"/>
              </a:rPr>
              <a:t>Frenkel defect</a:t>
            </a:r>
            <a:r>
              <a:rPr lang="en-US" altLang="en-US" b="1">
                <a:latin typeface="Arial" charset="0"/>
                <a:cs typeface="Arial" charset="0"/>
              </a:rPr>
              <a:t> – ion (usually a cation) found in an interstitial site</a:t>
            </a:r>
          </a:p>
        </p:txBody>
      </p:sp>
      <p:sp>
        <p:nvSpPr>
          <p:cNvPr id="6149" name="Text Box 11"/>
          <p:cNvSpPr txBox="1">
            <a:spLocks noChangeArrowheads="1"/>
          </p:cNvSpPr>
          <p:nvPr/>
        </p:nvSpPr>
        <p:spPr bwMode="auto">
          <a:xfrm>
            <a:off x="887413" y="379413"/>
            <a:ext cx="8763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latin typeface="Arial" charset="0"/>
                <a:cs typeface="Arial" charset="0"/>
              </a:rPr>
              <a:t>AgBr structure where Ag</a:t>
            </a:r>
            <a:r>
              <a:rPr lang="en-US" altLang="en-US" b="1" baseline="30000">
                <a:latin typeface="Arial" charset="0"/>
                <a:cs typeface="Arial" charset="0"/>
              </a:rPr>
              <a:t>+</a:t>
            </a:r>
            <a:r>
              <a:rPr lang="en-US" altLang="en-US" b="1">
                <a:latin typeface="Arial" charset="0"/>
                <a:cs typeface="Arial" charset="0"/>
              </a:rPr>
              <a:t> is gray and Br</a:t>
            </a:r>
            <a:r>
              <a:rPr lang="en-US" altLang="en-US" b="1" baseline="30000">
                <a:latin typeface="Arial" charset="0"/>
                <a:cs typeface="Arial" charset="0"/>
              </a:rPr>
              <a:t>-</a:t>
            </a:r>
            <a:r>
              <a:rPr lang="en-US" altLang="en-US" b="1">
                <a:latin typeface="Arial" charset="0"/>
                <a:cs typeface="Arial" charset="0"/>
              </a:rPr>
              <a:t> is gold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11200" y="2441575"/>
            <a:ext cx="3656013" cy="2519363"/>
            <a:chOff x="671354" y="2703513"/>
            <a:chExt cx="3656806" cy="2518390"/>
          </a:xfrm>
        </p:grpSpPr>
        <p:sp>
          <p:nvSpPr>
            <p:cNvPr id="6152" name="Line 8"/>
            <p:cNvSpPr>
              <a:spLocks noChangeShapeType="1"/>
            </p:cNvSpPr>
            <p:nvPr/>
          </p:nvSpPr>
          <p:spPr bwMode="auto">
            <a:xfrm flipV="1">
              <a:off x="1955800" y="2703513"/>
              <a:ext cx="762000" cy="20574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3" name="Text Box 13"/>
            <p:cNvSpPr txBox="1">
              <a:spLocks noChangeArrowheads="1"/>
            </p:cNvSpPr>
            <p:nvPr/>
          </p:nvSpPr>
          <p:spPr bwMode="auto">
            <a:xfrm>
              <a:off x="671354" y="4698683"/>
              <a:ext cx="365680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b="1">
                  <a:latin typeface="Arial" charset="0"/>
                  <a:cs typeface="Arial" charset="0"/>
                </a:rPr>
                <a:t>Ag</a:t>
              </a:r>
              <a:r>
                <a:rPr lang="en-US" altLang="en-US" b="1" baseline="30000">
                  <a:latin typeface="Arial" charset="0"/>
                  <a:cs typeface="Arial" charset="0"/>
                </a:rPr>
                <a:t>+</a:t>
              </a:r>
              <a:r>
                <a:rPr lang="en-US" altLang="en-US" b="1">
                  <a:latin typeface="Arial" charset="0"/>
                  <a:cs typeface="Arial" charset="0"/>
                </a:rPr>
                <a:t> in a lattice site</a:t>
              </a:r>
            </a:p>
          </p:txBody>
        </p:sp>
      </p:grp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822325" y="5180013"/>
            <a:ext cx="8934450" cy="98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976563" indent="-2976563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 u="sng">
                <a:latin typeface="Arial" charset="0"/>
                <a:cs typeface="Arial" charset="0"/>
              </a:rPr>
              <a:t>interstitial site</a:t>
            </a:r>
            <a:r>
              <a:rPr lang="en-US" altLang="en-US" sz="3000" b="1">
                <a:latin typeface="Arial" charset="0"/>
                <a:cs typeface="Arial" charset="0"/>
              </a:rPr>
              <a:t> </a:t>
            </a:r>
            <a:r>
              <a:rPr lang="en-US" altLang="en-US" b="1">
                <a:latin typeface="Arial" charset="0"/>
                <a:cs typeface="Arial" charset="0"/>
              </a:rPr>
              <a:t>– a position that is </a:t>
            </a:r>
            <a:r>
              <a:rPr lang="en-US" altLang="en-US" b="1" u="sng">
                <a:solidFill>
                  <a:srgbClr val="FF0000"/>
                </a:solidFill>
                <a:latin typeface="Arial" charset="0"/>
                <a:cs typeface="Arial" charset="0"/>
              </a:rPr>
              <a:t>NOT</a:t>
            </a:r>
            <a:r>
              <a:rPr lang="en-US" altLang="en-US" b="1">
                <a:latin typeface="Arial" charset="0"/>
                <a:cs typeface="Arial" charset="0"/>
              </a:rPr>
              <a:t> a normal lattice site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684213"/>
            <a:ext cx="443706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263650" y="3765550"/>
            <a:ext cx="4887913" cy="544513"/>
            <a:chOff x="1263729" y="3764911"/>
            <a:chExt cx="4887754" cy="544815"/>
          </a:xfrm>
        </p:grpSpPr>
        <p:sp>
          <p:nvSpPr>
            <p:cNvPr id="7174" name="Text Box 5"/>
            <p:cNvSpPr txBox="1">
              <a:spLocks noChangeArrowheads="1"/>
            </p:cNvSpPr>
            <p:nvPr/>
          </p:nvSpPr>
          <p:spPr bwMode="auto">
            <a:xfrm>
              <a:off x="1263729" y="3786506"/>
              <a:ext cx="304800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b="1">
                  <a:latin typeface="Arial" charset="0"/>
                  <a:cs typeface="Arial" charset="0"/>
                </a:rPr>
                <a:t>trapped electron</a:t>
              </a:r>
            </a:p>
          </p:txBody>
        </p:sp>
        <p:sp>
          <p:nvSpPr>
            <p:cNvPr id="7175" name="Line 7"/>
            <p:cNvSpPr>
              <a:spLocks noChangeShapeType="1"/>
            </p:cNvSpPr>
            <p:nvPr/>
          </p:nvSpPr>
          <p:spPr bwMode="auto">
            <a:xfrm flipV="1">
              <a:off x="4311729" y="3764911"/>
              <a:ext cx="1839754" cy="28320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50" name="Text Box 8"/>
          <p:cNvSpPr txBox="1">
            <a:spLocks noChangeArrowheads="1"/>
          </p:cNvSpPr>
          <p:nvPr/>
        </p:nvSpPr>
        <p:spPr bwMode="auto">
          <a:xfrm>
            <a:off x="338138" y="5480050"/>
            <a:ext cx="9829800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latin typeface="Arial" charset="0"/>
                <a:cs typeface="Arial" charset="0"/>
              </a:rPr>
              <a:t>3. </a:t>
            </a:r>
            <a:r>
              <a:rPr lang="en-US" altLang="en-US" sz="3000" b="1" u="sng">
                <a:latin typeface="Arial" charset="0"/>
                <a:cs typeface="Arial" charset="0"/>
              </a:rPr>
              <a:t>F-center defect</a:t>
            </a:r>
            <a:r>
              <a:rPr lang="en-US" altLang="en-US" b="1">
                <a:latin typeface="Arial" charset="0"/>
                <a:cs typeface="Arial" charset="0"/>
              </a:rPr>
              <a:t> – a trapped electron in an anion site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497013" y="6418263"/>
            <a:ext cx="7923212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 u="sng">
                <a:latin typeface="Arial" charset="0"/>
                <a:cs typeface="Arial" charset="0"/>
              </a:rPr>
              <a:t>doping</a:t>
            </a:r>
            <a:r>
              <a:rPr lang="en-US" altLang="en-US" b="1">
                <a:latin typeface="Arial" charset="0"/>
                <a:cs typeface="Arial" charset="0"/>
              </a:rPr>
              <a:t> – intentionally introducing impurities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9" y="1141412"/>
            <a:ext cx="9220200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178719" y="255270"/>
            <a:ext cx="78628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latin typeface="Arial" charset="0"/>
                <a:cs typeface="Arial" charset="0"/>
              </a:rPr>
              <a:t>empirical formula </a:t>
            </a:r>
            <a:r>
              <a:rPr lang="en-US" altLang="en-US" b="1" dirty="0" smtClean="0">
                <a:latin typeface="Arial" charset="0"/>
                <a:cs typeface="Arial" charset="0"/>
              </a:rPr>
              <a:t>of </a:t>
            </a:r>
            <a:r>
              <a:rPr lang="en-US" altLang="en-US" b="1" dirty="0" err="1" smtClean="0">
                <a:latin typeface="Arial" charset="0"/>
                <a:cs typeface="Arial" charset="0"/>
              </a:rPr>
              <a:t>FeO</a:t>
            </a:r>
            <a:r>
              <a:rPr lang="en-US" altLang="en-US" b="1" dirty="0" smtClean="0">
                <a:latin typeface="Arial" charset="0"/>
                <a:cs typeface="Arial" charset="0"/>
              </a:rPr>
              <a:t> is actually </a:t>
            </a:r>
            <a:r>
              <a:rPr lang="en-US" altLang="en-US" b="1" dirty="0">
                <a:latin typeface="Arial" charset="0"/>
                <a:cs typeface="Arial" charset="0"/>
              </a:rPr>
              <a:t>Fe</a:t>
            </a:r>
            <a:r>
              <a:rPr lang="en-US" altLang="en-US" b="1" baseline="-25000" dirty="0">
                <a:latin typeface="Arial" charset="0"/>
                <a:cs typeface="Arial" charset="0"/>
              </a:rPr>
              <a:t>0.95</a:t>
            </a:r>
            <a:r>
              <a:rPr lang="en-US" altLang="en-US" b="1" dirty="0">
                <a:latin typeface="Arial" charset="0"/>
                <a:cs typeface="Arial" charset="0"/>
              </a:rPr>
              <a:t>O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209708" y="5452744"/>
            <a:ext cx="98298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latin typeface="Arial" charset="0"/>
                <a:cs typeface="Arial" charset="0"/>
              </a:rPr>
              <a:t>A cationic lattice site is missing an Fe</a:t>
            </a:r>
            <a:r>
              <a:rPr lang="en-US" altLang="en-US" b="1" baseline="30000" dirty="0">
                <a:latin typeface="Arial" charset="0"/>
                <a:cs typeface="Arial" charset="0"/>
              </a:rPr>
              <a:t>2+</a:t>
            </a:r>
            <a:r>
              <a:rPr lang="en-US" altLang="en-US" b="1" dirty="0">
                <a:latin typeface="Arial" charset="0"/>
                <a:cs typeface="Arial" charset="0"/>
              </a:rPr>
              <a:t> while two other cationic lattice sites contain Fe</a:t>
            </a:r>
            <a:r>
              <a:rPr lang="en-US" altLang="en-US" b="1" baseline="30000" dirty="0">
                <a:latin typeface="Arial" charset="0"/>
                <a:cs typeface="Arial" charset="0"/>
              </a:rPr>
              <a:t>3+</a:t>
            </a:r>
            <a:r>
              <a:rPr lang="en-US" altLang="en-US" b="1" dirty="0">
                <a:latin typeface="Arial" charset="0"/>
                <a:cs typeface="Arial" charset="0"/>
              </a:rPr>
              <a:t> species.  Note: Charge neutrality is maintained but Fe to O ratio is not 1:1.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61" y="455612"/>
            <a:ext cx="9220200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537369" y="6031864"/>
            <a:ext cx="9337675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latin typeface="Arial" charset="0"/>
                <a:cs typeface="Arial" charset="0"/>
              </a:rPr>
              <a:t>occurs frequently with metals that have 2 common oxidation states:   Fe</a:t>
            </a:r>
            <a:r>
              <a:rPr lang="en-US" altLang="en-US" b="1" baseline="30000" dirty="0">
                <a:latin typeface="Arial" charset="0"/>
                <a:cs typeface="Arial" charset="0"/>
              </a:rPr>
              <a:t>2+ </a:t>
            </a:r>
            <a:r>
              <a:rPr lang="en-US" altLang="en-US" b="1" dirty="0">
                <a:latin typeface="Arial" charset="0"/>
                <a:cs typeface="Arial" charset="0"/>
              </a:rPr>
              <a:t>/ Fe</a:t>
            </a:r>
            <a:r>
              <a:rPr lang="en-US" altLang="en-US" b="1" baseline="30000" dirty="0">
                <a:latin typeface="Arial" charset="0"/>
                <a:cs typeface="Arial" charset="0"/>
              </a:rPr>
              <a:t>3+</a:t>
            </a:r>
            <a:endParaRPr lang="en-US" altLang="en-US" b="1" dirty="0">
              <a:latin typeface="Arial" charset="0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97644" y="4646612"/>
            <a:ext cx="9677400" cy="98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0" indent="-45720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 u="sng" dirty="0">
                <a:latin typeface="Arial" charset="0"/>
                <a:cs typeface="Arial" charset="0"/>
              </a:rPr>
              <a:t>4. Non-stoichiometric compounds</a:t>
            </a:r>
            <a:r>
              <a:rPr lang="en-US" altLang="en-US" b="1" dirty="0">
                <a:latin typeface="Arial" charset="0"/>
                <a:cs typeface="Arial" charset="0"/>
              </a:rPr>
              <a:t> – ions do </a:t>
            </a:r>
            <a:r>
              <a:rPr lang="en-US" altLang="en-US" b="1" u="sng" dirty="0">
                <a:solidFill>
                  <a:srgbClr val="FF0000"/>
                </a:solidFill>
                <a:latin typeface="Arial" charset="0"/>
                <a:cs typeface="Arial" charset="0"/>
              </a:rPr>
              <a:t>NOT</a:t>
            </a:r>
            <a:r>
              <a:rPr lang="en-US" altLang="en-US" b="1" dirty="0">
                <a:latin typeface="Arial" charset="0"/>
                <a:cs typeface="Arial" charset="0"/>
              </a:rPr>
              <a:t> exist in whole number ratios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4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48" charset="-128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2300</TotalTime>
  <Words>352</Words>
  <Application>Microsoft Office PowerPoint</Application>
  <PresentationFormat>Custom</PresentationFormat>
  <Paragraphs>39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Blank Presentation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 3404 inorganic</dc:title>
  <dc:subject>crystal defects</dc:subject>
  <dc:creator>BJ Yoblinski</dc:creator>
  <cp:lastModifiedBy>BJ Yoblinski</cp:lastModifiedBy>
  <cp:revision>72</cp:revision>
  <dcterms:created xsi:type="dcterms:W3CDTF">2005-01-06T22:49:30Z</dcterms:created>
  <dcterms:modified xsi:type="dcterms:W3CDTF">2016-10-20T21:58:33Z</dcterms:modified>
</cp:coreProperties>
</file>