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9"/>
  </p:notesMasterIdLst>
  <p:sldIdLst>
    <p:sldId id="344" r:id="rId3"/>
    <p:sldId id="256" r:id="rId4"/>
    <p:sldId id="322" r:id="rId5"/>
    <p:sldId id="341" r:id="rId6"/>
    <p:sldId id="323" r:id="rId7"/>
    <p:sldId id="325" r:id="rId8"/>
    <p:sldId id="342" r:id="rId9"/>
    <p:sldId id="331" r:id="rId10"/>
    <p:sldId id="332" r:id="rId11"/>
    <p:sldId id="327" r:id="rId12"/>
    <p:sldId id="328" r:id="rId13"/>
    <p:sldId id="333" r:id="rId14"/>
    <p:sldId id="329" r:id="rId15"/>
    <p:sldId id="335" r:id="rId16"/>
    <p:sldId id="330" r:id="rId17"/>
    <p:sldId id="334" r:id="rId18"/>
    <p:sldId id="336" r:id="rId19"/>
    <p:sldId id="337" r:id="rId20"/>
    <p:sldId id="340" r:id="rId21"/>
    <p:sldId id="343" r:id="rId22"/>
    <p:sldId id="338" r:id="rId23"/>
    <p:sldId id="339" r:id="rId24"/>
    <p:sldId id="292" r:id="rId25"/>
    <p:sldId id="293" r:id="rId26"/>
    <p:sldId id="320" r:id="rId27"/>
    <p:sldId id="321" r:id="rId28"/>
  </p:sldIdLst>
  <p:sldSz cx="10158413" cy="7616825"/>
  <p:notesSz cx="69469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ＭＳ Ｐゴシック" pitchFamily="4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81866" autoAdjust="0"/>
  </p:normalViewPr>
  <p:slideViewPr>
    <p:cSldViewPr>
      <p:cViewPr>
        <p:scale>
          <a:sx n="75" d="100"/>
          <a:sy n="75" d="100"/>
        </p:scale>
        <p:origin x="-379" y="173"/>
      </p:cViewPr>
      <p:guideLst>
        <p:guide orient="horz" pos="2399"/>
        <p:guide pos="31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30" y="-84"/>
      </p:cViewPr>
      <p:guideLst>
        <p:guide orient="horz" pos="2920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4113" y="695325"/>
            <a:ext cx="4637087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03725"/>
            <a:ext cx="50958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65" tIns="46333" rIns="92665" bIns="46333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0745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65" tIns="46333" rIns="92665" bIns="46333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Arial" charset="0"/>
              </a:defRPr>
            </a:lvl1pPr>
          </a:lstStyle>
          <a:p>
            <a:pPr>
              <a:defRPr/>
            </a:pPr>
            <a:fld id="{FEB8DCA5-92F5-4B58-8198-8C94BEDEE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96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fld id="{42F504F0-66C0-44B1-8024-C681E39E60AE}" type="slidenum">
              <a:rPr lang="en-US" altLang="en-US" sz="1200" smtClean="0">
                <a:latin typeface="Arial" charset="0"/>
              </a:rPr>
              <a:pPr/>
              <a:t>2</a:t>
            </a:fld>
            <a:endParaRPr lang="en-US" altLang="en-US" sz="1200" smtClean="0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11-01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Molecular-level comparison of gases, liquids, and solids.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The particles can be atoms, ions, or molecules.  The density of particles in the gas phase is exaggerated compared with most real situations.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fld id="{73C2CAFC-B38E-455A-891C-AE139066341E}" type="slidenum">
              <a:rPr lang="en-US" altLang="en-US" sz="1200" smtClean="0">
                <a:latin typeface="Arial" charset="0"/>
              </a:rPr>
              <a:pPr/>
              <a:t>23</a:t>
            </a:fld>
            <a:endParaRPr lang="en-US" altLang="en-US" sz="1200" smtClean="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11-38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Diffraction of X rays by a crystal.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In X-ray crystallography, an X-ray beam is diffracted by a crystal.  The diffraction pattern can be recorded as spots where the diffracted X rays strike a detector, which records the positions and intensities of the spots.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fld id="{7F54919E-8456-4959-8E65-170E70E007F1}" type="slidenum">
              <a:rPr lang="en-US" altLang="en-US" sz="1200" smtClean="0">
                <a:latin typeface="Arial" charset="0"/>
              </a:rPr>
              <a:pPr/>
              <a:t>24</a:t>
            </a:fld>
            <a:endParaRPr lang="en-US" altLang="en-US" sz="1200" smtClean="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11-39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The X-ray diffraction photograph of one form of crystalline DNA.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This photograph was taken in the early 1950s. From the pattern of dark spots, the double-helical shape of the DNA molecule was deduced.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fld id="{7B1A8EF4-B3F1-4924-8AF0-AB4D7D4154CF}" type="slidenum">
              <a:rPr lang="en-US" altLang="en-US" sz="1200" smtClean="0">
                <a:latin typeface="Arial" charset="0"/>
              </a:rPr>
              <a:pPr/>
              <a:t>25</a:t>
            </a:fld>
            <a:endParaRPr lang="en-US" altLang="en-US" sz="1200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 11-T06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Table 11.6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Fraction of an Atom That Occupies a Unit Cell for Various Positions in the Unit Cell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271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fld id="{12247FD3-7677-4C75-80F3-6552B0A16745}" type="slidenum">
              <a:rPr lang="en-US" altLang="en-US" sz="1200" smtClean="0">
                <a:latin typeface="Arial" charset="0"/>
              </a:rPr>
              <a:pPr/>
              <a:t>26</a:t>
            </a:fld>
            <a:endParaRPr lang="en-US" altLang="en-US" sz="1200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 11-T07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Table 11.7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Types of Crystalline Solids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34413" cy="1633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6413"/>
            <a:ext cx="7110413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1A86F-AEF9-43AB-93B3-48D6B81F4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7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D02C2-3304-46DB-A6B4-DE877AAC6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76275"/>
            <a:ext cx="2157413" cy="6094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24600" cy="6094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530C-A384-4496-8653-35E3C4BBE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86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34413" cy="1633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6413"/>
            <a:ext cx="7110413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AB8C4-7F24-4093-B207-68B79A171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7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97C17-0CEA-460B-BD85-5A38889C1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6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3600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3600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8FB89-213F-4EE6-AA27-4BA5CC21F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23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4213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4613" y="1778000"/>
            <a:ext cx="44958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89279-4441-4A2E-AC62-D69516322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5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786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786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89450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CFAA-1010-4203-AD73-9C703DE4D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9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B9CAE-CB4E-4B66-BD8F-45AA16F9F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96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EBD31-325C-4AE6-95DC-22B1EC9DC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26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1688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7848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1688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CAE2C-ABD7-422E-B80E-75321CD97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11BB6-5CAA-406F-BCAD-50F925064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57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2413"/>
            <a:ext cx="6096000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1063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BD6F-ADDE-41DE-B3B3-1772FF671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92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5C528-2925-48B5-BECE-213E871DB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4413" cy="6499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499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41EA8-F01D-4327-A9BC-DE7DED335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8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3600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3600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1592E-7E6F-49A9-8B25-8941EC198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02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4613" y="2200275"/>
            <a:ext cx="42418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7D310-D4C8-4B89-9311-1C33F8F5F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4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2413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786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786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89450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E8B4-0F94-4F1B-9712-4A86E59AB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0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DA550-C834-42FD-873A-87B409E19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67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07384-E5F0-40BE-A20E-A5CCD6D60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8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1688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7848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1688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99AD6-CA57-45C2-AD6E-AD9AF32A9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2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2413"/>
            <a:ext cx="6096000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1063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E7168-7E56-4F27-8F9A-6D6497478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7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3441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344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0550"/>
            <a:ext cx="211613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>
            <a:lvl1pPr defTabSz="1016000">
              <a:defRPr sz="16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40550"/>
            <a:ext cx="32178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40550"/>
            <a:ext cx="211613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>
                <a:latin typeface="+mn-lt"/>
              </a:defRPr>
            </a:lvl1pPr>
          </a:lstStyle>
          <a:p>
            <a:pPr>
              <a:defRPr/>
            </a:pPr>
            <a:fld id="{A879F838-11D6-45A9-8879-40A417568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81000" indent="-381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70000" indent="-254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</a:defRPr>
      </a:lvl3pPr>
      <a:lvl4pPr marL="1778000" indent="-2540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860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432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004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6576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1148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04800"/>
            <a:ext cx="9142413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778000"/>
            <a:ext cx="9142413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7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935788"/>
            <a:ext cx="2370138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35788"/>
            <a:ext cx="3217863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35788"/>
            <a:ext cx="2370138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5436089-6346-49BE-8F85-4B8C434E8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06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79413"/>
            <a:ext cx="9078913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751013"/>
            <a:ext cx="29162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836613"/>
            <a:ext cx="37480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54050" y="5721350"/>
            <a:ext cx="87630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68725" indent="-3768725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cs typeface="Arial" charset="0"/>
              </a:rPr>
              <a:t>1. </a:t>
            </a:r>
            <a:r>
              <a:rPr lang="en-US" altLang="en-US" sz="3200" b="1" u="sng">
                <a:latin typeface="Arial" charset="0"/>
                <a:cs typeface="Arial" charset="0"/>
              </a:rPr>
              <a:t>primitive cubic</a:t>
            </a:r>
            <a:r>
              <a:rPr lang="en-US" altLang="en-US" sz="3200">
                <a:latin typeface="Arial" charset="0"/>
                <a:cs typeface="Arial" charset="0"/>
              </a:rPr>
              <a:t> – </a:t>
            </a:r>
            <a:r>
              <a:rPr lang="en-US" altLang="en-US" sz="3000" b="1">
                <a:latin typeface="Arial" charset="0"/>
                <a:cs typeface="Arial" charset="0"/>
              </a:rPr>
              <a:t>unit cell has lattice points on the corners of a cube</a:t>
            </a:r>
          </a:p>
        </p:txBody>
      </p:sp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1163638" y="6291263"/>
            <a:ext cx="27717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sz="3000" b="1">
                <a:latin typeface="Arial" charset="0"/>
                <a:cs typeface="Arial" charset="0"/>
              </a:rPr>
              <a:t>(simple cubic)</a:t>
            </a:r>
            <a:endParaRPr lang="en-US" altLang="en-US" sz="3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446213"/>
            <a:ext cx="3275012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316038"/>
            <a:ext cx="5259387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125413" y="5637213"/>
            <a:ext cx="99060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0" indent="-45720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cs typeface="Arial" charset="0"/>
              </a:rPr>
              <a:t>2. </a:t>
            </a:r>
            <a:r>
              <a:rPr lang="en-US" altLang="en-US" sz="3200" b="1" u="sng">
                <a:latin typeface="Arial" charset="0"/>
                <a:cs typeface="Arial" charset="0"/>
              </a:rPr>
              <a:t>Face centered cubic, FCC</a:t>
            </a:r>
            <a:r>
              <a:rPr lang="en-US" altLang="en-US" sz="3200" b="1">
                <a:latin typeface="Arial" charset="0"/>
                <a:cs typeface="Arial" charset="0"/>
              </a:rPr>
              <a:t> </a:t>
            </a:r>
            <a:r>
              <a:rPr lang="en-US" altLang="en-US" sz="3000" b="1">
                <a:latin typeface="Arial" charset="0"/>
                <a:cs typeface="Arial" charset="0"/>
              </a:rPr>
              <a:t>– </a:t>
            </a:r>
            <a:r>
              <a:rPr lang="en-US" altLang="en-US" b="1">
                <a:latin typeface="Arial" charset="0"/>
                <a:cs typeface="Arial" charset="0"/>
              </a:rPr>
              <a:t>unit cell has lattice points on the corners of a cube and center of each face</a:t>
            </a:r>
          </a:p>
        </p:txBody>
      </p:sp>
      <p:sp>
        <p:nvSpPr>
          <p:cNvPr id="13317" name="TextBox 1"/>
          <p:cNvSpPr txBox="1">
            <a:spLocks noChangeArrowheads="1"/>
          </p:cNvSpPr>
          <p:nvPr/>
        </p:nvSpPr>
        <p:spPr bwMode="auto">
          <a:xfrm>
            <a:off x="354013" y="6265863"/>
            <a:ext cx="3886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sz="3000" b="1">
                <a:latin typeface="Arial" charset="0"/>
                <a:cs typeface="Arial" charset="0"/>
              </a:rPr>
              <a:t>(rock-salt structure)</a:t>
            </a:r>
            <a:endParaRPr lang="en-US" altLang="en-US" sz="3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887413" y="555625"/>
            <a:ext cx="87503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  <a:cs typeface="Arial" charset="0"/>
              </a:rPr>
              <a:t>Two correct ways to identify a unit cell for NaCl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5088" y="1751013"/>
            <a:ext cx="4570412" cy="4294187"/>
            <a:chOff x="65007" y="1345564"/>
            <a:chExt cx="4571206" cy="4293881"/>
          </a:xfrm>
        </p:grpSpPr>
        <p:sp>
          <p:nvSpPr>
            <p:cNvPr id="14343" name="Text Box 6"/>
            <p:cNvSpPr txBox="1">
              <a:spLocks noChangeArrowheads="1"/>
            </p:cNvSpPr>
            <p:nvPr/>
          </p:nvSpPr>
          <p:spPr bwMode="auto">
            <a:xfrm>
              <a:off x="65007" y="5177780"/>
              <a:ext cx="457120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/>
                <a:t>  </a:t>
              </a:r>
              <a:r>
                <a:rPr lang="en-US" altLang="en-US" sz="2400" b="1">
                  <a:latin typeface="Arial" charset="0"/>
                  <a:cs typeface="Arial" charset="0"/>
                </a:rPr>
                <a:t>(a) Cl anions as lattice points</a:t>
              </a:r>
            </a:p>
          </p:txBody>
        </p:sp>
        <p:pic>
          <p:nvPicPr>
            <p:cNvPr id="1434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76" y="1345564"/>
              <a:ext cx="4287837" cy="3703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221288" y="1704975"/>
            <a:ext cx="4789487" cy="4325938"/>
            <a:chOff x="5232082" y="1313496"/>
            <a:chExt cx="4789487" cy="4325948"/>
          </a:xfrm>
        </p:grpSpPr>
        <p:sp>
          <p:nvSpPr>
            <p:cNvPr id="14341" name="Text Box 6"/>
            <p:cNvSpPr txBox="1">
              <a:spLocks noChangeArrowheads="1"/>
            </p:cNvSpPr>
            <p:nvPr/>
          </p:nvSpPr>
          <p:spPr bwMode="auto">
            <a:xfrm>
              <a:off x="5232082" y="5177779"/>
              <a:ext cx="47894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/>
                <a:t>  </a:t>
              </a:r>
              <a:r>
                <a:rPr lang="en-US" altLang="en-US" sz="2400" b="1">
                  <a:latin typeface="Arial" charset="0"/>
                  <a:cs typeface="Arial" charset="0"/>
                </a:rPr>
                <a:t>(b) Na cations as lattice points</a:t>
              </a:r>
            </a:p>
          </p:txBody>
        </p:sp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692" y="1313496"/>
              <a:ext cx="4287837" cy="369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827213"/>
            <a:ext cx="9058275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175000" y="1065213"/>
            <a:ext cx="3792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Face-centered cubic (fcc)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455613"/>
            <a:ext cx="42910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511175" y="5984875"/>
            <a:ext cx="9296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  <a:cs typeface="Arial" charset="0"/>
              </a:rPr>
              <a:t>Best representation of unit cell for NaCl (exhibits fcc)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246188"/>
            <a:ext cx="3419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862013"/>
            <a:ext cx="42418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125413" y="5408613"/>
            <a:ext cx="10033000" cy="19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719763" indent="-5719763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cs typeface="Arial" charset="0"/>
              </a:rPr>
              <a:t>3. </a:t>
            </a:r>
            <a:r>
              <a:rPr lang="en-US" altLang="en-US" sz="3200" b="1" u="sng">
                <a:latin typeface="Arial" charset="0"/>
                <a:cs typeface="Arial" charset="0"/>
              </a:rPr>
              <a:t>body centered cubic, BCC</a:t>
            </a:r>
            <a:r>
              <a:rPr lang="en-US" altLang="en-US" sz="3200">
                <a:latin typeface="Arial" charset="0"/>
                <a:cs typeface="Arial" charset="0"/>
              </a:rPr>
              <a:t> </a:t>
            </a:r>
            <a:r>
              <a:rPr lang="en-US" altLang="en-US" sz="3000" b="1">
                <a:latin typeface="Arial" charset="0"/>
                <a:cs typeface="Arial" charset="0"/>
              </a:rPr>
              <a:t>– unit cell has lattice points on the corners of a cube and directly in the center</a:t>
            </a:r>
          </a:p>
        </p:txBody>
      </p: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354013" y="6132513"/>
            <a:ext cx="495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b="1">
                <a:latin typeface="Arial" charset="0"/>
                <a:cs typeface="Arial" charset="0"/>
              </a:rPr>
              <a:t>(cesium chloride structure)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055813"/>
            <a:ext cx="38100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284413"/>
            <a:ext cx="458470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2792413" y="912813"/>
            <a:ext cx="5638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  <a:cs typeface="Arial" charset="0"/>
              </a:rPr>
              <a:t>Body-centered cubic (bcc)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836613"/>
            <a:ext cx="4740275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025650" y="268288"/>
            <a:ext cx="637857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b="1">
                <a:latin typeface="Arial" charset="0"/>
                <a:cs typeface="Arial" charset="0"/>
              </a:rPr>
              <a:t>Zinc Blende (or sphalerite) structure</a:t>
            </a: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27000" y="5332413"/>
            <a:ext cx="1003141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17925" indent="-3717925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cs typeface="Arial" charset="0"/>
              </a:rPr>
              <a:t>4. </a:t>
            </a:r>
            <a:r>
              <a:rPr lang="en-US" altLang="en-US" sz="3200" b="1" u="sng">
                <a:latin typeface="Arial" charset="0"/>
                <a:cs typeface="Arial" charset="0"/>
              </a:rPr>
              <a:t>zinc blende structure</a:t>
            </a:r>
            <a:r>
              <a:rPr lang="en-US" altLang="en-US" sz="3200" b="1">
                <a:latin typeface="Arial" charset="0"/>
                <a:cs typeface="Arial" charset="0"/>
              </a:rPr>
              <a:t> </a:t>
            </a:r>
            <a:r>
              <a:rPr lang="en-US" altLang="en-US" sz="3000" b="1">
                <a:latin typeface="Arial" charset="0"/>
                <a:cs typeface="Arial" charset="0"/>
              </a:rPr>
              <a:t>– unit cell has lattice points as FCC (black) and another lattice point with ½ tetrahedral holes occupied (gold</a:t>
            </a:r>
            <a:r>
              <a:rPr lang="en-US" altLang="en-US" sz="3200" b="1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735013" y="6056313"/>
            <a:ext cx="2135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b="1">
                <a:latin typeface="Arial" charset="0"/>
                <a:cs typeface="Arial" charset="0"/>
              </a:rPr>
              <a:t>(sphalerite)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3219450" y="166688"/>
            <a:ext cx="43434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b="1">
                <a:latin typeface="Arial" charset="0"/>
                <a:cs typeface="Arial" charset="0"/>
              </a:rPr>
              <a:t>Fluorite structure (MX</a:t>
            </a:r>
            <a:r>
              <a:rPr lang="en-US" altLang="en-US" b="1" baseline="-25000">
                <a:latin typeface="Arial" charset="0"/>
                <a:cs typeface="Arial" charset="0"/>
              </a:rPr>
              <a:t>2</a:t>
            </a:r>
            <a:r>
              <a:rPr lang="en-US" altLang="en-US" b="1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684213"/>
            <a:ext cx="48006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446088" y="5422900"/>
            <a:ext cx="943292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75" indent="-2682875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Arial" charset="0"/>
                <a:cs typeface="Arial" charset="0"/>
              </a:rPr>
              <a:t>5. </a:t>
            </a:r>
            <a:r>
              <a:rPr lang="en-US" altLang="en-US" sz="3200" b="1" u="sng" dirty="0">
                <a:latin typeface="Arial" charset="0"/>
                <a:cs typeface="Arial" charset="0"/>
              </a:rPr>
              <a:t>fluorite structure</a:t>
            </a:r>
            <a:r>
              <a:rPr lang="en-US" altLang="en-US" sz="3200" b="1" dirty="0">
                <a:latin typeface="Arial" charset="0"/>
                <a:cs typeface="Arial" charset="0"/>
              </a:rPr>
              <a:t> </a:t>
            </a:r>
            <a:r>
              <a:rPr lang="en-US" altLang="en-US" sz="3000" b="1" dirty="0">
                <a:latin typeface="Arial" charset="0"/>
                <a:cs typeface="Arial" charset="0"/>
              </a:rPr>
              <a:t>– unit cell has lattice points as FCC (</a:t>
            </a:r>
            <a:r>
              <a:rPr lang="en-US" altLang="en-US" sz="3000" b="1" dirty="0" smtClean="0">
                <a:latin typeface="Arial" charset="0"/>
                <a:cs typeface="Arial" charset="0"/>
              </a:rPr>
              <a:t>red-</a:t>
            </a:r>
            <a:r>
              <a:rPr lang="en-US" altLang="en-US" sz="3000" b="1" dirty="0" err="1" smtClean="0">
                <a:latin typeface="Arial" charset="0"/>
                <a:cs typeface="Arial" charset="0"/>
              </a:rPr>
              <a:t>cat</a:t>
            </a:r>
            <a:r>
              <a:rPr lang="en-US" altLang="en-US" sz="3000" b="1" dirty="0" err="1" smtClean="0">
                <a:latin typeface="Arial" charset="0"/>
                <a:cs typeface="Arial" charset="0"/>
              </a:rPr>
              <a:t>ion</a:t>
            </a:r>
            <a:r>
              <a:rPr lang="en-US" altLang="en-US" sz="3000" b="1" dirty="0">
                <a:latin typeface="Arial" charset="0"/>
                <a:cs typeface="Arial" charset="0"/>
              </a:rPr>
              <a:t>) and another lattice point with all tetrahedral holes occupied (</a:t>
            </a:r>
            <a:r>
              <a:rPr lang="en-US" altLang="en-US" sz="3000" b="1" dirty="0" smtClean="0">
                <a:latin typeface="Arial" charset="0"/>
                <a:cs typeface="Arial" charset="0"/>
              </a:rPr>
              <a:t>green-anion</a:t>
            </a:r>
            <a:r>
              <a:rPr lang="en-US" altLang="en-US" sz="3000" b="1" dirty="0">
                <a:latin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1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065213"/>
            <a:ext cx="9498013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2749550" y="174625"/>
            <a:ext cx="47720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b="1">
                <a:latin typeface="Arial" charset="0"/>
                <a:cs typeface="Arial" charset="0"/>
              </a:rPr>
              <a:t>Antifluorite structure (M</a:t>
            </a:r>
            <a:r>
              <a:rPr lang="en-US" altLang="en-US" b="1" baseline="-25000">
                <a:latin typeface="Arial" charset="0"/>
                <a:cs typeface="Arial" charset="0"/>
              </a:rPr>
              <a:t>2</a:t>
            </a:r>
            <a:r>
              <a:rPr lang="en-US" altLang="en-US" b="1">
                <a:latin typeface="Arial" charset="0"/>
                <a:cs typeface="Arial" charset="0"/>
              </a:rPr>
              <a:t>X)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698500"/>
            <a:ext cx="48006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277813" y="5429250"/>
            <a:ext cx="9713912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75" indent="-2682875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Arial" charset="0"/>
                <a:cs typeface="Arial" charset="0"/>
              </a:rPr>
              <a:t>6. </a:t>
            </a:r>
            <a:r>
              <a:rPr lang="en-US" altLang="en-US" sz="3200" b="1" u="sng" dirty="0" err="1">
                <a:latin typeface="Arial" charset="0"/>
                <a:cs typeface="Arial" charset="0"/>
              </a:rPr>
              <a:t>antifluorite</a:t>
            </a:r>
            <a:r>
              <a:rPr lang="en-US" altLang="en-US" sz="3200" b="1" u="sng" dirty="0">
                <a:latin typeface="Arial" charset="0"/>
                <a:cs typeface="Arial" charset="0"/>
              </a:rPr>
              <a:t> structure</a:t>
            </a:r>
            <a:r>
              <a:rPr lang="en-US" altLang="en-US" sz="3200" b="1" dirty="0">
                <a:latin typeface="Arial" charset="0"/>
                <a:cs typeface="Arial" charset="0"/>
              </a:rPr>
              <a:t> </a:t>
            </a:r>
            <a:r>
              <a:rPr lang="en-US" altLang="en-US" sz="3000" b="1" dirty="0">
                <a:latin typeface="Arial" charset="0"/>
                <a:cs typeface="Arial" charset="0"/>
              </a:rPr>
              <a:t>– unit cell has lattice points as FCC (</a:t>
            </a:r>
            <a:r>
              <a:rPr lang="en-US" altLang="en-US" sz="3000" b="1" dirty="0" smtClean="0">
                <a:latin typeface="Arial" charset="0"/>
                <a:cs typeface="Arial" charset="0"/>
              </a:rPr>
              <a:t>red-anion</a:t>
            </a:r>
            <a:r>
              <a:rPr lang="en-US" altLang="en-US" sz="3000" b="1" dirty="0">
                <a:latin typeface="Arial" charset="0"/>
                <a:cs typeface="Arial" charset="0"/>
              </a:rPr>
              <a:t>) and another lattice point with all tetrahedral holes occupied (</a:t>
            </a:r>
            <a:r>
              <a:rPr lang="en-US" altLang="en-US" sz="3000" b="1" dirty="0" smtClean="0">
                <a:latin typeface="Arial" charset="0"/>
                <a:cs typeface="Arial" charset="0"/>
              </a:rPr>
              <a:t>green-</a:t>
            </a:r>
            <a:r>
              <a:rPr lang="en-US" altLang="en-US" sz="3000" b="1" dirty="0" err="1" smtClean="0">
                <a:latin typeface="Arial" charset="0"/>
                <a:cs typeface="Arial" charset="0"/>
              </a:rPr>
              <a:t>cation</a:t>
            </a:r>
            <a:r>
              <a:rPr lang="en-US" altLang="en-US" sz="3000" b="1" dirty="0">
                <a:latin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989013"/>
            <a:ext cx="4710112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3479800" y="379413"/>
            <a:ext cx="36639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b="1">
                <a:latin typeface="Arial" charset="0"/>
                <a:cs typeface="Arial" charset="0"/>
              </a:rPr>
              <a:t>Perovskite structure</a:t>
            </a: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323850" y="5637213"/>
            <a:ext cx="95250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57600" indent="-3657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Arial" charset="0"/>
                <a:cs typeface="Arial" charset="0"/>
              </a:rPr>
              <a:t>7. </a:t>
            </a:r>
            <a:r>
              <a:rPr lang="en-US" altLang="en-US" sz="3200" b="1" u="sng">
                <a:latin typeface="Arial" charset="0"/>
                <a:cs typeface="Arial" charset="0"/>
              </a:rPr>
              <a:t>perovskite structure</a:t>
            </a:r>
            <a:r>
              <a:rPr lang="en-US" altLang="en-US" sz="3200" b="1">
                <a:latin typeface="Arial" charset="0"/>
                <a:cs typeface="Arial" charset="0"/>
              </a:rPr>
              <a:t> – complicated unit cell with three different lattice points, often called ABX</a:t>
            </a:r>
            <a:r>
              <a:rPr lang="en-US" altLang="en-US" sz="3200" b="1" baseline="-25000">
                <a:latin typeface="Arial" charset="0"/>
                <a:cs typeface="Arial" charset="0"/>
              </a:rPr>
              <a:t>3</a:t>
            </a:r>
            <a:endParaRPr lang="en-US" altLang="en-US" sz="3200" b="1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03213"/>
            <a:ext cx="373380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66" name="Text Box 6"/>
          <p:cNvSpPr txBox="1">
            <a:spLocks noChangeArrowheads="1"/>
          </p:cNvSpPr>
          <p:nvPr/>
        </p:nvSpPr>
        <p:spPr bwMode="auto">
          <a:xfrm>
            <a:off x="889000" y="3503613"/>
            <a:ext cx="2895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Body-centered cubic</a:t>
            </a:r>
            <a:br>
              <a:rPr lang="en-US" altLang="en-US" sz="2400"/>
            </a:br>
            <a:r>
              <a:rPr lang="en-US" altLang="en-US" sz="2400"/>
              <a:t>  (cesium chloride)</a:t>
            </a:r>
          </a:p>
        </p:txBody>
      </p:sp>
      <p:pic>
        <p:nvPicPr>
          <p:cNvPr id="3481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4191000"/>
            <a:ext cx="3810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27013"/>
            <a:ext cx="340995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69" name="Rectangle 9"/>
          <p:cNvSpPr>
            <a:spLocks noChangeArrowheads="1"/>
          </p:cNvSpPr>
          <p:nvPr/>
        </p:nvSpPr>
        <p:spPr bwMode="auto">
          <a:xfrm>
            <a:off x="6451600" y="3503613"/>
            <a:ext cx="3108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sz="2400"/>
              <a:t>Fluorite (or antifluorite)</a:t>
            </a:r>
          </a:p>
        </p:txBody>
      </p:sp>
      <p:sp>
        <p:nvSpPr>
          <p:cNvPr id="348170" name="Rectangle 10"/>
          <p:cNvSpPr>
            <a:spLocks noChangeArrowheads="1"/>
          </p:cNvSpPr>
          <p:nvPr/>
        </p:nvSpPr>
        <p:spPr bwMode="auto">
          <a:xfrm>
            <a:off x="2489200" y="5789613"/>
            <a:ext cx="1679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sz="2400"/>
              <a:t>Zinc Blende</a:t>
            </a:r>
            <a:br>
              <a:rPr lang="en-US" altLang="en-US" sz="2400"/>
            </a:br>
            <a:r>
              <a:rPr lang="en-US" altLang="en-US" sz="2400"/>
              <a:t>(sphalerite)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8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69" grpId="0"/>
      <p:bldP spid="3481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1_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07950"/>
            <a:ext cx="10156825" cy="740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1_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84150"/>
            <a:ext cx="10156825" cy="725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1_T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588"/>
            <a:ext cx="9077325" cy="7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_T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31900"/>
            <a:ext cx="10156825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101219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55600" y="4189413"/>
            <a:ext cx="937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aseline="-25000">
                <a:latin typeface="Arial" charset="0"/>
              </a:rPr>
              <a:t> </a:t>
            </a:r>
          </a:p>
        </p:txBody>
      </p:sp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355600" y="4189413"/>
            <a:ext cx="952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iron pyrite, FeS</a:t>
            </a:r>
            <a:r>
              <a:rPr lang="en-US" altLang="en-US" baseline="-25000"/>
              <a:t>2</a:t>
            </a:r>
            <a:r>
              <a:rPr lang="en-US" altLang="en-US" sz="2400">
                <a:latin typeface="Arial" charset="0"/>
              </a:rPr>
              <a:t>		</a:t>
            </a:r>
            <a:r>
              <a:rPr lang="en-US" altLang="en-US"/>
              <a:t>fluorite, CaF</a:t>
            </a:r>
            <a:r>
              <a:rPr lang="en-US" altLang="en-US" baseline="-20000"/>
              <a:t>2</a:t>
            </a:r>
            <a:r>
              <a:rPr lang="en-US" altLang="en-US"/>
              <a:t>	      amethyst, SiO</a:t>
            </a:r>
            <a:r>
              <a:rPr lang="en-US" altLang="en-US" baseline="-25000"/>
              <a:t>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446088" y="1217613"/>
            <a:ext cx="9296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75" indent="-2682875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sz="3200" b="1" u="sng">
                <a:latin typeface="Arial" charset="0"/>
                <a:cs typeface="Arial" charset="0"/>
              </a:rPr>
              <a:t>ionic bonds</a:t>
            </a:r>
            <a:r>
              <a:rPr lang="en-US" altLang="en-US" sz="3200" b="1">
                <a:latin typeface="Arial" charset="0"/>
                <a:cs typeface="Arial" charset="0"/>
              </a:rPr>
              <a:t> </a:t>
            </a:r>
            <a:r>
              <a:rPr lang="en-US" altLang="en-US" sz="3000" b="1">
                <a:latin typeface="Arial" charset="0"/>
                <a:cs typeface="Arial" charset="0"/>
              </a:rPr>
              <a:t>–</a:t>
            </a:r>
            <a:r>
              <a:rPr lang="en-US" altLang="en-US" sz="3200" b="1">
                <a:latin typeface="Arial" charset="0"/>
                <a:cs typeface="Arial" charset="0"/>
              </a:rPr>
              <a:t> </a:t>
            </a:r>
            <a:r>
              <a:rPr lang="en-US" altLang="en-US" sz="3000" b="1">
                <a:latin typeface="Arial" charset="0"/>
                <a:cs typeface="Arial" charset="0"/>
              </a:rPr>
              <a:t>ions are held together by electrostatic attractions between unlike charges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760413"/>
            <a:ext cx="8710613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10" name="Text Box 6"/>
          <p:cNvSpPr txBox="1">
            <a:spLocks noChangeArrowheads="1"/>
          </p:cNvSpPr>
          <p:nvPr/>
        </p:nvSpPr>
        <p:spPr bwMode="auto">
          <a:xfrm>
            <a:off x="125413" y="5942013"/>
            <a:ext cx="101092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>
            <a:spAutoFit/>
          </a:bodyPr>
          <a:lstStyle>
            <a:lvl1pPr marL="3200400" indent="-32004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u="sng">
                <a:latin typeface="Arial" charset="0"/>
                <a:cs typeface="Arial" charset="0"/>
              </a:rPr>
              <a:t>3-dimensional crystal lattice structure</a:t>
            </a:r>
            <a:r>
              <a:rPr lang="en-US" altLang="en-US" b="1">
                <a:latin typeface="Arial" charset="0"/>
                <a:cs typeface="Arial" charset="0"/>
              </a:rPr>
              <a:t> – a repetitive sequence of ions in an extended array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1979613"/>
            <a:ext cx="3684588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989013"/>
            <a:ext cx="4906963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1117600" y="6094413"/>
            <a:ext cx="822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ball and stick model		       Space filling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354013" y="1522413"/>
            <a:ext cx="92964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7925" indent="-3717925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r>
              <a:rPr lang="en-US" altLang="en-US" sz="3200" b="1" u="sng">
                <a:latin typeface="Arial" charset="0"/>
                <a:cs typeface="Arial" charset="0"/>
              </a:rPr>
              <a:t>crystalline solids</a:t>
            </a:r>
            <a:r>
              <a:rPr lang="en-US" altLang="en-US" sz="3200" b="1">
                <a:latin typeface="Arial" charset="0"/>
                <a:cs typeface="Arial" charset="0"/>
              </a:rPr>
              <a:t> </a:t>
            </a:r>
            <a:r>
              <a:rPr lang="en-US" altLang="en-US" sz="3000" b="1">
                <a:latin typeface="Arial" charset="0"/>
                <a:cs typeface="Arial" charset="0"/>
              </a:rPr>
              <a:t>–</a:t>
            </a:r>
            <a:r>
              <a:rPr lang="en-US" altLang="en-US" sz="3200" b="1">
                <a:latin typeface="Arial" charset="0"/>
                <a:cs typeface="Arial" charset="0"/>
              </a:rPr>
              <a:t> </a:t>
            </a:r>
            <a:r>
              <a:rPr lang="en-US" altLang="en-US" sz="3000" b="1">
                <a:latin typeface="Arial" charset="0"/>
                <a:cs typeface="Arial" charset="0"/>
              </a:rPr>
              <a:t>ions (or atoms) ordered in very well defined places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01613" y="3503613"/>
            <a:ext cx="9829800" cy="1508125"/>
            <a:chOff x="202406" y="3503612"/>
            <a:chExt cx="9829800" cy="1508105"/>
          </a:xfrm>
        </p:grpSpPr>
        <p:sp>
          <p:nvSpPr>
            <p:cNvPr id="8196" name="TextBox 2"/>
            <p:cNvSpPr txBox="1">
              <a:spLocks noChangeArrowheads="1"/>
            </p:cNvSpPr>
            <p:nvPr/>
          </p:nvSpPr>
          <p:spPr bwMode="auto">
            <a:xfrm>
              <a:off x="202406" y="3503612"/>
              <a:ext cx="9829800" cy="150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460875" indent="-4460875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r>
                <a:rPr lang="en-US" altLang="en-US" sz="3200" b="1" u="sng">
                  <a:latin typeface="Arial" charset="0"/>
                  <a:cs typeface="Arial" charset="0"/>
                </a:rPr>
                <a:t>noncrystalline solids</a:t>
              </a:r>
              <a:r>
                <a:rPr lang="en-US" altLang="en-US" sz="3200" b="1">
                  <a:latin typeface="Arial" charset="0"/>
                  <a:cs typeface="Arial" charset="0"/>
                </a:rPr>
                <a:t> </a:t>
              </a:r>
              <a:r>
                <a:rPr lang="en-US" altLang="en-US" sz="3000" b="1">
                  <a:latin typeface="Arial" charset="0"/>
                  <a:cs typeface="Arial" charset="0"/>
                </a:rPr>
                <a:t>–</a:t>
              </a:r>
              <a:r>
                <a:rPr lang="en-US" altLang="en-US" sz="3200" b="1">
                  <a:latin typeface="Arial" charset="0"/>
                  <a:cs typeface="Arial" charset="0"/>
                </a:rPr>
                <a:t> </a:t>
              </a:r>
              <a:r>
                <a:rPr lang="en-US" altLang="en-US" sz="3000" b="1">
                  <a:latin typeface="Arial" charset="0"/>
                  <a:cs typeface="Arial" charset="0"/>
                </a:rPr>
                <a:t>ions (or atoms) exhibit less order than a crystalline solid</a:t>
              </a:r>
            </a:p>
          </p:txBody>
        </p:sp>
        <p:sp>
          <p:nvSpPr>
            <p:cNvPr id="8197" name="TextBox 3"/>
            <p:cNvSpPr txBox="1">
              <a:spLocks noChangeArrowheads="1"/>
            </p:cNvSpPr>
            <p:nvPr/>
          </p:nvSpPr>
          <p:spPr bwMode="auto">
            <a:xfrm>
              <a:off x="237172" y="4189412"/>
              <a:ext cx="40647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717925" indent="-3717925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48" charset="-128"/>
                </a:defRPr>
              </a:lvl9pPr>
            </a:lstStyle>
            <a:p>
              <a:r>
                <a:rPr lang="en-US" altLang="en-US" sz="3200" b="1">
                  <a:latin typeface="Arial" charset="0"/>
                  <a:cs typeface="Arial" charset="0"/>
                </a:rPr>
                <a:t>(amorphous solids)</a:t>
              </a:r>
              <a:endParaRPr lang="en-US" altLang="en-US" sz="3000" b="1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723900"/>
            <a:ext cx="9982200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9788" y="379413"/>
            <a:ext cx="8634412" cy="2209800"/>
          </a:xfrm>
        </p:spPr>
        <p:txBody>
          <a:bodyPr/>
          <a:lstStyle/>
          <a:p>
            <a:pPr marL="2062163" indent="-2062163" eaLnBrk="1" hangingPunct="1">
              <a:buFontTx/>
              <a:buNone/>
            </a:pPr>
            <a:r>
              <a:rPr lang="en-US" altLang="en-US" sz="3200" b="1" u="sng" smtClean="0">
                <a:cs typeface="Arial" charset="0"/>
              </a:rPr>
              <a:t>Unit Cell</a:t>
            </a:r>
            <a:r>
              <a:rPr lang="en-US" altLang="en-US" sz="3200" smtClean="0">
                <a:cs typeface="Arial" charset="0"/>
              </a:rPr>
              <a:t> </a:t>
            </a:r>
            <a:r>
              <a:rPr lang="en-US" altLang="en-US" sz="3200" b="1" smtClean="0">
                <a:cs typeface="Arial" charset="0"/>
              </a:rPr>
              <a:t>– The smallest part of a 3-d crystal lattice structure, when stacked together, reproduces the entire, macroscopic crystal</a:t>
            </a: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2894013"/>
            <a:ext cx="39639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48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534</Words>
  <Application>Microsoft Office PowerPoint</Application>
  <PresentationFormat>Custom</PresentationFormat>
  <Paragraphs>73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Blank Presentation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 3404 inorganic</dc:title>
  <dc:subject>ionic solids</dc:subject>
  <dc:creator>BJ Yoblinski</dc:creator>
  <cp:lastModifiedBy>BJ Yoblinski</cp:lastModifiedBy>
  <cp:revision>64</cp:revision>
  <dcterms:created xsi:type="dcterms:W3CDTF">2005-01-06T22:49:30Z</dcterms:created>
  <dcterms:modified xsi:type="dcterms:W3CDTF">2016-10-17T00:21:50Z</dcterms:modified>
</cp:coreProperties>
</file>