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sldIdLst>
    <p:sldId id="316" r:id="rId2"/>
    <p:sldId id="295" r:id="rId3"/>
    <p:sldId id="337" r:id="rId4"/>
    <p:sldId id="326" r:id="rId5"/>
    <p:sldId id="294" r:id="rId6"/>
    <p:sldId id="270" r:id="rId7"/>
    <p:sldId id="327" r:id="rId8"/>
    <p:sldId id="320" r:id="rId9"/>
    <p:sldId id="318" r:id="rId10"/>
    <p:sldId id="319" r:id="rId11"/>
    <p:sldId id="328" r:id="rId12"/>
    <p:sldId id="321" r:id="rId13"/>
    <p:sldId id="336" r:id="rId14"/>
    <p:sldId id="287" r:id="rId15"/>
    <p:sldId id="296" r:id="rId16"/>
    <p:sldId id="298" r:id="rId17"/>
    <p:sldId id="303" r:id="rId18"/>
    <p:sldId id="322" r:id="rId19"/>
    <p:sldId id="335" r:id="rId20"/>
    <p:sldId id="334" r:id="rId21"/>
    <p:sldId id="341" r:id="rId22"/>
    <p:sldId id="304" r:id="rId23"/>
    <p:sldId id="331" r:id="rId24"/>
    <p:sldId id="342" r:id="rId25"/>
    <p:sldId id="279" r:id="rId26"/>
    <p:sldId id="332" r:id="rId27"/>
    <p:sldId id="305" r:id="rId28"/>
    <p:sldId id="300" r:id="rId29"/>
    <p:sldId id="302" r:id="rId30"/>
    <p:sldId id="311" r:id="rId31"/>
    <p:sldId id="307" r:id="rId32"/>
    <p:sldId id="343" r:id="rId33"/>
    <p:sldId id="310" r:id="rId34"/>
    <p:sldId id="292" r:id="rId35"/>
    <p:sldId id="330" r:id="rId36"/>
    <p:sldId id="325" r:id="rId37"/>
    <p:sldId id="339" r:id="rId38"/>
    <p:sldId id="344" r:id="rId39"/>
    <p:sldId id="340" r:id="rId40"/>
    <p:sldId id="333" r:id="rId41"/>
    <p:sldId id="324" r:id="rId42"/>
    <p:sldId id="345" r:id="rId43"/>
    <p:sldId id="347" r:id="rId44"/>
    <p:sldId id="315" r:id="rId45"/>
    <p:sldId id="348" r:id="rId46"/>
  </p:sldIdLst>
  <p:sldSz cx="10167938" cy="7616825"/>
  <p:notesSz cx="6858000" cy="923607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595" autoAdjust="0"/>
  </p:normalViewPr>
  <p:slideViewPr>
    <p:cSldViewPr>
      <p:cViewPr varScale="1">
        <p:scale>
          <a:sx n="67" d="100"/>
          <a:sy n="67" d="100"/>
        </p:scale>
        <p:origin x="-317" y="-82"/>
      </p:cViewPr>
      <p:guideLst>
        <p:guide orient="horz" pos="2399"/>
        <p:guide pos="32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52"/>
    </p:cViewPr>
  </p:sorterViewPr>
  <p:notesViewPr>
    <p:cSldViewPr>
      <p:cViewPr varScale="1">
        <p:scale>
          <a:sx n="80" d="100"/>
          <a:sy n="80" d="100"/>
        </p:scale>
        <p:origin x="-1632" y="-120"/>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3" tIns="45960" rIns="91923" bIns="45960" numCol="1" anchor="t" anchorCtr="0" compatLnSpc="1">
            <a:prstTxWarp prst="textNoShape">
              <a:avLst/>
            </a:prstTxWarp>
          </a:bodyPr>
          <a:lstStyle>
            <a:lvl1pPr defTabSz="920750">
              <a:defRPr sz="1200">
                <a:latin typeface="Times"/>
              </a:defRPr>
            </a:lvl1pPr>
          </a:lstStyle>
          <a:p>
            <a:pPr>
              <a:defRPr/>
            </a:pPr>
            <a:endParaRPr lang="en-US" altLang="en-US"/>
          </a:p>
        </p:txBody>
      </p:sp>
      <p:sp>
        <p:nvSpPr>
          <p:cNvPr id="5123" name="Rectangle 3"/>
          <p:cNvSpPr>
            <a:spLocks noGrp="1" noChangeArrowheads="1"/>
          </p:cNvSpPr>
          <p:nvPr>
            <p:ph type="dt" idx="1"/>
          </p:nvPr>
        </p:nvSpPr>
        <p:spPr bwMode="auto">
          <a:xfrm>
            <a:off x="3886200" y="0"/>
            <a:ext cx="2971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3" tIns="45960" rIns="91923" bIns="45960" numCol="1" anchor="t" anchorCtr="0" compatLnSpc="1">
            <a:prstTxWarp prst="textNoShape">
              <a:avLst/>
            </a:prstTxWarp>
          </a:bodyPr>
          <a:lstStyle>
            <a:lvl1pPr algn="r" defTabSz="920750">
              <a:defRPr sz="1200">
                <a:latin typeface="Times"/>
              </a:defRPr>
            </a:lvl1pPr>
          </a:lstStyle>
          <a:p>
            <a:pPr>
              <a:defRPr/>
            </a:pPr>
            <a:endParaRPr lang="en-US" altLang="en-US"/>
          </a:p>
        </p:txBody>
      </p:sp>
      <p:sp>
        <p:nvSpPr>
          <p:cNvPr id="36868" name="Rectangle 4"/>
          <p:cNvSpPr>
            <a:spLocks noGrp="1" noRot="1" noChangeAspect="1" noChangeArrowheads="1" noTextEdit="1"/>
          </p:cNvSpPr>
          <p:nvPr>
            <p:ph type="sldImg" idx="2"/>
          </p:nvPr>
        </p:nvSpPr>
        <p:spPr bwMode="auto">
          <a:xfrm>
            <a:off x="1117600" y="692150"/>
            <a:ext cx="4624388"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87850"/>
            <a:ext cx="502920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3" tIns="45960" rIns="91923" bIns="4596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126" name="Rectangle 6"/>
          <p:cNvSpPr>
            <a:spLocks noGrp="1" noChangeArrowheads="1"/>
          </p:cNvSpPr>
          <p:nvPr>
            <p:ph type="ftr" sz="quarter" idx="4"/>
          </p:nvPr>
        </p:nvSpPr>
        <p:spPr bwMode="auto">
          <a:xfrm>
            <a:off x="0" y="8774113"/>
            <a:ext cx="2971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3" tIns="45960" rIns="91923" bIns="45960" numCol="1" anchor="b" anchorCtr="0" compatLnSpc="1">
            <a:prstTxWarp prst="textNoShape">
              <a:avLst/>
            </a:prstTxWarp>
          </a:bodyPr>
          <a:lstStyle>
            <a:lvl1pPr defTabSz="920750">
              <a:defRPr sz="1200">
                <a:latin typeface="Times"/>
              </a:defRPr>
            </a:lvl1pPr>
          </a:lstStyle>
          <a:p>
            <a:pPr>
              <a:defRPr/>
            </a:pPr>
            <a:endParaRPr lang="en-US" altLang="en-US"/>
          </a:p>
        </p:txBody>
      </p:sp>
      <p:sp>
        <p:nvSpPr>
          <p:cNvPr id="5127" name="Rectangle 7"/>
          <p:cNvSpPr>
            <a:spLocks noGrp="1" noChangeArrowheads="1"/>
          </p:cNvSpPr>
          <p:nvPr>
            <p:ph type="sldNum" sz="quarter" idx="5"/>
          </p:nvPr>
        </p:nvSpPr>
        <p:spPr bwMode="auto">
          <a:xfrm>
            <a:off x="3886200" y="8774113"/>
            <a:ext cx="2971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3" tIns="45960" rIns="91923" bIns="45960" numCol="1" anchor="b" anchorCtr="0" compatLnSpc="1">
            <a:prstTxWarp prst="textNoShape">
              <a:avLst/>
            </a:prstTxWarp>
          </a:bodyPr>
          <a:lstStyle>
            <a:lvl1pPr algn="r" defTabSz="920750">
              <a:defRPr sz="1200">
                <a:latin typeface="Times"/>
              </a:defRPr>
            </a:lvl1pPr>
          </a:lstStyle>
          <a:p>
            <a:pPr>
              <a:defRPr/>
            </a:pPr>
            <a:fld id="{4F506627-4559-4751-AF8C-17F4C080B4CA}" type="slidenum">
              <a:rPr lang="en-US" altLang="en-US"/>
              <a:pPr>
                <a:defRPr/>
              </a:pPr>
              <a:t>‹#›</a:t>
            </a:fld>
            <a:endParaRPr lang="en-US" altLang="en-US"/>
          </a:p>
        </p:txBody>
      </p:sp>
    </p:spTree>
    <p:extLst>
      <p:ext uri="{BB962C8B-B14F-4D97-AF65-F5344CB8AC3E}">
        <p14:creationId xmlns:p14="http://schemas.microsoft.com/office/powerpoint/2010/main" val="40023601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20750">
              <a:defRPr sz="2400">
                <a:solidFill>
                  <a:schemeClr val="tx1"/>
                </a:solidFill>
                <a:latin typeface="Times New Roman" pitchFamily="18" charset="0"/>
              </a:defRPr>
            </a:lvl1pPr>
            <a:lvl2pPr marL="742950" indent="-285750" defTabSz="920750">
              <a:defRPr sz="2400">
                <a:solidFill>
                  <a:schemeClr val="tx1"/>
                </a:solidFill>
                <a:latin typeface="Times New Roman" pitchFamily="18" charset="0"/>
              </a:defRPr>
            </a:lvl2pPr>
            <a:lvl3pPr marL="1143000" indent="-228600" defTabSz="920750">
              <a:defRPr sz="2400">
                <a:solidFill>
                  <a:schemeClr val="tx1"/>
                </a:solidFill>
                <a:latin typeface="Times New Roman" pitchFamily="18" charset="0"/>
              </a:defRPr>
            </a:lvl3pPr>
            <a:lvl4pPr marL="1600200" indent="-228600" defTabSz="920750">
              <a:defRPr sz="2400">
                <a:solidFill>
                  <a:schemeClr val="tx1"/>
                </a:solidFill>
                <a:latin typeface="Times New Roman" pitchFamily="18" charset="0"/>
              </a:defRPr>
            </a:lvl4pPr>
            <a:lvl5pPr marL="2057400" indent="-228600" defTabSz="92075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fld id="{A99E263D-D76F-4DC8-806D-0B14B807DACA}" type="slidenum">
              <a:rPr lang="en-US" altLang="en-US" sz="1200" smtClean="0">
                <a:latin typeface="Times"/>
              </a:rPr>
              <a:pPr/>
              <a:t>2</a:t>
            </a:fld>
            <a:endParaRPr lang="en-US" altLang="en-US" sz="1200" smtClean="0">
              <a:latin typeface="Time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r>
              <a:rPr lang="en-US" altLang="en-US" smtClean="0"/>
              <a:t>Figure: 09-15</a:t>
            </a:r>
          </a:p>
          <a:p>
            <a:endParaRPr lang="en-US" altLang="en-US" smtClean="0"/>
          </a:p>
          <a:p>
            <a:r>
              <a:rPr lang="en-US" altLang="en-US" smtClean="0"/>
              <a:t>Title: </a:t>
            </a:r>
          </a:p>
          <a:p>
            <a:r>
              <a:rPr lang="en-US" altLang="en-US" smtClean="0"/>
              <a:t>Formation of the H</a:t>
            </a:r>
            <a:r>
              <a:rPr lang="en-US" altLang="en-US" baseline="-25000" smtClean="0"/>
              <a:t>2</a:t>
            </a:r>
            <a:r>
              <a:rPr lang="en-US" altLang="en-US" smtClean="0"/>
              <a:t> molecule.</a:t>
            </a:r>
          </a:p>
          <a:p>
            <a:endParaRPr lang="en-US" altLang="en-US" smtClean="0"/>
          </a:p>
          <a:p>
            <a:r>
              <a:rPr lang="en-US" altLang="en-US" smtClean="0"/>
              <a:t>Caption: </a:t>
            </a:r>
          </a:p>
          <a:p>
            <a:r>
              <a:rPr lang="en-US" altLang="en-US" smtClean="0"/>
              <a:t>Plot of the change in potential energy as two hydrogen atoms come together to form the H</a:t>
            </a:r>
            <a:r>
              <a:rPr lang="en-US" altLang="en-US" baseline="-25000" smtClean="0"/>
              <a:t>2</a:t>
            </a:r>
            <a:r>
              <a:rPr lang="en-US" altLang="en-US" smtClean="0"/>
              <a:t> molecule.  The minimum in the energy, at 0.74 Å, represents the equilibrium bond distance.  The energy at that point, -436 kJ/mol, corresponds to the energy change for the formation of the H—H bond.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20750">
              <a:defRPr sz="2400">
                <a:solidFill>
                  <a:schemeClr val="tx1"/>
                </a:solidFill>
                <a:latin typeface="Times New Roman" pitchFamily="18" charset="0"/>
              </a:defRPr>
            </a:lvl1pPr>
            <a:lvl2pPr marL="742950" indent="-285750" defTabSz="920750">
              <a:defRPr sz="2400">
                <a:solidFill>
                  <a:schemeClr val="tx1"/>
                </a:solidFill>
                <a:latin typeface="Times New Roman" pitchFamily="18" charset="0"/>
              </a:defRPr>
            </a:lvl2pPr>
            <a:lvl3pPr marL="1143000" indent="-228600" defTabSz="920750">
              <a:defRPr sz="2400">
                <a:solidFill>
                  <a:schemeClr val="tx1"/>
                </a:solidFill>
                <a:latin typeface="Times New Roman" pitchFamily="18" charset="0"/>
              </a:defRPr>
            </a:lvl3pPr>
            <a:lvl4pPr marL="1600200" indent="-228600" defTabSz="920750">
              <a:defRPr sz="2400">
                <a:solidFill>
                  <a:schemeClr val="tx1"/>
                </a:solidFill>
                <a:latin typeface="Times New Roman" pitchFamily="18" charset="0"/>
              </a:defRPr>
            </a:lvl4pPr>
            <a:lvl5pPr marL="2057400" indent="-228600" defTabSz="92075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fld id="{5BD79D0D-0456-41B5-92E2-8ED21CBB4A7C}" type="slidenum">
              <a:rPr lang="en-US" altLang="en-US" sz="1200" smtClean="0">
                <a:latin typeface="Times"/>
              </a:rPr>
              <a:pPr/>
              <a:t>6</a:t>
            </a:fld>
            <a:endParaRPr lang="en-US" altLang="en-US" sz="1200" smtClean="0">
              <a:latin typeface="Time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r>
              <a:rPr lang="en-US" altLang="en-US" smtClean="0">
                <a:solidFill>
                  <a:srgbClr val="000000"/>
                </a:solidFill>
                <a:latin typeface="Geneva"/>
              </a:rPr>
              <a:t>Figure: 09-14</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20750">
              <a:defRPr sz="2400">
                <a:solidFill>
                  <a:schemeClr val="tx1"/>
                </a:solidFill>
                <a:latin typeface="Times New Roman" pitchFamily="18" charset="0"/>
              </a:defRPr>
            </a:lvl1pPr>
            <a:lvl2pPr marL="742950" indent="-285750" defTabSz="920750">
              <a:defRPr sz="2400">
                <a:solidFill>
                  <a:schemeClr val="tx1"/>
                </a:solidFill>
                <a:latin typeface="Times New Roman" pitchFamily="18" charset="0"/>
              </a:defRPr>
            </a:lvl2pPr>
            <a:lvl3pPr marL="1143000" indent="-228600" defTabSz="920750">
              <a:defRPr sz="2400">
                <a:solidFill>
                  <a:schemeClr val="tx1"/>
                </a:solidFill>
                <a:latin typeface="Times New Roman" pitchFamily="18" charset="0"/>
              </a:defRPr>
            </a:lvl3pPr>
            <a:lvl4pPr marL="1600200" indent="-228600" defTabSz="920750">
              <a:defRPr sz="2400">
                <a:solidFill>
                  <a:schemeClr val="tx1"/>
                </a:solidFill>
                <a:latin typeface="Times New Roman" pitchFamily="18" charset="0"/>
              </a:defRPr>
            </a:lvl4pPr>
            <a:lvl5pPr marL="2057400" indent="-228600" defTabSz="92075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fld id="{E1ED35D8-7314-43B2-B71D-E8F88CA44CB7}" type="slidenum">
              <a:rPr lang="en-US" altLang="en-US" sz="1200" smtClean="0">
                <a:latin typeface="Times"/>
              </a:rPr>
              <a:pPr/>
              <a:t>14</a:t>
            </a:fld>
            <a:endParaRPr lang="en-US" altLang="en-US" sz="1200" smtClean="0">
              <a:latin typeface="Time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r>
              <a:rPr lang="en-US" altLang="en-US" smtClean="0">
                <a:solidFill>
                  <a:srgbClr val="000000"/>
                </a:solidFill>
                <a:latin typeface="Geneva"/>
              </a:rPr>
              <a:t>Figure: 09-33</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20750">
              <a:defRPr sz="2400">
                <a:solidFill>
                  <a:schemeClr val="tx1"/>
                </a:solidFill>
                <a:latin typeface="Times New Roman" pitchFamily="18" charset="0"/>
              </a:defRPr>
            </a:lvl1pPr>
            <a:lvl2pPr marL="742950" indent="-285750" defTabSz="920750">
              <a:defRPr sz="2400">
                <a:solidFill>
                  <a:schemeClr val="tx1"/>
                </a:solidFill>
                <a:latin typeface="Times New Roman" pitchFamily="18" charset="0"/>
              </a:defRPr>
            </a:lvl2pPr>
            <a:lvl3pPr marL="1143000" indent="-228600" defTabSz="920750">
              <a:defRPr sz="2400">
                <a:solidFill>
                  <a:schemeClr val="tx1"/>
                </a:solidFill>
                <a:latin typeface="Times New Roman" pitchFamily="18" charset="0"/>
              </a:defRPr>
            </a:lvl3pPr>
            <a:lvl4pPr marL="1600200" indent="-228600" defTabSz="920750">
              <a:defRPr sz="2400">
                <a:solidFill>
                  <a:schemeClr val="tx1"/>
                </a:solidFill>
                <a:latin typeface="Times New Roman" pitchFamily="18" charset="0"/>
              </a:defRPr>
            </a:lvl4pPr>
            <a:lvl5pPr marL="2057400" indent="-228600" defTabSz="92075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fld id="{DE091C58-158C-4F74-BEBB-F4E5EDB84BFB}" type="slidenum">
              <a:rPr lang="en-US" altLang="en-US" sz="1200" smtClean="0">
                <a:latin typeface="Times"/>
              </a:rPr>
              <a:pPr/>
              <a:t>25</a:t>
            </a:fld>
            <a:endParaRPr lang="en-US" altLang="en-US" sz="1200" smtClean="0">
              <a:latin typeface="Time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en-US" altLang="en-US" smtClean="0">
                <a:solidFill>
                  <a:srgbClr val="000000"/>
                </a:solidFill>
                <a:latin typeface="Geneva"/>
              </a:rPr>
              <a:t>Figure: 09-22</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0750">
              <a:defRPr sz="2400">
                <a:solidFill>
                  <a:schemeClr val="tx1"/>
                </a:solidFill>
                <a:latin typeface="Times New Roman" pitchFamily="18" charset="0"/>
              </a:defRPr>
            </a:lvl1pPr>
            <a:lvl2pPr marL="742950" indent="-285750" defTabSz="920750">
              <a:defRPr sz="2400">
                <a:solidFill>
                  <a:schemeClr val="tx1"/>
                </a:solidFill>
                <a:latin typeface="Times New Roman" pitchFamily="18" charset="0"/>
              </a:defRPr>
            </a:lvl2pPr>
            <a:lvl3pPr marL="1143000" indent="-228600" defTabSz="920750">
              <a:defRPr sz="2400">
                <a:solidFill>
                  <a:schemeClr val="tx1"/>
                </a:solidFill>
                <a:latin typeface="Times New Roman" pitchFamily="18" charset="0"/>
              </a:defRPr>
            </a:lvl3pPr>
            <a:lvl4pPr marL="1600200" indent="-228600" defTabSz="920750">
              <a:defRPr sz="2400">
                <a:solidFill>
                  <a:schemeClr val="tx1"/>
                </a:solidFill>
                <a:latin typeface="Times New Roman" pitchFamily="18" charset="0"/>
              </a:defRPr>
            </a:lvl4pPr>
            <a:lvl5pPr marL="2057400" indent="-228600" defTabSz="92075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fld id="{3F3084AD-AA4B-4467-8BA2-D56519AE9FEE}" type="slidenum">
              <a:rPr lang="en-US" altLang="en-US" sz="1200" smtClean="0">
                <a:latin typeface="Times"/>
              </a:rPr>
              <a:pPr/>
              <a:t>27</a:t>
            </a:fld>
            <a:endParaRPr lang="en-US" altLang="en-US" sz="1200" smtClean="0">
              <a:latin typeface="Time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r>
              <a:rPr lang="en-US" altLang="en-US" smtClean="0"/>
              <a:t>Figure: 09-38</a:t>
            </a:r>
          </a:p>
          <a:p>
            <a:endParaRPr lang="en-US" altLang="en-US" smtClean="0"/>
          </a:p>
          <a:p>
            <a:r>
              <a:rPr lang="en-US" altLang="en-US" smtClean="0"/>
              <a:t>Title: </a:t>
            </a:r>
          </a:p>
          <a:p>
            <a:r>
              <a:rPr lang="en-US" altLang="en-US" smtClean="0"/>
              <a:t>Contour representations of the molecular orbitals formed by the 2</a:t>
            </a:r>
            <a:r>
              <a:rPr lang="en-US" altLang="en-US" i="1" smtClean="0"/>
              <a:t>p</a:t>
            </a:r>
            <a:r>
              <a:rPr lang="en-US" altLang="en-US" smtClean="0"/>
              <a:t> orbitals on two atoms.</a:t>
            </a:r>
          </a:p>
          <a:p>
            <a:endParaRPr lang="en-US" altLang="en-US" smtClean="0"/>
          </a:p>
          <a:p>
            <a:r>
              <a:rPr lang="en-US" altLang="en-US" smtClean="0"/>
              <a:t>Caption: </a:t>
            </a:r>
          </a:p>
          <a:p>
            <a:r>
              <a:rPr lang="en-US" altLang="en-US" smtClean="0"/>
              <a:t>Each time we combine two atomic orbitals, we obtain two MOs: one bonding and one antibonding.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20750">
              <a:defRPr sz="2400">
                <a:solidFill>
                  <a:schemeClr val="tx1"/>
                </a:solidFill>
                <a:latin typeface="Times New Roman" pitchFamily="18" charset="0"/>
              </a:defRPr>
            </a:lvl1pPr>
            <a:lvl2pPr marL="742950" indent="-285750" defTabSz="920750">
              <a:defRPr sz="2400">
                <a:solidFill>
                  <a:schemeClr val="tx1"/>
                </a:solidFill>
                <a:latin typeface="Times New Roman" pitchFamily="18" charset="0"/>
              </a:defRPr>
            </a:lvl2pPr>
            <a:lvl3pPr marL="1143000" indent="-228600" defTabSz="920750">
              <a:defRPr sz="2400">
                <a:solidFill>
                  <a:schemeClr val="tx1"/>
                </a:solidFill>
                <a:latin typeface="Times New Roman" pitchFamily="18" charset="0"/>
              </a:defRPr>
            </a:lvl3pPr>
            <a:lvl4pPr marL="1600200" indent="-228600" defTabSz="920750">
              <a:defRPr sz="2400">
                <a:solidFill>
                  <a:schemeClr val="tx1"/>
                </a:solidFill>
                <a:latin typeface="Times New Roman" pitchFamily="18" charset="0"/>
              </a:defRPr>
            </a:lvl4pPr>
            <a:lvl5pPr marL="2057400" indent="-228600" defTabSz="92075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fld id="{C2DA698F-40BF-4E18-AA04-69B320C7DEFE}" type="slidenum">
              <a:rPr lang="en-US" altLang="en-US" sz="1200" smtClean="0">
                <a:latin typeface="Times"/>
              </a:rPr>
              <a:pPr/>
              <a:t>34</a:t>
            </a:fld>
            <a:endParaRPr lang="en-US" altLang="en-US" sz="1200" smtClean="0">
              <a:latin typeface="Time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US" altLang="en-US" smtClean="0">
                <a:solidFill>
                  <a:srgbClr val="000000"/>
                </a:solidFill>
                <a:latin typeface="Geneva"/>
              </a:rPr>
              <a:t>Figure: 09-41</a:t>
            </a:r>
          </a:p>
          <a:p>
            <a:endParaRPr lang="en-US" altLang="en-US" smtClean="0">
              <a:solidFill>
                <a:srgbClr val="000000"/>
              </a:solidFill>
              <a:latin typeface="Geneva"/>
            </a:endParaRP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5375"/>
            <a:ext cx="8643938" cy="16335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5588" y="4316413"/>
            <a:ext cx="7116762" cy="1946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DB00E9-34D2-4257-8EF7-4D6C802F3AB5}" type="slidenum">
              <a:rPr lang="en-US" altLang="en-US"/>
              <a:pPr>
                <a:defRPr/>
              </a:pPr>
              <a:t>‹#›</a:t>
            </a:fld>
            <a:endParaRPr lang="en-US" altLang="en-US"/>
          </a:p>
        </p:txBody>
      </p:sp>
    </p:spTree>
    <p:extLst>
      <p:ext uri="{BB962C8B-B14F-4D97-AF65-F5344CB8AC3E}">
        <p14:creationId xmlns:p14="http://schemas.microsoft.com/office/powerpoint/2010/main" val="332683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33A931-ABF3-4470-818E-73D1E03DF15D}" type="slidenum">
              <a:rPr lang="en-US" altLang="en-US"/>
              <a:pPr>
                <a:defRPr/>
              </a:pPr>
              <a:t>‹#›</a:t>
            </a:fld>
            <a:endParaRPr lang="en-US" altLang="en-US"/>
          </a:p>
        </p:txBody>
      </p:sp>
    </p:spTree>
    <p:extLst>
      <p:ext uri="{BB962C8B-B14F-4D97-AF65-F5344CB8AC3E}">
        <p14:creationId xmlns:p14="http://schemas.microsoft.com/office/powerpoint/2010/main" val="4261761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5350" y="676275"/>
            <a:ext cx="2160588" cy="6094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5"/>
            <a:ext cx="6330950" cy="6094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CE318A-8372-4347-BE67-7EEDFDC14321}" type="slidenum">
              <a:rPr lang="en-US" altLang="en-US"/>
              <a:pPr>
                <a:defRPr/>
              </a:pPr>
              <a:t>‹#›</a:t>
            </a:fld>
            <a:endParaRPr lang="en-US" altLang="en-US"/>
          </a:p>
        </p:txBody>
      </p:sp>
    </p:spTree>
    <p:extLst>
      <p:ext uri="{BB962C8B-B14F-4D97-AF65-F5344CB8AC3E}">
        <p14:creationId xmlns:p14="http://schemas.microsoft.com/office/powerpoint/2010/main" val="319182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5EF34C-A2DD-45FC-92D1-F42FBEEA23DA}" type="slidenum">
              <a:rPr lang="en-US" altLang="en-US"/>
              <a:pPr>
                <a:defRPr/>
              </a:pPr>
              <a:t>‹#›</a:t>
            </a:fld>
            <a:endParaRPr lang="en-US" altLang="en-US"/>
          </a:p>
        </p:txBody>
      </p:sp>
    </p:spTree>
    <p:extLst>
      <p:ext uri="{BB962C8B-B14F-4D97-AF65-F5344CB8AC3E}">
        <p14:creationId xmlns:p14="http://schemas.microsoft.com/office/powerpoint/2010/main" val="391351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4263"/>
            <a:ext cx="8642350" cy="151288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42350" cy="16652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3A39BB4-CEB5-44E2-BD0F-A5F331AD3E58}" type="slidenum">
              <a:rPr lang="en-US" altLang="en-US"/>
              <a:pPr>
                <a:defRPr/>
              </a:pPr>
              <a:t>‹#›</a:t>
            </a:fld>
            <a:endParaRPr lang="en-US" altLang="en-US"/>
          </a:p>
        </p:txBody>
      </p:sp>
    </p:spTree>
    <p:extLst>
      <p:ext uri="{BB962C8B-B14F-4D97-AF65-F5344CB8AC3E}">
        <p14:creationId xmlns:p14="http://schemas.microsoft.com/office/powerpoint/2010/main" val="90130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5"/>
            <a:ext cx="4244975"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9375" y="2200275"/>
            <a:ext cx="4246563"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7E3E6AA-046F-43CC-869A-184E377D6907}" type="slidenum">
              <a:rPr lang="en-US" altLang="en-US"/>
              <a:pPr>
                <a:defRPr/>
              </a:pPr>
              <a:t>‹#›</a:t>
            </a:fld>
            <a:endParaRPr lang="en-US" altLang="en-US"/>
          </a:p>
        </p:txBody>
      </p:sp>
    </p:spTree>
    <p:extLst>
      <p:ext uri="{BB962C8B-B14F-4D97-AF65-F5344CB8AC3E}">
        <p14:creationId xmlns:p14="http://schemas.microsoft.com/office/powerpoint/2010/main" val="376202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51938"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92625"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92625"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5725" y="1704975"/>
            <a:ext cx="4494213"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5725" y="2416175"/>
            <a:ext cx="4494213"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6ADFF84-D603-4EC5-AA04-83F7D3332DF2}" type="slidenum">
              <a:rPr lang="en-US" altLang="en-US"/>
              <a:pPr>
                <a:defRPr/>
              </a:pPr>
              <a:t>‹#›</a:t>
            </a:fld>
            <a:endParaRPr lang="en-US" altLang="en-US"/>
          </a:p>
        </p:txBody>
      </p:sp>
    </p:spTree>
    <p:extLst>
      <p:ext uri="{BB962C8B-B14F-4D97-AF65-F5344CB8AC3E}">
        <p14:creationId xmlns:p14="http://schemas.microsoft.com/office/powerpoint/2010/main" val="285224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09EA7F9-823A-4FFA-84C6-9AE8C4FF18C9}" type="slidenum">
              <a:rPr lang="en-US" altLang="en-US"/>
              <a:pPr>
                <a:defRPr/>
              </a:pPr>
              <a:t>‹#›</a:t>
            </a:fld>
            <a:endParaRPr lang="en-US" altLang="en-US"/>
          </a:p>
        </p:txBody>
      </p:sp>
    </p:spTree>
    <p:extLst>
      <p:ext uri="{BB962C8B-B14F-4D97-AF65-F5344CB8AC3E}">
        <p14:creationId xmlns:p14="http://schemas.microsoft.com/office/powerpoint/2010/main" val="3684589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959AC9A-0135-46CD-BFEC-CDBA760211BE}" type="slidenum">
              <a:rPr lang="en-US" altLang="en-US"/>
              <a:pPr>
                <a:defRPr/>
              </a:pPr>
              <a:t>‹#›</a:t>
            </a:fld>
            <a:endParaRPr lang="en-US" altLang="en-US"/>
          </a:p>
        </p:txBody>
      </p:sp>
    </p:spTree>
    <p:extLst>
      <p:ext uri="{BB962C8B-B14F-4D97-AF65-F5344CB8AC3E}">
        <p14:creationId xmlns:p14="http://schemas.microsoft.com/office/powerpoint/2010/main" val="204429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4863"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5100" y="303213"/>
            <a:ext cx="5684838" cy="6500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4863" cy="5210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5CCA1A-3BE6-4CE6-988F-7E029688C3A7}" type="slidenum">
              <a:rPr lang="en-US" altLang="en-US"/>
              <a:pPr>
                <a:defRPr/>
              </a:pPr>
              <a:t>‹#›</a:t>
            </a:fld>
            <a:endParaRPr lang="en-US" altLang="en-US"/>
          </a:p>
        </p:txBody>
      </p:sp>
    </p:spTree>
    <p:extLst>
      <p:ext uri="{BB962C8B-B14F-4D97-AF65-F5344CB8AC3E}">
        <p14:creationId xmlns:p14="http://schemas.microsoft.com/office/powerpoint/2010/main" val="269816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2313" y="5332413"/>
            <a:ext cx="6100762" cy="628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2313" y="681038"/>
            <a:ext cx="6100762" cy="4570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92313" y="5961063"/>
            <a:ext cx="6100762"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8687A6A-444A-4B76-AC68-DF03F30AFFFE}" type="slidenum">
              <a:rPr lang="en-US" altLang="en-US"/>
              <a:pPr>
                <a:defRPr/>
              </a:pPr>
              <a:t>‹#›</a:t>
            </a:fld>
            <a:endParaRPr lang="en-US" altLang="en-US"/>
          </a:p>
        </p:txBody>
      </p:sp>
    </p:spTree>
    <p:extLst>
      <p:ext uri="{BB962C8B-B14F-4D97-AF65-F5344CB8AC3E}">
        <p14:creationId xmlns:p14="http://schemas.microsoft.com/office/powerpoint/2010/main" val="54594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4393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2200275"/>
            <a:ext cx="8643938"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62000" y="6940550"/>
            <a:ext cx="2119313"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lvl1pPr defTabSz="1016000">
              <a:defRPr sz="16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473450" y="6940550"/>
            <a:ext cx="322103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lvl1pPr algn="ctr" defTabSz="1016000">
              <a:defRPr sz="16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7286625" y="6940550"/>
            <a:ext cx="2119313"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lvl1pPr algn="r" defTabSz="1016000">
              <a:defRPr sz="1600">
                <a:latin typeface="+mn-lt"/>
              </a:defRPr>
            </a:lvl1pPr>
          </a:lstStyle>
          <a:p>
            <a:pPr>
              <a:defRPr/>
            </a:pPr>
            <a:fld id="{9063C7D9-2546-4C6C-901B-64253644D5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6000" rtl="0" eaLnBrk="0" fontAlgn="base" hangingPunct="0">
        <a:spcBef>
          <a:spcPct val="0"/>
        </a:spcBef>
        <a:spcAft>
          <a:spcPct val="0"/>
        </a:spcAft>
        <a:defRPr sz="4900">
          <a:solidFill>
            <a:schemeClr val="tx2"/>
          </a:solidFill>
          <a:latin typeface="+mj-lt"/>
          <a:ea typeface="+mj-ea"/>
          <a:cs typeface="+mj-cs"/>
        </a:defRPr>
      </a:lvl1pPr>
      <a:lvl2pPr algn="ctr" defTabSz="1016000" rtl="0" eaLnBrk="0" fontAlgn="base" hangingPunct="0">
        <a:spcBef>
          <a:spcPct val="0"/>
        </a:spcBef>
        <a:spcAft>
          <a:spcPct val="0"/>
        </a:spcAft>
        <a:defRPr sz="4900">
          <a:solidFill>
            <a:schemeClr val="tx2"/>
          </a:solidFill>
          <a:latin typeface="Times"/>
        </a:defRPr>
      </a:lvl2pPr>
      <a:lvl3pPr algn="ctr" defTabSz="1016000" rtl="0" eaLnBrk="0" fontAlgn="base" hangingPunct="0">
        <a:spcBef>
          <a:spcPct val="0"/>
        </a:spcBef>
        <a:spcAft>
          <a:spcPct val="0"/>
        </a:spcAft>
        <a:defRPr sz="4900">
          <a:solidFill>
            <a:schemeClr val="tx2"/>
          </a:solidFill>
          <a:latin typeface="Times"/>
        </a:defRPr>
      </a:lvl3pPr>
      <a:lvl4pPr algn="ctr" defTabSz="1016000" rtl="0" eaLnBrk="0" fontAlgn="base" hangingPunct="0">
        <a:spcBef>
          <a:spcPct val="0"/>
        </a:spcBef>
        <a:spcAft>
          <a:spcPct val="0"/>
        </a:spcAft>
        <a:defRPr sz="4900">
          <a:solidFill>
            <a:schemeClr val="tx2"/>
          </a:solidFill>
          <a:latin typeface="Times"/>
        </a:defRPr>
      </a:lvl4pPr>
      <a:lvl5pPr algn="ctr" defTabSz="1016000" rtl="0" eaLnBrk="0" fontAlgn="base" hangingPunct="0">
        <a:spcBef>
          <a:spcPct val="0"/>
        </a:spcBef>
        <a:spcAft>
          <a:spcPct val="0"/>
        </a:spcAft>
        <a:defRPr sz="4900">
          <a:solidFill>
            <a:schemeClr val="tx2"/>
          </a:solidFill>
          <a:latin typeface="Times"/>
        </a:defRPr>
      </a:lvl5pPr>
      <a:lvl6pPr marL="457200" algn="ctr" defTabSz="1016000" rtl="0" eaLnBrk="0" fontAlgn="base" hangingPunct="0">
        <a:spcBef>
          <a:spcPct val="0"/>
        </a:spcBef>
        <a:spcAft>
          <a:spcPct val="0"/>
        </a:spcAft>
        <a:defRPr sz="4900">
          <a:solidFill>
            <a:schemeClr val="tx2"/>
          </a:solidFill>
          <a:latin typeface="Times"/>
        </a:defRPr>
      </a:lvl6pPr>
      <a:lvl7pPr marL="914400" algn="ctr" defTabSz="1016000" rtl="0" eaLnBrk="0" fontAlgn="base" hangingPunct="0">
        <a:spcBef>
          <a:spcPct val="0"/>
        </a:spcBef>
        <a:spcAft>
          <a:spcPct val="0"/>
        </a:spcAft>
        <a:defRPr sz="4900">
          <a:solidFill>
            <a:schemeClr val="tx2"/>
          </a:solidFill>
          <a:latin typeface="Times"/>
        </a:defRPr>
      </a:lvl7pPr>
      <a:lvl8pPr marL="1371600" algn="ctr" defTabSz="1016000" rtl="0" eaLnBrk="0" fontAlgn="base" hangingPunct="0">
        <a:spcBef>
          <a:spcPct val="0"/>
        </a:spcBef>
        <a:spcAft>
          <a:spcPct val="0"/>
        </a:spcAft>
        <a:defRPr sz="4900">
          <a:solidFill>
            <a:schemeClr val="tx2"/>
          </a:solidFill>
          <a:latin typeface="Times"/>
        </a:defRPr>
      </a:lvl8pPr>
      <a:lvl9pPr marL="1828800" algn="ctr" defTabSz="1016000" rtl="0" eaLnBrk="0" fontAlgn="base" hangingPunct="0">
        <a:spcBef>
          <a:spcPct val="0"/>
        </a:spcBef>
        <a:spcAft>
          <a:spcPct val="0"/>
        </a:spcAft>
        <a:defRPr sz="4900">
          <a:solidFill>
            <a:schemeClr val="tx2"/>
          </a:solidFill>
          <a:latin typeface="Times"/>
        </a:defRPr>
      </a:lvl9pPr>
    </p:titleStyle>
    <p:bodyStyle>
      <a:lvl1pPr marL="381000" indent="-381000" algn="l" defTabSz="1016000" rtl="0" eaLnBrk="0" fontAlgn="base" hangingPunct="0">
        <a:spcBef>
          <a:spcPct val="20000"/>
        </a:spcBef>
        <a:spcAft>
          <a:spcPct val="0"/>
        </a:spcAft>
        <a:buChar char="•"/>
        <a:defRPr sz="3600">
          <a:solidFill>
            <a:schemeClr val="tx1"/>
          </a:solidFill>
          <a:latin typeface="+mn-lt"/>
          <a:ea typeface="+mn-ea"/>
          <a:cs typeface="+mn-cs"/>
        </a:defRPr>
      </a:lvl1pPr>
      <a:lvl2pPr marL="825500" indent="-317500" algn="l" defTabSz="1016000" rtl="0" eaLnBrk="0" fontAlgn="base" hangingPunct="0">
        <a:spcBef>
          <a:spcPct val="20000"/>
        </a:spcBef>
        <a:spcAft>
          <a:spcPct val="0"/>
        </a:spcAft>
        <a:buChar char="–"/>
        <a:defRPr sz="3100">
          <a:solidFill>
            <a:schemeClr val="tx1"/>
          </a:solidFill>
          <a:latin typeface="+mn-lt"/>
        </a:defRPr>
      </a:lvl2pPr>
      <a:lvl3pPr marL="1270000" indent="-254000" algn="l" defTabSz="1016000" rtl="0" eaLnBrk="0" fontAlgn="base" hangingPunct="0">
        <a:spcBef>
          <a:spcPct val="20000"/>
        </a:spcBef>
        <a:spcAft>
          <a:spcPct val="0"/>
        </a:spcAft>
        <a:buChar char="•"/>
        <a:defRPr sz="2700">
          <a:solidFill>
            <a:schemeClr val="tx1"/>
          </a:solidFill>
          <a:latin typeface="+mn-lt"/>
        </a:defRPr>
      </a:lvl3pPr>
      <a:lvl4pPr marL="1778000" indent="-254000" algn="l" defTabSz="1016000" rtl="0" eaLnBrk="0" fontAlgn="base" hangingPunct="0">
        <a:spcBef>
          <a:spcPct val="20000"/>
        </a:spcBef>
        <a:spcAft>
          <a:spcPct val="0"/>
        </a:spcAft>
        <a:buChar char="–"/>
        <a:defRPr sz="2200">
          <a:solidFill>
            <a:schemeClr val="tx1"/>
          </a:solidFill>
          <a:latin typeface="+mn-lt"/>
        </a:defRPr>
      </a:lvl4pPr>
      <a:lvl5pPr marL="2286000" indent="-254000" algn="l" defTabSz="1016000" rtl="0" eaLnBrk="0" fontAlgn="base" hangingPunct="0">
        <a:spcBef>
          <a:spcPct val="20000"/>
        </a:spcBef>
        <a:spcAft>
          <a:spcPct val="0"/>
        </a:spcAft>
        <a:buChar char="»"/>
        <a:defRPr sz="2200">
          <a:solidFill>
            <a:schemeClr val="tx1"/>
          </a:solidFill>
          <a:latin typeface="+mn-lt"/>
        </a:defRPr>
      </a:lvl5pPr>
      <a:lvl6pPr marL="2743200" indent="-254000" algn="l" defTabSz="1016000" rtl="0" eaLnBrk="0" fontAlgn="base" hangingPunct="0">
        <a:spcBef>
          <a:spcPct val="20000"/>
        </a:spcBef>
        <a:spcAft>
          <a:spcPct val="0"/>
        </a:spcAft>
        <a:buChar char="»"/>
        <a:defRPr sz="2200">
          <a:solidFill>
            <a:schemeClr val="tx1"/>
          </a:solidFill>
          <a:latin typeface="+mn-lt"/>
        </a:defRPr>
      </a:lvl6pPr>
      <a:lvl7pPr marL="3200400" indent="-254000" algn="l" defTabSz="1016000" rtl="0" eaLnBrk="0" fontAlgn="base" hangingPunct="0">
        <a:spcBef>
          <a:spcPct val="20000"/>
        </a:spcBef>
        <a:spcAft>
          <a:spcPct val="0"/>
        </a:spcAft>
        <a:buChar char="»"/>
        <a:defRPr sz="2200">
          <a:solidFill>
            <a:schemeClr val="tx1"/>
          </a:solidFill>
          <a:latin typeface="+mn-lt"/>
        </a:defRPr>
      </a:lvl7pPr>
      <a:lvl8pPr marL="3657600" indent="-254000" algn="l" defTabSz="1016000" rtl="0" eaLnBrk="0" fontAlgn="base" hangingPunct="0">
        <a:spcBef>
          <a:spcPct val="20000"/>
        </a:spcBef>
        <a:spcAft>
          <a:spcPct val="0"/>
        </a:spcAft>
        <a:buChar char="»"/>
        <a:defRPr sz="2200">
          <a:solidFill>
            <a:schemeClr val="tx1"/>
          </a:solidFill>
          <a:latin typeface="+mn-lt"/>
        </a:defRPr>
      </a:lvl8pPr>
      <a:lvl9pPr marL="4114800" indent="-254000" algn="l" defTabSz="1016000" rtl="0" eaLnBrk="0" fontAlgn="base" hangingPunct="0">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7.xml"/><Relationship Id="rId4" Type="http://schemas.openxmlformats.org/officeDocument/2006/relationships/image" Target="../media/image32.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242094" y="1446212"/>
            <a:ext cx="9677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114800" indent="-4114800">
              <a:spcBef>
                <a:spcPct val="50000"/>
              </a:spcBef>
            </a:pPr>
            <a:r>
              <a:rPr lang="en-US" altLang="en-US" sz="3200" b="1" u="sng" dirty="0">
                <a:latin typeface="Arial" panose="020B0604020202020204" pitchFamily="34" charset="0"/>
                <a:cs typeface="Arial" panose="020B0604020202020204" pitchFamily="34" charset="0"/>
              </a:rPr>
              <a:t>Valence Bond theory (VB theory)</a:t>
            </a:r>
            <a:r>
              <a:rPr lang="en-US" altLang="en-US" sz="3200" dirty="0">
                <a:latin typeface="Arial" panose="020B0604020202020204" pitchFamily="34" charset="0"/>
                <a:cs typeface="Arial" panose="020B0604020202020204" pitchFamily="34" charset="0"/>
              </a:rPr>
              <a:t> – </a:t>
            </a:r>
            <a:r>
              <a:rPr lang="en-US" altLang="en-US" sz="3000" b="1" dirty="0">
                <a:latin typeface="Arial" panose="020B0604020202020204" pitchFamily="34" charset="0"/>
                <a:cs typeface="Arial" panose="020B0604020202020204" pitchFamily="34" charset="0"/>
              </a:rPr>
              <a:t>atomic orbitals from different </a:t>
            </a:r>
            <a:r>
              <a:rPr lang="en-US" altLang="en-US" sz="3000" b="1" dirty="0" smtClean="0">
                <a:latin typeface="Arial" panose="020B0604020202020204" pitchFamily="34" charset="0"/>
                <a:cs typeface="Arial" panose="020B0604020202020204" pitchFamily="34" charset="0"/>
              </a:rPr>
              <a:t>atoms </a:t>
            </a:r>
            <a:r>
              <a:rPr lang="en-US" altLang="en-US" sz="3000" b="1" dirty="0">
                <a:latin typeface="Arial" panose="020B0604020202020204" pitchFamily="34" charset="0"/>
                <a:cs typeface="Arial" panose="020B0604020202020204" pitchFamily="34" charset="0"/>
              </a:rPr>
              <a:t>overlap to form </a:t>
            </a:r>
            <a:r>
              <a:rPr lang="en-US" altLang="en-US" sz="3000" b="1" dirty="0" smtClean="0">
                <a:latin typeface="Arial" panose="020B0604020202020204" pitchFamily="34" charset="0"/>
                <a:cs typeface="Arial" panose="020B0604020202020204" pitchFamily="34" charset="0"/>
              </a:rPr>
              <a:t>covalent</a:t>
            </a:r>
            <a:r>
              <a:rPr lang="en-US" altLang="en-US" sz="3000" b="1" dirty="0">
                <a:latin typeface="Arial" panose="020B0604020202020204" pitchFamily="34" charset="0"/>
                <a:cs typeface="Arial" panose="020B0604020202020204" pitchFamily="34" charset="0"/>
              </a:rPr>
              <a:t> </a:t>
            </a:r>
            <a:r>
              <a:rPr lang="en-US" altLang="en-US" sz="3000" b="1" dirty="0" smtClean="0">
                <a:latin typeface="Arial" panose="020B0604020202020204" pitchFamily="34" charset="0"/>
                <a:cs typeface="Arial" panose="020B0604020202020204" pitchFamily="34" charset="0"/>
              </a:rPr>
              <a:t>bonds</a:t>
            </a:r>
            <a:endParaRPr lang="en-US" altLang="en-US" sz="3000" b="1" dirty="0">
              <a:latin typeface="Arial" panose="020B0604020202020204" pitchFamily="34" charset="0"/>
              <a:cs typeface="Arial" panose="020B0604020202020204" pitchFamily="34" charset="0"/>
            </a:endParaRPr>
          </a:p>
        </p:txBody>
      </p:sp>
      <p:pic>
        <p:nvPicPr>
          <p:cNvPr id="135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3732212"/>
            <a:ext cx="9280525"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608013"/>
            <a:ext cx="9372600"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207963" y="531813"/>
            <a:ext cx="9753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When two hydrogen atoms are brought together, </a:t>
            </a:r>
            <a:r>
              <a:rPr lang="en-US" altLang="en-US" sz="3000" b="1" dirty="0" smtClean="0">
                <a:latin typeface="Arial" panose="020B0604020202020204" pitchFamily="34" charset="0"/>
                <a:cs typeface="Arial" panose="020B0604020202020204" pitchFamily="34" charset="0"/>
              </a:rPr>
              <a:t>two </a:t>
            </a:r>
            <a:r>
              <a:rPr lang="en-US" altLang="en-US" sz="3000" b="1" dirty="0">
                <a:latin typeface="Arial" panose="020B0604020202020204" pitchFamily="34" charset="0"/>
                <a:cs typeface="Arial" panose="020B0604020202020204" pitchFamily="34" charset="0"/>
              </a:rPr>
              <a:t>possible </a:t>
            </a:r>
            <a:r>
              <a:rPr lang="en-US" altLang="en-US" sz="3000" b="1" dirty="0" smtClean="0">
                <a:latin typeface="Arial" panose="020B0604020202020204" pitchFamily="34" charset="0"/>
                <a:cs typeface="Arial" panose="020B0604020202020204" pitchFamily="34" charset="0"/>
              </a:rPr>
              <a:t>scenarios occur:</a:t>
            </a:r>
            <a:endParaRPr lang="en-US" altLang="en-US" sz="3000" b="1" dirty="0">
              <a:latin typeface="Arial" panose="020B0604020202020204" pitchFamily="34" charset="0"/>
              <a:cs typeface="Arial" panose="020B0604020202020204" pitchFamily="34" charset="0"/>
            </a:endParaRPr>
          </a:p>
        </p:txBody>
      </p:sp>
      <p:sp>
        <p:nvSpPr>
          <p:cNvPr id="3" name="Rectangle 5"/>
          <p:cNvSpPr>
            <a:spLocks noChangeArrowheads="1"/>
          </p:cNvSpPr>
          <p:nvPr/>
        </p:nvSpPr>
        <p:spPr bwMode="auto">
          <a:xfrm>
            <a:off x="414338" y="2210436"/>
            <a:ext cx="9068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1. symmetry labels on each H s-orbital are </a:t>
            </a:r>
            <a:r>
              <a:rPr lang="en-US" altLang="en-US" sz="3000" b="1" u="sng" dirty="0">
                <a:solidFill>
                  <a:srgbClr val="0070C0"/>
                </a:solidFill>
                <a:latin typeface="Arial" panose="020B0604020202020204" pitchFamily="34" charset="0"/>
                <a:cs typeface="Arial" panose="020B0604020202020204" pitchFamily="34" charset="0"/>
              </a:rPr>
              <a:t>same</a:t>
            </a:r>
          </a:p>
        </p:txBody>
      </p:sp>
      <p:sp>
        <p:nvSpPr>
          <p:cNvPr id="4" name="Rectangle 5"/>
          <p:cNvSpPr>
            <a:spLocks noChangeArrowheads="1"/>
          </p:cNvSpPr>
          <p:nvPr/>
        </p:nvSpPr>
        <p:spPr bwMode="auto">
          <a:xfrm>
            <a:off x="435769" y="4579938"/>
            <a:ext cx="952579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panose="020B0604020202020204" pitchFamily="34" charset="0"/>
                <a:cs typeface="Arial" panose="020B0604020202020204" pitchFamily="34" charset="0"/>
              </a:rPr>
              <a:t>2. symmetry labels on each H s-orbital are </a:t>
            </a:r>
            <a:r>
              <a:rPr lang="en-US" altLang="en-US" sz="3000" b="1" u="sng">
                <a:solidFill>
                  <a:srgbClr val="FF0000"/>
                </a:solidFill>
                <a:latin typeface="Arial" panose="020B0604020202020204" pitchFamily="34" charset="0"/>
                <a:cs typeface="Arial" panose="020B0604020202020204" pitchFamily="34" charset="0"/>
              </a:rPr>
              <a:t>different</a:t>
            </a:r>
          </a:p>
        </p:txBody>
      </p:sp>
      <p:sp>
        <p:nvSpPr>
          <p:cNvPr id="5" name="Rectangle 5"/>
          <p:cNvSpPr>
            <a:spLocks noChangeArrowheads="1"/>
          </p:cNvSpPr>
          <p:nvPr/>
        </p:nvSpPr>
        <p:spPr bwMode="auto">
          <a:xfrm>
            <a:off x="1787525" y="3351212"/>
            <a:ext cx="6492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or</a:t>
            </a:r>
            <a:endParaRPr lang="en-US" altLang="en-US" sz="3000" b="1" u="sng"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3808413"/>
            <a:ext cx="9815512" cy="230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79413"/>
            <a:ext cx="9813925" cy="152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a:spLocks noChangeArrowheads="1"/>
          </p:cNvSpPr>
          <p:nvPr/>
        </p:nvSpPr>
        <p:spPr bwMode="auto">
          <a:xfrm>
            <a:off x="3942159" y="6246813"/>
            <a:ext cx="594241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28900" indent="-2628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806700" indent="-2806700">
              <a:spcBef>
                <a:spcPct val="50000"/>
              </a:spcBef>
            </a:pPr>
            <a:r>
              <a:rPr lang="en-US" altLang="en-US" sz="3200" b="1" u="sng" dirty="0">
                <a:latin typeface="Arial" panose="020B0604020202020204" pitchFamily="34" charset="0"/>
                <a:cs typeface="Arial" panose="020B0604020202020204" pitchFamily="34" charset="0"/>
              </a:rPr>
              <a:t>Bonding MO</a:t>
            </a:r>
            <a:r>
              <a:rPr lang="en-US" altLang="en-US" sz="3000" b="1" dirty="0">
                <a:latin typeface="Arial" panose="020B0604020202020204" pitchFamily="34" charset="0"/>
                <a:cs typeface="Arial" panose="020B0604020202020204" pitchFamily="34" charset="0"/>
              </a:rPr>
              <a:t> – energetically stable</a:t>
            </a:r>
            <a:endParaRPr lang="en-US" altLang="en-US" sz="3000" b="1" u="sng" dirty="0">
              <a:solidFill>
                <a:srgbClr val="FF0000"/>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3026569" y="1946275"/>
            <a:ext cx="693658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378200" indent="-3378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543300" indent="-3543300">
              <a:spcBef>
                <a:spcPct val="50000"/>
              </a:spcBef>
            </a:pPr>
            <a:r>
              <a:rPr lang="en-US" altLang="en-US" sz="3200" b="1" u="sng" dirty="0" err="1">
                <a:latin typeface="Arial" panose="020B0604020202020204" pitchFamily="34" charset="0"/>
                <a:cs typeface="Arial" panose="020B0604020202020204" pitchFamily="34" charset="0"/>
              </a:rPr>
              <a:t>Antibonding</a:t>
            </a:r>
            <a:r>
              <a:rPr lang="en-US" altLang="en-US" sz="3200" b="1" u="sng" dirty="0">
                <a:latin typeface="Arial" panose="020B0604020202020204" pitchFamily="34" charset="0"/>
                <a:cs typeface="Arial" panose="020B0604020202020204" pitchFamily="34" charset="0"/>
              </a:rPr>
              <a:t> MO</a:t>
            </a:r>
            <a:r>
              <a:rPr lang="en-US" altLang="en-US" sz="3000" b="1" dirty="0">
                <a:latin typeface="Arial" panose="020B0604020202020204" pitchFamily="34" charset="0"/>
                <a:cs typeface="Arial" panose="020B0604020202020204" pitchFamily="34" charset="0"/>
              </a:rPr>
              <a:t> – energetically </a:t>
            </a:r>
            <a:r>
              <a:rPr lang="en-US" altLang="en-US" sz="3000" b="1" dirty="0" smtClean="0">
                <a:latin typeface="Arial" panose="020B0604020202020204" pitchFamily="34" charset="0"/>
                <a:cs typeface="Arial" panose="020B0604020202020204" pitchFamily="34" charset="0"/>
              </a:rPr>
              <a:t>unstable</a:t>
            </a:r>
            <a:endParaRPr lang="en-US" altLang="en-US" sz="3000" b="1" u="sng"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76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060450"/>
            <a:ext cx="10163175"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6"/>
          <p:cNvSpPr txBox="1">
            <a:spLocks noChangeArrowheads="1"/>
          </p:cNvSpPr>
          <p:nvPr/>
        </p:nvSpPr>
        <p:spPr bwMode="auto">
          <a:xfrm>
            <a:off x="1709738" y="6054726"/>
            <a:ext cx="8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a:latin typeface="Arial" charset="0"/>
              </a:rPr>
              <a:t>Electron density between nuclei along the </a:t>
            </a:r>
            <a:r>
              <a:rPr lang="en-US" altLang="en-US" sz="2800" b="1" dirty="0" err="1">
                <a:latin typeface="Arial" charset="0"/>
              </a:rPr>
              <a:t>internuclear</a:t>
            </a:r>
            <a:r>
              <a:rPr lang="en-US" altLang="en-US" sz="2800" b="1" dirty="0">
                <a:latin typeface="Arial" charset="0"/>
              </a:rPr>
              <a:t> axis = </a:t>
            </a:r>
            <a:r>
              <a:rPr lang="en-US" altLang="en-US" sz="2800" b="1" u="sng" dirty="0">
                <a:latin typeface="Arial" charset="0"/>
              </a:rPr>
              <a:t>sigma bonding orbital, </a:t>
            </a:r>
            <a:r>
              <a:rPr lang="el-GR" altLang="en-US" sz="2800" b="1" u="sng" dirty="0">
                <a:latin typeface="Arial" charset="0"/>
                <a:cs typeface="Arial" charset="0"/>
              </a:rPr>
              <a:t>σ</a:t>
            </a:r>
          </a:p>
        </p:txBody>
      </p:sp>
      <p:sp>
        <p:nvSpPr>
          <p:cNvPr id="12292" name="Rectangle 7"/>
          <p:cNvSpPr>
            <a:spLocks noChangeArrowheads="1"/>
          </p:cNvSpPr>
          <p:nvPr/>
        </p:nvSpPr>
        <p:spPr bwMode="auto">
          <a:xfrm>
            <a:off x="435769" y="2208213"/>
            <a:ext cx="9525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b="1" dirty="0">
                <a:latin typeface="Arial" charset="0"/>
              </a:rPr>
              <a:t>Electron density along the </a:t>
            </a:r>
            <a:r>
              <a:rPr lang="en-US" altLang="en-US" sz="2800" b="1" dirty="0" err="1">
                <a:latin typeface="Arial" charset="0"/>
              </a:rPr>
              <a:t>internuclear</a:t>
            </a:r>
            <a:r>
              <a:rPr lang="en-US" altLang="en-US" sz="2800" b="1" dirty="0">
                <a:latin typeface="Arial" charset="0"/>
              </a:rPr>
              <a:t> axis, but on either side of the nuclei = </a:t>
            </a:r>
            <a:r>
              <a:rPr lang="en-US" altLang="en-US" sz="2800" b="1" u="sng" dirty="0">
                <a:latin typeface="Arial" charset="0"/>
              </a:rPr>
              <a:t>sigma </a:t>
            </a:r>
            <a:r>
              <a:rPr lang="en-US" altLang="en-US" sz="2800" b="1" u="sng" dirty="0" err="1">
                <a:latin typeface="Arial" charset="0"/>
              </a:rPr>
              <a:t>antibonding</a:t>
            </a:r>
            <a:r>
              <a:rPr lang="en-US" altLang="en-US" sz="2800" b="1" u="sng" dirty="0">
                <a:latin typeface="Arial" charset="0"/>
              </a:rPr>
              <a:t> orbital, </a:t>
            </a:r>
            <a:r>
              <a:rPr lang="el-GR" altLang="en-US" sz="2800" b="1" u="sng" dirty="0">
                <a:latin typeface="Arial" charset="0"/>
              </a:rPr>
              <a:t>σ</a:t>
            </a:r>
            <a:r>
              <a:rPr lang="en-US" altLang="en-US" sz="2800" b="1" u="sng" dirty="0">
                <a:latin typeface="Arial" charset="0"/>
              </a:rPr>
              <a:t>*</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700" y="4321176"/>
            <a:ext cx="4310876" cy="167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739" y="288924"/>
            <a:ext cx="563505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 y="1979613"/>
            <a:ext cx="617220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769" y="3669408"/>
            <a:ext cx="16033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2495" y="1751013"/>
            <a:ext cx="2030412"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8229601" y="3897293"/>
            <a:ext cx="1752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a:latin typeface="Arial" charset="0"/>
                <a:cs typeface="Arial" charset="0"/>
              </a:rPr>
              <a:t>sigma, </a:t>
            </a:r>
            <a:r>
              <a:rPr lang="el-GR" altLang="en-US" sz="2800" b="1" dirty="0">
                <a:latin typeface="Arial" charset="0"/>
                <a:cs typeface="Arial" charset="0"/>
              </a:rPr>
              <a:t>σ</a:t>
            </a:r>
            <a:r>
              <a:rPr lang="en-US" altLang="en-US" sz="2800" b="1" dirty="0">
                <a:latin typeface="Arial" charset="0"/>
                <a:cs typeface="Arial" charset="0"/>
              </a:rPr>
              <a:t/>
            </a:r>
            <a:br>
              <a:rPr lang="en-US" altLang="en-US" sz="2800" b="1" dirty="0">
                <a:latin typeface="Arial" charset="0"/>
                <a:cs typeface="Arial" charset="0"/>
              </a:rPr>
            </a:br>
            <a:r>
              <a:rPr lang="en-US" altLang="en-US" sz="2800" b="1" dirty="0">
                <a:latin typeface="Arial" charset="0"/>
                <a:cs typeface="Arial" charset="0"/>
              </a:rPr>
              <a:t>bonding</a:t>
            </a:r>
            <a:endParaRPr lang="el-GR" altLang="en-US" sz="2800" b="1" dirty="0">
              <a:latin typeface="Arial" charset="0"/>
              <a:cs typeface="Arial" charset="0"/>
            </a:endParaRPr>
          </a:p>
        </p:txBody>
      </p:sp>
      <p:sp>
        <p:nvSpPr>
          <p:cNvPr id="15366" name="Rectangle 8"/>
          <p:cNvSpPr>
            <a:spLocks noChangeArrowheads="1"/>
          </p:cNvSpPr>
          <p:nvPr/>
        </p:nvSpPr>
        <p:spPr bwMode="auto">
          <a:xfrm>
            <a:off x="8212932" y="2208212"/>
            <a:ext cx="1752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l-GR" altLang="en-US" sz="2800" b="1" dirty="0">
                <a:latin typeface="Arial" charset="0"/>
                <a:cs typeface="Arial" charset="0"/>
              </a:rPr>
              <a:t>σ</a:t>
            </a:r>
            <a:r>
              <a:rPr lang="en-US" altLang="en-US" sz="2800" b="1" dirty="0">
                <a:latin typeface="Arial" charset="0"/>
              </a:rPr>
              <a:t>*, anti-</a:t>
            </a:r>
            <a:br>
              <a:rPr lang="en-US" altLang="en-US" sz="2800" b="1" dirty="0">
                <a:latin typeface="Arial" charset="0"/>
              </a:rPr>
            </a:br>
            <a:r>
              <a:rPr lang="en-US" altLang="en-US" sz="2800" b="1" dirty="0">
                <a:latin typeface="Arial" charset="0"/>
              </a:rPr>
              <a:t>bonding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963" y="1065213"/>
            <a:ext cx="7278687"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p:cNvSpPr txBox="1">
            <a:spLocks noChangeArrowheads="1"/>
          </p:cNvSpPr>
          <p:nvPr/>
        </p:nvSpPr>
        <p:spPr bwMode="auto">
          <a:xfrm>
            <a:off x="6761163" y="1293813"/>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a:latin typeface="Arial" charset="0"/>
              </a:rPr>
              <a:t>LUMO</a:t>
            </a:r>
          </a:p>
        </p:txBody>
      </p:sp>
      <p:sp>
        <p:nvSpPr>
          <p:cNvPr id="16388" name="Text Box 6"/>
          <p:cNvSpPr txBox="1">
            <a:spLocks noChangeArrowheads="1"/>
          </p:cNvSpPr>
          <p:nvPr/>
        </p:nvSpPr>
        <p:spPr bwMode="auto">
          <a:xfrm>
            <a:off x="6761163" y="4722813"/>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charset="0"/>
              </a:rPr>
              <a:t>HOMO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2570163" y="379413"/>
            <a:ext cx="6019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u="sng" dirty="0">
                <a:latin typeface="Arial" panose="020B0604020202020204" pitchFamily="34" charset="0"/>
                <a:cs typeface="Arial" panose="020B0604020202020204" pitchFamily="34" charset="0"/>
              </a:rPr>
              <a:t>Constructing Molecular Orbitals</a:t>
            </a:r>
          </a:p>
        </p:txBody>
      </p:sp>
      <p:sp>
        <p:nvSpPr>
          <p:cNvPr id="143365" name="Text Box 5"/>
          <p:cNvSpPr txBox="1">
            <a:spLocks noChangeArrowheads="1"/>
          </p:cNvSpPr>
          <p:nvPr/>
        </p:nvSpPr>
        <p:spPr bwMode="auto">
          <a:xfrm>
            <a:off x="512763" y="1141413"/>
            <a:ext cx="9372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1. Each atom involved in the bonding is listed at the top on each side. Molecule that forms is centered on top. Use blanks to represent orbitals and arrows to represent electrons.</a:t>
            </a:r>
          </a:p>
        </p:txBody>
      </p:sp>
      <p:sp>
        <p:nvSpPr>
          <p:cNvPr id="143366" name="Text Box 6"/>
          <p:cNvSpPr txBox="1">
            <a:spLocks noChangeArrowheads="1"/>
          </p:cNvSpPr>
          <p:nvPr/>
        </p:nvSpPr>
        <p:spPr bwMode="auto">
          <a:xfrm>
            <a:off x="512763" y="2665413"/>
            <a:ext cx="88392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a:latin typeface="Arial" panose="020B0604020202020204" pitchFamily="34" charset="0"/>
                <a:cs typeface="Arial" panose="020B0604020202020204" pitchFamily="34" charset="0"/>
              </a:rPr>
              <a:t>2. Atomic orbitals that are of similar energy interact more strongly than orbitals of different energies.</a:t>
            </a:r>
          </a:p>
        </p:txBody>
      </p:sp>
      <p:sp>
        <p:nvSpPr>
          <p:cNvPr id="143367" name="Text Box 7"/>
          <p:cNvSpPr txBox="1">
            <a:spLocks noChangeArrowheads="1"/>
          </p:cNvSpPr>
          <p:nvPr/>
        </p:nvSpPr>
        <p:spPr bwMode="auto">
          <a:xfrm>
            <a:off x="512763" y="3808413"/>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3. Combine orbitals with dotted lines. (Actually represents the LCAO math to form new MO </a:t>
            </a:r>
            <a:r>
              <a:rPr lang="en-US" altLang="en-US" b="1" dirty="0" smtClean="0">
                <a:latin typeface="Arial" panose="020B0604020202020204" pitchFamily="34" charset="0"/>
                <a:cs typeface="Arial" panose="020B0604020202020204" pitchFamily="34" charset="0"/>
              </a:rPr>
              <a:t>wave functions</a:t>
            </a:r>
            <a:r>
              <a:rPr lang="en-US" altLang="en-US" b="1" dirty="0">
                <a:latin typeface="Arial" panose="020B0604020202020204" pitchFamily="34" charset="0"/>
                <a:cs typeface="Arial" panose="020B0604020202020204" pitchFamily="34" charset="0"/>
              </a:rPr>
              <a:t>). Atomic orbitals no longer exist, only MO do.</a:t>
            </a:r>
          </a:p>
        </p:txBody>
      </p:sp>
      <p:sp>
        <p:nvSpPr>
          <p:cNvPr id="143368" name="Text Box 8"/>
          <p:cNvSpPr txBox="1">
            <a:spLocks noChangeArrowheads="1"/>
          </p:cNvSpPr>
          <p:nvPr/>
        </p:nvSpPr>
        <p:spPr bwMode="auto">
          <a:xfrm>
            <a:off x="512763" y="5332413"/>
            <a:ext cx="9144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4. Symmetry labels and shape of atomic orbitals determine the type of MO formed</a:t>
            </a:r>
          </a:p>
        </p:txBody>
      </p:sp>
      <p:sp>
        <p:nvSpPr>
          <p:cNvPr id="143369" name="Text Box 9"/>
          <p:cNvSpPr txBox="1">
            <a:spLocks noChangeArrowheads="1"/>
          </p:cNvSpPr>
          <p:nvPr/>
        </p:nvSpPr>
        <p:spPr bwMode="auto">
          <a:xfrm>
            <a:off x="512763" y="6475413"/>
            <a:ext cx="83050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a:latin typeface="Arial" panose="020B0604020202020204" pitchFamily="34" charset="0"/>
                <a:cs typeface="Arial" panose="020B0604020202020204" pitchFamily="34" charset="0"/>
              </a:rPr>
              <a:t>5. Place electrons into the new MO via Hunds rule.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813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9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455613"/>
            <a:ext cx="9197975" cy="664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53703" y="608012"/>
            <a:ext cx="83058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00300" indent="-24003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628900" indent="-2628900"/>
            <a:r>
              <a:rPr lang="en-US" altLang="en-US" sz="3200" b="1" u="sng" dirty="0" smtClean="0">
                <a:latin typeface="Arial" panose="020B0604020202020204" pitchFamily="34" charset="0"/>
                <a:cs typeface="Arial" panose="020B0604020202020204" pitchFamily="34" charset="0"/>
              </a:rPr>
              <a:t>Bond order</a:t>
            </a:r>
            <a:r>
              <a:rPr lang="en-US" altLang="en-US" sz="3200" b="1" dirty="0" smtClean="0">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 </a:t>
            </a:r>
            <a:r>
              <a:rPr lang="en-US" altLang="en-US" sz="3000" b="1" dirty="0" smtClean="0">
                <a:latin typeface="Arial" panose="020B0604020202020204" pitchFamily="34" charset="0"/>
                <a:cs typeface="Arial" panose="020B0604020202020204" pitchFamily="34" charset="0"/>
              </a:rPr>
              <a:t>number of covalent bonds between two atoms</a:t>
            </a:r>
            <a:endParaRPr lang="en-US" altLang="en-US" sz="3000" b="1" dirty="0">
              <a:latin typeface="Arial" panose="020B0604020202020204" pitchFamily="34" charset="0"/>
              <a:cs typeface="Arial" panose="020B0604020202020204" pitchFamily="34" charset="0"/>
            </a:endParaRPr>
          </a:p>
        </p:txBody>
      </p:sp>
      <p:sp>
        <p:nvSpPr>
          <p:cNvPr id="3" name="TextBox 2"/>
          <p:cNvSpPr txBox="1">
            <a:spLocks noChangeArrowheads="1"/>
          </p:cNvSpPr>
          <p:nvPr/>
        </p:nvSpPr>
        <p:spPr bwMode="auto">
          <a:xfrm>
            <a:off x="159068" y="2132012"/>
            <a:ext cx="101512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00300" indent="-24003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628900" indent="-2628900"/>
            <a:r>
              <a:rPr lang="en-US" altLang="en-US" sz="2800" b="1" dirty="0" smtClean="0">
                <a:latin typeface="Arial" panose="020B0604020202020204" pitchFamily="34" charset="0"/>
                <a:cs typeface="Arial" panose="020B0604020202020204" pitchFamily="34" charset="0"/>
              </a:rPr>
              <a:t>bond order = </a:t>
            </a:r>
            <a:r>
              <a:rPr lang="en-US" altLang="en-US" sz="3200" b="1" dirty="0" smtClean="0">
                <a:latin typeface="Arial" panose="020B0604020202020204" pitchFamily="34" charset="0"/>
                <a:cs typeface="Arial" panose="020B0604020202020204" pitchFamily="34" charset="0"/>
              </a:rPr>
              <a:t>½</a:t>
            </a:r>
            <a:r>
              <a:rPr lang="en-US" altLang="en-US" sz="2800" b="1" dirty="0">
                <a:latin typeface="Arial" panose="020B0604020202020204" pitchFamily="34" charset="0"/>
                <a:cs typeface="Arial" panose="020B0604020202020204" pitchFamily="34" charset="0"/>
              </a:rPr>
              <a:t> </a:t>
            </a:r>
            <a:r>
              <a:rPr lang="en-US" altLang="en-US" sz="2600" b="1" dirty="0" smtClean="0">
                <a:latin typeface="Arial" panose="020B0604020202020204" pitchFamily="34" charset="0"/>
                <a:cs typeface="Arial" panose="020B0604020202020204" pitchFamily="34" charset="0"/>
              </a:rPr>
              <a:t>(# e</a:t>
            </a:r>
            <a:r>
              <a:rPr lang="en-US" altLang="en-US" sz="2600" b="1" baseline="30000" dirty="0" smtClean="0">
                <a:latin typeface="Arial" panose="020B0604020202020204" pitchFamily="34" charset="0"/>
                <a:cs typeface="Arial" panose="020B0604020202020204" pitchFamily="34" charset="0"/>
              </a:rPr>
              <a:t>-</a:t>
            </a:r>
            <a:r>
              <a:rPr lang="en-US" altLang="en-US" sz="2600" b="1" dirty="0" smtClean="0">
                <a:latin typeface="Arial" panose="020B0604020202020204" pitchFamily="34" charset="0"/>
                <a:cs typeface="Arial" panose="020B0604020202020204" pitchFamily="34" charset="0"/>
              </a:rPr>
              <a:t> in bonding MO - # e</a:t>
            </a:r>
            <a:r>
              <a:rPr lang="en-US" altLang="en-US" sz="2600" b="1" baseline="30000" dirty="0" smtClean="0">
                <a:latin typeface="Arial" panose="020B0604020202020204" pitchFamily="34" charset="0"/>
                <a:cs typeface="Arial" panose="020B0604020202020204" pitchFamily="34" charset="0"/>
              </a:rPr>
              <a:t>-</a:t>
            </a:r>
            <a:r>
              <a:rPr lang="en-US" altLang="en-US" sz="2600" b="1" dirty="0" smtClean="0">
                <a:latin typeface="Arial" panose="020B0604020202020204" pitchFamily="34" charset="0"/>
                <a:cs typeface="Arial" panose="020B0604020202020204" pitchFamily="34" charset="0"/>
              </a:rPr>
              <a:t> in </a:t>
            </a:r>
            <a:r>
              <a:rPr lang="en-US" altLang="en-US" sz="2600" b="1" dirty="0" err="1" smtClean="0">
                <a:latin typeface="Arial" panose="020B0604020202020204" pitchFamily="34" charset="0"/>
                <a:cs typeface="Arial" panose="020B0604020202020204" pitchFamily="34" charset="0"/>
              </a:rPr>
              <a:t>antibonding</a:t>
            </a:r>
            <a:r>
              <a:rPr lang="en-US" altLang="en-US" sz="2600" b="1" dirty="0" smtClean="0">
                <a:latin typeface="Arial" panose="020B0604020202020204" pitchFamily="34" charset="0"/>
                <a:cs typeface="Arial" panose="020B0604020202020204" pitchFamily="34" charset="0"/>
              </a:rPr>
              <a:t> MO) </a:t>
            </a:r>
            <a:endParaRPr lang="en-US" alt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2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368868" y="227012"/>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smtClean="0">
                <a:latin typeface="Arial" panose="020B0604020202020204" pitchFamily="34" charset="0"/>
                <a:cs typeface="Arial" panose="020B0604020202020204" pitchFamily="34" charset="0"/>
              </a:rPr>
              <a:t>Construct an MO diagram for N</a:t>
            </a:r>
            <a:r>
              <a:rPr lang="en-US" altLang="en-US" sz="2800" b="1" baseline="-25000" dirty="0" smtClean="0">
                <a:latin typeface="Arial" panose="020B0604020202020204" pitchFamily="34" charset="0"/>
                <a:cs typeface="Arial" panose="020B0604020202020204" pitchFamily="34" charset="0"/>
              </a:rPr>
              <a:t>2</a:t>
            </a:r>
            <a:endParaRPr lang="en-US"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515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50463" y="2589212"/>
            <a:ext cx="9047958" cy="4476472"/>
            <a:chOff x="422275" y="989013"/>
            <a:chExt cx="9390063" cy="4768416"/>
          </a:xfrm>
        </p:grpSpPr>
        <p:sp>
          <p:nvSpPr>
            <p:cNvPr id="7" name="Text Box 5"/>
            <p:cNvSpPr txBox="1">
              <a:spLocks noChangeArrowheads="1"/>
            </p:cNvSpPr>
            <p:nvPr/>
          </p:nvSpPr>
          <p:spPr bwMode="auto">
            <a:xfrm>
              <a:off x="1383506" y="4741429"/>
              <a:ext cx="7467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a:latin typeface="Arial" charset="0"/>
                  <a:cs typeface="Arial" charset="0"/>
                </a:rPr>
                <a:t>2 </a:t>
              </a:r>
              <a:r>
                <a:rPr lang="en-US" altLang="en-US" sz="2800" b="1" dirty="0" err="1">
                  <a:latin typeface="Arial" charset="0"/>
                  <a:cs typeface="Arial" charset="0"/>
                </a:rPr>
                <a:t>p</a:t>
              </a:r>
              <a:r>
                <a:rPr lang="en-US" altLang="en-US" sz="2800" b="1" baseline="-25000" dirty="0" err="1">
                  <a:latin typeface="Arial" charset="0"/>
                  <a:cs typeface="Arial" charset="0"/>
                </a:rPr>
                <a:t>z</a:t>
              </a:r>
              <a:r>
                <a:rPr lang="en-US" altLang="en-US" sz="2800" b="1" dirty="0">
                  <a:latin typeface="Arial" charset="0"/>
                  <a:cs typeface="Arial" charset="0"/>
                </a:rPr>
                <a:t> - orbitals forming sigma, </a:t>
              </a:r>
              <a:r>
                <a:rPr lang="el-GR" altLang="en-US" sz="2800" b="1" dirty="0">
                  <a:latin typeface="Arial" charset="0"/>
                  <a:cs typeface="Arial" charset="0"/>
                </a:rPr>
                <a:t>σ</a:t>
              </a:r>
              <a:r>
                <a:rPr lang="en-US" altLang="en-US" sz="2800" b="1" dirty="0">
                  <a:latin typeface="Arial" charset="0"/>
                  <a:cs typeface="Arial" charset="0"/>
                </a:rPr>
                <a:t>-bonding</a:t>
              </a:r>
              <a:br>
                <a:rPr lang="en-US" altLang="en-US" sz="2800" b="1" dirty="0">
                  <a:latin typeface="Arial" charset="0"/>
                  <a:cs typeface="Arial" charset="0"/>
                </a:rPr>
              </a:br>
              <a:r>
                <a:rPr lang="en-US" altLang="en-US" sz="2800" b="1" dirty="0">
                  <a:latin typeface="Arial" charset="0"/>
                  <a:cs typeface="Arial" charset="0"/>
                </a:rPr>
                <a:t>and </a:t>
              </a:r>
              <a:r>
                <a:rPr lang="el-GR" altLang="en-US" sz="2800" b="1" dirty="0">
                  <a:latin typeface="Arial" charset="0"/>
                  <a:cs typeface="Arial" charset="0"/>
                </a:rPr>
                <a:t>σ</a:t>
              </a:r>
              <a:r>
                <a:rPr lang="en-US" altLang="en-US" sz="2800" b="1" dirty="0">
                  <a:latin typeface="Arial" charset="0"/>
                  <a:cs typeface="Arial" charset="0"/>
                </a:rPr>
                <a:t>*-</a:t>
              </a:r>
              <a:r>
                <a:rPr lang="en-US" altLang="en-US" sz="2800" b="1" dirty="0" err="1">
                  <a:latin typeface="Arial" charset="0"/>
                  <a:cs typeface="Arial" charset="0"/>
                </a:rPr>
                <a:t>antibonding</a:t>
              </a:r>
              <a:r>
                <a:rPr lang="en-US" altLang="en-US" sz="2800" b="1" dirty="0">
                  <a:latin typeface="Arial" charset="0"/>
                  <a:cs typeface="Arial" charset="0"/>
                </a:rPr>
                <a:t> orbitals</a:t>
              </a:r>
              <a:endParaRPr lang="el-GR" altLang="en-US" sz="2800" b="1" dirty="0">
                <a:latin typeface="Arial" charset="0"/>
                <a:cs typeface="Arial"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989013"/>
              <a:ext cx="939006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31" y="379412"/>
            <a:ext cx="8251825" cy="148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950369" y="1293811"/>
            <a:ext cx="4419600" cy="708025"/>
            <a:chOff x="2951163" y="3656013"/>
            <a:chExt cx="4419600" cy="708025"/>
          </a:xfrm>
        </p:grpSpPr>
        <p:sp>
          <p:nvSpPr>
            <p:cNvPr id="18435" name="TextBox 1"/>
            <p:cNvSpPr txBox="1">
              <a:spLocks noChangeArrowheads="1"/>
            </p:cNvSpPr>
            <p:nvPr/>
          </p:nvSpPr>
          <p:spPr bwMode="auto">
            <a:xfrm>
              <a:off x="2951163" y="3656013"/>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4000" b="1" dirty="0" err="1">
                  <a:latin typeface="Arial" charset="0"/>
                  <a:cs typeface="Arial" charset="0"/>
                </a:rPr>
                <a:t>p</a:t>
              </a:r>
              <a:r>
                <a:rPr lang="en-US" altLang="en-US" sz="4000" b="1" baseline="-25000" dirty="0" err="1">
                  <a:latin typeface="Arial" charset="0"/>
                  <a:cs typeface="Arial" charset="0"/>
                </a:rPr>
                <a:t>z</a:t>
              </a:r>
              <a:endParaRPr lang="en-US" altLang="en-US" sz="4000" b="1" dirty="0">
                <a:latin typeface="Arial" charset="0"/>
                <a:cs typeface="Arial" charset="0"/>
              </a:endParaRPr>
            </a:p>
          </p:txBody>
        </p:sp>
        <p:sp>
          <p:nvSpPr>
            <p:cNvPr id="18436" name="TextBox 4"/>
            <p:cNvSpPr txBox="1">
              <a:spLocks noChangeArrowheads="1"/>
            </p:cNvSpPr>
            <p:nvPr/>
          </p:nvSpPr>
          <p:spPr bwMode="auto">
            <a:xfrm>
              <a:off x="6684963" y="3656013"/>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4000" b="1" dirty="0" err="1">
                  <a:latin typeface="Arial" charset="0"/>
                  <a:cs typeface="Arial" charset="0"/>
                </a:rPr>
                <a:t>p</a:t>
              </a:r>
              <a:r>
                <a:rPr lang="en-US" altLang="en-US" sz="4000" b="1" baseline="-25000" dirty="0" err="1">
                  <a:latin typeface="Arial" charset="0"/>
                  <a:cs typeface="Arial" charset="0"/>
                </a:rPr>
                <a:t>z</a:t>
              </a:r>
              <a:endParaRPr lang="en-US" altLang="en-US" sz="4000" b="1" dirty="0">
                <a:latin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180975" y="455613"/>
            <a:ext cx="9950450" cy="2535237"/>
            <a:chOff x="181571" y="455612"/>
            <a:chExt cx="9949129" cy="2535198"/>
          </a:xfrm>
        </p:grpSpPr>
        <p:pic>
          <p:nvPicPr>
            <p:cNvPr id="204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71" y="455612"/>
              <a:ext cx="994912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Text Box 5"/>
            <p:cNvSpPr txBox="1">
              <a:spLocks noChangeArrowheads="1"/>
            </p:cNvSpPr>
            <p:nvPr/>
          </p:nvSpPr>
          <p:spPr bwMode="auto">
            <a:xfrm>
              <a:off x="752461" y="2436812"/>
              <a:ext cx="8839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charset="0"/>
                  <a:cs typeface="Arial" charset="0"/>
                </a:rPr>
                <a:t>2 p</a:t>
              </a:r>
              <a:r>
                <a:rPr lang="en-US" altLang="en-US" sz="3000" b="1" baseline="-25000">
                  <a:latin typeface="Arial" charset="0"/>
                  <a:cs typeface="Arial" charset="0"/>
                </a:rPr>
                <a:t>z</a:t>
              </a:r>
              <a:r>
                <a:rPr lang="en-US" altLang="en-US" sz="3000" b="1">
                  <a:latin typeface="Arial" charset="0"/>
                  <a:cs typeface="Arial" charset="0"/>
                </a:rPr>
                <a:t> - orbitals forming </a:t>
              </a:r>
              <a:r>
                <a:rPr lang="el-GR" altLang="en-US" sz="3000" b="1">
                  <a:latin typeface="Arial" charset="0"/>
                  <a:cs typeface="Arial" charset="0"/>
                </a:rPr>
                <a:t>σ</a:t>
              </a:r>
              <a:r>
                <a:rPr lang="en-US" altLang="en-US" sz="3000" b="1">
                  <a:latin typeface="Arial" charset="0"/>
                  <a:cs typeface="Arial" charset="0"/>
                </a:rPr>
                <a:t>*-antibonding orbitals</a:t>
              </a:r>
              <a:endParaRPr lang="el-GR" altLang="en-US" sz="3000" b="1">
                <a:latin typeface="Arial" charset="0"/>
                <a:cs typeface="Arial" charset="0"/>
              </a:endParaRPr>
            </a:p>
          </p:txBody>
        </p:sp>
      </p:grpSp>
      <p:grpSp>
        <p:nvGrpSpPr>
          <p:cNvPr id="20483" name="Group 5"/>
          <p:cNvGrpSpPr>
            <a:grpSpLocks/>
          </p:cNvGrpSpPr>
          <p:nvPr/>
        </p:nvGrpSpPr>
        <p:grpSpPr bwMode="auto">
          <a:xfrm>
            <a:off x="192088" y="4341813"/>
            <a:ext cx="9959975" cy="2459037"/>
            <a:chOff x="192785" y="4341812"/>
            <a:chExt cx="9958553" cy="2458998"/>
          </a:xfrm>
        </p:grpSpPr>
        <p:pic>
          <p:nvPicPr>
            <p:cNvPr id="204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85" y="4341812"/>
              <a:ext cx="9958553" cy="167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 Box 5"/>
            <p:cNvSpPr txBox="1">
              <a:spLocks noChangeArrowheads="1"/>
            </p:cNvSpPr>
            <p:nvPr/>
          </p:nvSpPr>
          <p:spPr bwMode="auto">
            <a:xfrm>
              <a:off x="740569" y="6246812"/>
              <a:ext cx="92201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charset="0"/>
                  <a:cs typeface="Arial" charset="0"/>
                </a:rPr>
                <a:t>2 p</a:t>
              </a:r>
              <a:r>
                <a:rPr lang="en-US" altLang="en-US" sz="3000" b="1" baseline="-25000">
                  <a:latin typeface="Arial" charset="0"/>
                  <a:cs typeface="Arial" charset="0"/>
                </a:rPr>
                <a:t>z</a:t>
              </a:r>
              <a:r>
                <a:rPr lang="en-US" altLang="en-US" sz="3000" b="1">
                  <a:latin typeface="Arial" charset="0"/>
                  <a:cs typeface="Arial" charset="0"/>
                </a:rPr>
                <a:t> - orbitals forming sigma, </a:t>
              </a:r>
              <a:r>
                <a:rPr lang="el-GR" altLang="en-US" sz="3000" b="1">
                  <a:latin typeface="Arial" charset="0"/>
                  <a:cs typeface="Arial" charset="0"/>
                </a:rPr>
                <a:t>σ</a:t>
              </a:r>
              <a:r>
                <a:rPr lang="en-US" altLang="en-US" sz="3000" b="1">
                  <a:latin typeface="Arial" charset="0"/>
                  <a:cs typeface="Arial" charset="0"/>
                </a:rPr>
                <a:t>-bonding orbitals</a:t>
              </a:r>
              <a:endParaRPr lang="el-GR" altLang="en-US" sz="3000" b="1">
                <a:latin typeface="Arial" charset="0"/>
                <a:cs typeface="Arial" charset="0"/>
              </a:endParaRPr>
            </a:p>
          </p:txBody>
        </p:sp>
      </p:grpSp>
      <p:sp>
        <p:nvSpPr>
          <p:cNvPr id="20484" name="TextBox 2"/>
          <p:cNvSpPr txBox="1">
            <a:spLocks noChangeArrowheads="1"/>
          </p:cNvSpPr>
          <p:nvPr/>
        </p:nvSpPr>
        <p:spPr bwMode="auto">
          <a:xfrm>
            <a:off x="180975" y="455613"/>
            <a:ext cx="4841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485" name="TextBox 6"/>
          <p:cNvSpPr txBox="1">
            <a:spLocks noChangeArrowheads="1"/>
          </p:cNvSpPr>
          <p:nvPr/>
        </p:nvSpPr>
        <p:spPr bwMode="auto">
          <a:xfrm>
            <a:off x="269875" y="4276725"/>
            <a:ext cx="482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302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9" y="68137"/>
            <a:ext cx="3602245" cy="449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740569" y="2665412"/>
            <a:ext cx="9309100" cy="4643437"/>
            <a:chOff x="207963" y="1903413"/>
            <a:chExt cx="9309100" cy="4643437"/>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563" y="1903413"/>
              <a:ext cx="7937500" cy="379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207963" y="5408613"/>
              <a:ext cx="8335962"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charset="0"/>
                  <a:cs typeface="Arial" charset="0"/>
                </a:rPr>
                <a:t>2 </a:t>
              </a:r>
              <a:r>
                <a:rPr lang="en-US" altLang="en-US" sz="3000" b="1" dirty="0" err="1">
                  <a:latin typeface="Arial" charset="0"/>
                  <a:cs typeface="Arial" charset="0"/>
                </a:rPr>
                <a:t>p</a:t>
              </a:r>
              <a:r>
                <a:rPr lang="en-US" altLang="en-US" sz="3000" b="1" baseline="-25000" dirty="0" err="1">
                  <a:latin typeface="Arial" charset="0"/>
                  <a:cs typeface="Arial" charset="0"/>
                </a:rPr>
                <a:t>x</a:t>
              </a:r>
              <a:r>
                <a:rPr lang="en-US" altLang="en-US" sz="3000" b="1" dirty="0">
                  <a:latin typeface="Arial" charset="0"/>
                  <a:cs typeface="Arial" charset="0"/>
                </a:rPr>
                <a:t> (or </a:t>
              </a:r>
              <a:r>
                <a:rPr lang="en-US" altLang="en-US" sz="3000" b="1" dirty="0" err="1">
                  <a:latin typeface="Arial" charset="0"/>
                  <a:cs typeface="Arial" charset="0"/>
                </a:rPr>
                <a:t>p</a:t>
              </a:r>
              <a:r>
                <a:rPr lang="en-US" altLang="en-US" sz="3000" b="1" baseline="-25000" dirty="0" err="1">
                  <a:latin typeface="Arial" charset="0"/>
                  <a:cs typeface="Arial" charset="0"/>
                </a:rPr>
                <a:t>y</a:t>
              </a:r>
              <a:r>
                <a:rPr lang="en-US" altLang="en-US" sz="3000" b="1" dirty="0">
                  <a:latin typeface="Arial" charset="0"/>
                  <a:cs typeface="Arial" charset="0"/>
                </a:rPr>
                <a:t>) orbitals forming pi, </a:t>
              </a:r>
              <a:r>
                <a:rPr lang="el-GR" altLang="en-US" sz="3400" b="1" dirty="0">
                  <a:latin typeface="Arial" charset="0"/>
                  <a:cs typeface="Arial" charset="0"/>
                  <a:sym typeface="Symbol" pitchFamily="18" charset="2"/>
                </a:rPr>
                <a:t></a:t>
              </a:r>
              <a:r>
                <a:rPr lang="en-US" altLang="en-US" sz="3000" b="1" dirty="0">
                  <a:latin typeface="Arial" charset="0"/>
                  <a:cs typeface="Arial" charset="0"/>
                  <a:sym typeface="Symbol" pitchFamily="18" charset="2"/>
                </a:rPr>
                <a:t>-</a:t>
              </a:r>
              <a:r>
                <a:rPr lang="en-US" altLang="en-US" sz="3000" b="1" dirty="0">
                  <a:latin typeface="Arial" charset="0"/>
                  <a:cs typeface="Arial" charset="0"/>
                </a:rPr>
                <a:t>bonding</a:t>
              </a:r>
              <a:br>
                <a:rPr lang="en-US" altLang="en-US" sz="3000" b="1" dirty="0">
                  <a:latin typeface="Arial" charset="0"/>
                  <a:cs typeface="Arial" charset="0"/>
                </a:rPr>
              </a:br>
              <a:r>
                <a:rPr lang="en-US" altLang="en-US" sz="3000" b="1" dirty="0">
                  <a:latin typeface="Arial" charset="0"/>
                  <a:cs typeface="Arial" charset="0"/>
                </a:rPr>
                <a:t>and </a:t>
              </a:r>
              <a:r>
                <a:rPr lang="el-GR" altLang="en-US" sz="3400" b="1" dirty="0">
                  <a:latin typeface="Arial" charset="0"/>
                  <a:cs typeface="Arial" charset="0"/>
                  <a:sym typeface="Symbol" pitchFamily="18" charset="2"/>
                </a:rPr>
                <a:t></a:t>
              </a:r>
              <a:r>
                <a:rPr lang="en-US" altLang="en-US" sz="3000" b="1" dirty="0">
                  <a:latin typeface="Arial" charset="0"/>
                  <a:cs typeface="Arial" charset="0"/>
                </a:rPr>
                <a:t>*-</a:t>
              </a:r>
              <a:r>
                <a:rPr lang="en-US" altLang="en-US" sz="3000" b="1" dirty="0" err="1">
                  <a:latin typeface="Arial" charset="0"/>
                  <a:cs typeface="Arial" charset="0"/>
                </a:rPr>
                <a:t>antibonding</a:t>
              </a:r>
              <a:r>
                <a:rPr lang="en-US" altLang="en-US" sz="3000" b="1" dirty="0">
                  <a:latin typeface="Arial" charset="0"/>
                  <a:cs typeface="Arial" charset="0"/>
                </a:rPr>
                <a:t> orbitals</a:t>
              </a:r>
              <a:endParaRPr lang="el-GR" altLang="en-US" sz="3000" b="1" dirty="0">
                <a:latin typeface="Arial" charset="0"/>
                <a:cs typeface="Arial" charset="0"/>
              </a:endParaRPr>
            </a:p>
          </p:txBody>
        </p:sp>
      </p:grpSp>
      <p:sp>
        <p:nvSpPr>
          <p:cNvPr id="2" name="TextBox 1"/>
          <p:cNvSpPr txBox="1">
            <a:spLocks noChangeArrowheads="1"/>
          </p:cNvSpPr>
          <p:nvPr/>
        </p:nvSpPr>
        <p:spPr bwMode="auto">
          <a:xfrm>
            <a:off x="3102769" y="408305"/>
            <a:ext cx="6323806"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00300" indent="-24003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b="1" u="sng" dirty="0">
                <a:latin typeface="Arial" charset="0"/>
                <a:cs typeface="Arial" charset="0"/>
              </a:rPr>
              <a:t>pi, </a:t>
            </a:r>
            <a:r>
              <a:rPr lang="en-US" altLang="en-US" sz="3200" b="1" u="sng" dirty="0">
                <a:latin typeface="Arial" charset="0"/>
                <a:cs typeface="Arial" charset="0"/>
                <a:sym typeface="Symbol" pitchFamily="18" charset="2"/>
              </a:rPr>
              <a:t>-</a:t>
            </a:r>
            <a:r>
              <a:rPr lang="en-US" altLang="en-US" sz="3200" b="1" u="sng" dirty="0">
                <a:latin typeface="Arial" charset="0"/>
                <a:cs typeface="Arial" charset="0"/>
              </a:rPr>
              <a:t>bond</a:t>
            </a:r>
            <a:r>
              <a:rPr lang="en-US" altLang="en-US" sz="3200" b="1" dirty="0">
                <a:latin typeface="Arial" charset="0"/>
                <a:cs typeface="Arial" charset="0"/>
              </a:rPr>
              <a:t> – </a:t>
            </a:r>
            <a:r>
              <a:rPr lang="en-US" altLang="en-US" sz="3000" b="1" dirty="0">
                <a:latin typeface="Arial" charset="0"/>
                <a:cs typeface="Arial" charset="0"/>
              </a:rPr>
              <a:t>electron </a:t>
            </a:r>
            <a:r>
              <a:rPr lang="en-US" altLang="en-US" sz="3000" b="1" dirty="0" smtClean="0">
                <a:latin typeface="Arial" charset="0"/>
                <a:cs typeface="Arial" charset="0"/>
              </a:rPr>
              <a:t>density lies </a:t>
            </a:r>
            <a:r>
              <a:rPr lang="en-US" altLang="en-US" sz="3000" b="1" dirty="0">
                <a:latin typeface="Arial" charset="0"/>
                <a:cs typeface="Arial" charset="0"/>
              </a:rPr>
              <a:t>above and below the </a:t>
            </a:r>
            <a:r>
              <a:rPr lang="en-US" altLang="en-US" sz="3000" b="1" dirty="0" err="1">
                <a:latin typeface="Arial" charset="0"/>
                <a:cs typeface="Arial" charset="0"/>
              </a:rPr>
              <a:t>internuclear</a:t>
            </a:r>
            <a:r>
              <a:rPr lang="en-US" altLang="en-US" sz="3000" b="1" dirty="0">
                <a:latin typeface="Arial" charset="0"/>
                <a:cs typeface="Arial" charset="0"/>
              </a:rPr>
              <a:t> axis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4037013"/>
            <a:ext cx="10118725" cy="211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 Box 5"/>
          <p:cNvSpPr txBox="1">
            <a:spLocks noChangeArrowheads="1"/>
          </p:cNvSpPr>
          <p:nvPr/>
        </p:nvSpPr>
        <p:spPr bwMode="auto">
          <a:xfrm>
            <a:off x="396875" y="6172200"/>
            <a:ext cx="93726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charset="0"/>
                <a:cs typeface="Arial" charset="0"/>
              </a:rPr>
              <a:t>2 p</a:t>
            </a:r>
            <a:r>
              <a:rPr lang="en-US" altLang="en-US" sz="3000" b="1" baseline="-25000">
                <a:latin typeface="Arial" charset="0"/>
                <a:cs typeface="Arial" charset="0"/>
              </a:rPr>
              <a:t>x</a:t>
            </a:r>
            <a:r>
              <a:rPr lang="en-US" altLang="en-US" sz="3000" b="1">
                <a:latin typeface="Arial" charset="0"/>
                <a:cs typeface="Arial" charset="0"/>
              </a:rPr>
              <a:t> (or p</a:t>
            </a:r>
            <a:r>
              <a:rPr lang="en-US" altLang="en-US" sz="3000" b="1" baseline="-25000">
                <a:latin typeface="Arial" charset="0"/>
                <a:cs typeface="Arial" charset="0"/>
              </a:rPr>
              <a:t>y</a:t>
            </a:r>
            <a:r>
              <a:rPr lang="en-US" altLang="en-US" sz="3000" b="1">
                <a:latin typeface="Arial" charset="0"/>
                <a:cs typeface="Arial" charset="0"/>
              </a:rPr>
              <a:t>) orbitals forming pi, </a:t>
            </a:r>
            <a:r>
              <a:rPr lang="el-GR" altLang="en-US" sz="3400" b="1">
                <a:latin typeface="Arial" charset="0"/>
                <a:cs typeface="Arial" charset="0"/>
                <a:sym typeface="Symbol" pitchFamily="18" charset="2"/>
              </a:rPr>
              <a:t></a:t>
            </a:r>
            <a:r>
              <a:rPr lang="en-US" altLang="en-US" sz="3000" b="1">
                <a:latin typeface="Arial" charset="0"/>
                <a:cs typeface="Arial" charset="0"/>
                <a:sym typeface="Symbol" pitchFamily="18" charset="2"/>
              </a:rPr>
              <a:t>-</a:t>
            </a:r>
            <a:r>
              <a:rPr lang="en-US" altLang="en-US" sz="3000" b="1">
                <a:latin typeface="Arial" charset="0"/>
                <a:cs typeface="Arial" charset="0"/>
              </a:rPr>
              <a:t>bonding orbitals</a:t>
            </a:r>
            <a:endParaRPr lang="el-GR" altLang="en-US" sz="3000" b="1">
              <a:latin typeface="Arial" charset="0"/>
              <a:cs typeface="Arial" charset="0"/>
            </a:endParaRPr>
          </a:p>
        </p:txBody>
      </p:sp>
      <p:grpSp>
        <p:nvGrpSpPr>
          <p:cNvPr id="2" name="Group 1"/>
          <p:cNvGrpSpPr>
            <a:grpSpLocks/>
          </p:cNvGrpSpPr>
          <p:nvPr/>
        </p:nvGrpSpPr>
        <p:grpSpPr bwMode="auto">
          <a:xfrm>
            <a:off x="130175" y="379413"/>
            <a:ext cx="10037763" cy="2738437"/>
            <a:chOff x="129920" y="379412"/>
            <a:chExt cx="10038018" cy="2738042"/>
          </a:xfrm>
        </p:grpSpPr>
        <p:pic>
          <p:nvPicPr>
            <p:cNvPr id="235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20" y="379412"/>
              <a:ext cx="9906508" cy="208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0" name="Text Box 5"/>
            <p:cNvSpPr txBox="1">
              <a:spLocks noChangeArrowheads="1"/>
            </p:cNvSpPr>
            <p:nvPr/>
          </p:nvSpPr>
          <p:spPr bwMode="auto">
            <a:xfrm>
              <a:off x="129920" y="2501901"/>
              <a:ext cx="1003801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charset="0"/>
                  <a:cs typeface="Arial" charset="0"/>
                </a:rPr>
                <a:t>2 p</a:t>
              </a:r>
              <a:r>
                <a:rPr lang="en-US" altLang="en-US" sz="3000" b="1" baseline="-25000">
                  <a:latin typeface="Arial" charset="0"/>
                  <a:cs typeface="Arial" charset="0"/>
                </a:rPr>
                <a:t>x</a:t>
              </a:r>
              <a:r>
                <a:rPr lang="en-US" altLang="en-US" sz="3000" b="1">
                  <a:latin typeface="Arial" charset="0"/>
                  <a:cs typeface="Arial" charset="0"/>
                </a:rPr>
                <a:t> (or p</a:t>
              </a:r>
              <a:r>
                <a:rPr lang="en-US" altLang="en-US" sz="3000" b="1" baseline="-25000">
                  <a:latin typeface="Arial" charset="0"/>
                  <a:cs typeface="Arial" charset="0"/>
                </a:rPr>
                <a:t>y</a:t>
              </a:r>
              <a:r>
                <a:rPr lang="en-US" altLang="en-US" sz="3000" b="1">
                  <a:latin typeface="Arial" charset="0"/>
                  <a:cs typeface="Arial" charset="0"/>
                </a:rPr>
                <a:t>) orbitals forming pi, </a:t>
              </a:r>
              <a:r>
                <a:rPr lang="el-GR" altLang="en-US" sz="3400" b="1">
                  <a:latin typeface="Arial" charset="0"/>
                  <a:cs typeface="Arial" charset="0"/>
                  <a:sym typeface="Symbol" pitchFamily="18" charset="2"/>
                </a:rPr>
                <a:t></a:t>
              </a:r>
              <a:r>
                <a:rPr lang="en-US" altLang="en-US" sz="3000" b="1">
                  <a:latin typeface="Arial" charset="0"/>
                  <a:cs typeface="Arial" charset="0"/>
                </a:rPr>
                <a:t>*-antibonding orbitals</a:t>
              </a:r>
              <a:endParaRPr lang="el-GR" altLang="en-US" sz="3000" b="1">
                <a:latin typeface="Arial" charset="0"/>
                <a:cs typeface="Arial" charset="0"/>
              </a:endParaRPr>
            </a:p>
          </p:txBody>
        </p:sp>
      </p:grpSp>
      <p:sp>
        <p:nvSpPr>
          <p:cNvPr id="23557" name="TextBox 6"/>
          <p:cNvSpPr txBox="1">
            <a:spLocks noChangeArrowheads="1"/>
          </p:cNvSpPr>
          <p:nvPr/>
        </p:nvSpPr>
        <p:spPr bwMode="auto">
          <a:xfrm>
            <a:off x="95250" y="4029075"/>
            <a:ext cx="482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558" name="TextBox 7"/>
          <p:cNvSpPr txBox="1">
            <a:spLocks noChangeArrowheads="1"/>
          </p:cNvSpPr>
          <p:nvPr/>
        </p:nvSpPr>
        <p:spPr bwMode="auto">
          <a:xfrm>
            <a:off x="130175" y="225425"/>
            <a:ext cx="482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150813"/>
            <a:ext cx="6550025" cy="731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163" y="92075"/>
            <a:ext cx="7315200"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484" y="150812"/>
            <a:ext cx="4052285" cy="343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69" y="3960812"/>
            <a:ext cx="8763000" cy="355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22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909638" y="6572250"/>
            <a:ext cx="86074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charset="0"/>
              </a:rPr>
              <a:t>Drop in orbital energy results in a sigma-pi MO crossover</a:t>
            </a:r>
          </a:p>
        </p:txBody>
      </p:sp>
      <p:pic>
        <p:nvPicPr>
          <p:cNvPr id="276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025"/>
            <a:ext cx="9958388"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912813"/>
            <a:ext cx="46640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912813"/>
            <a:ext cx="45815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1979613"/>
            <a:ext cx="3683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1639888" y="5561013"/>
            <a:ext cx="2362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charset="0"/>
              </a:rPr>
              <a:t>Li</a:t>
            </a:r>
            <a:r>
              <a:rPr lang="en-US" altLang="en-US" sz="2800" b="1" baseline="-25000" dirty="0">
                <a:latin typeface="Arial" charset="0"/>
              </a:rPr>
              <a:t>2</a:t>
            </a:r>
            <a:r>
              <a:rPr lang="en-US" altLang="en-US" b="1" dirty="0">
                <a:latin typeface="Arial" charset="0"/>
              </a:rPr>
              <a:t> through N</a:t>
            </a:r>
            <a:r>
              <a:rPr lang="en-US" altLang="en-US" sz="2800" b="1" baseline="-25000" dirty="0">
                <a:latin typeface="Arial" charset="0"/>
              </a:rPr>
              <a:t>2</a:t>
            </a:r>
            <a:endParaRPr lang="en-US" altLang="en-US" sz="2800" b="1" dirty="0">
              <a:latin typeface="Arial" charset="0"/>
            </a:endParaRPr>
          </a:p>
        </p:txBody>
      </p:sp>
      <p:sp>
        <p:nvSpPr>
          <p:cNvPr id="28678" name="Rectangle 10"/>
          <p:cNvSpPr>
            <a:spLocks noChangeArrowheads="1"/>
          </p:cNvSpPr>
          <p:nvPr/>
        </p:nvSpPr>
        <p:spPr bwMode="auto">
          <a:xfrm>
            <a:off x="6507163" y="5561013"/>
            <a:ext cx="2413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a:latin typeface="Arial" charset="0"/>
              </a:rPr>
              <a:t>O</a:t>
            </a:r>
            <a:r>
              <a:rPr lang="en-US" altLang="en-US" sz="2800" b="1" baseline="-25000">
                <a:latin typeface="Arial" charset="0"/>
              </a:rPr>
              <a:t>2</a:t>
            </a:r>
            <a:r>
              <a:rPr lang="en-US" altLang="en-US" b="1">
                <a:latin typeface="Arial" charset="0"/>
              </a:rPr>
              <a:t> through Ne</a:t>
            </a:r>
            <a:r>
              <a:rPr lang="en-US" altLang="en-US" sz="2800" b="1" baseline="-25000">
                <a:latin typeface="Arial" charset="0"/>
              </a:rPr>
              <a:t>2</a:t>
            </a:r>
            <a:endParaRPr lang="en-US" altLang="en-US" sz="2800" b="1">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88369" y="227012"/>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smtClean="0">
                <a:latin typeface="Arial" panose="020B0604020202020204" pitchFamily="34" charset="0"/>
                <a:cs typeface="Arial" panose="020B0604020202020204" pitchFamily="34" charset="0"/>
              </a:rPr>
              <a:t>Construct an MO diagram for O</a:t>
            </a:r>
            <a:r>
              <a:rPr lang="en-US" altLang="en-US" sz="2800" b="1" baseline="-25000" dirty="0" smtClean="0">
                <a:latin typeface="Arial" panose="020B0604020202020204" pitchFamily="34" charset="0"/>
                <a:cs typeface="Arial" panose="020B0604020202020204" pitchFamily="34" charset="0"/>
              </a:rPr>
              <a:t>2</a:t>
            </a:r>
            <a:endParaRPr lang="en-US"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446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963" y="0"/>
            <a:ext cx="75438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216025"/>
            <a:ext cx="10160000" cy="498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380333" y="355604"/>
            <a:ext cx="74755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u="sng" dirty="0" smtClean="0">
                <a:latin typeface="Arial" panose="020B0604020202020204" pitchFamily="34" charset="0"/>
                <a:cs typeface="Arial" panose="020B0604020202020204" pitchFamily="34" charset="0"/>
              </a:rPr>
              <a:t>MO diagrams for </a:t>
            </a:r>
            <a:r>
              <a:rPr lang="en-US" altLang="en-US" sz="2800" b="1" u="sng" dirty="0" err="1" smtClean="0">
                <a:latin typeface="Arial" panose="020B0604020202020204" pitchFamily="34" charset="0"/>
                <a:cs typeface="Arial" panose="020B0604020202020204" pitchFamily="34" charset="0"/>
              </a:rPr>
              <a:t>heteronuclear</a:t>
            </a:r>
            <a:r>
              <a:rPr lang="en-US" altLang="en-US" sz="2800" b="1" u="sng" dirty="0" smtClean="0">
                <a:latin typeface="Arial" panose="020B0604020202020204" pitchFamily="34" charset="0"/>
                <a:cs typeface="Arial" panose="020B0604020202020204" pitchFamily="34" charset="0"/>
              </a:rPr>
              <a:t> </a:t>
            </a:r>
            <a:r>
              <a:rPr lang="en-US" altLang="en-US" sz="2800" b="1" u="sng" dirty="0" err="1" smtClean="0">
                <a:latin typeface="Arial" panose="020B0604020202020204" pitchFamily="34" charset="0"/>
                <a:cs typeface="Arial" panose="020B0604020202020204" pitchFamily="34" charset="0"/>
              </a:rPr>
              <a:t>diatomics</a:t>
            </a:r>
            <a:endParaRPr lang="en-US" altLang="en-US" sz="2800" b="1" u="sng" dirty="0">
              <a:latin typeface="Arial" panose="020B0604020202020204" pitchFamily="34" charset="0"/>
              <a:cs typeface="Arial" panose="020B0604020202020204" pitchFamily="34" charset="0"/>
            </a:endParaRPr>
          </a:p>
        </p:txBody>
      </p:sp>
      <p:sp>
        <p:nvSpPr>
          <p:cNvPr id="25603" name="Text Box 5"/>
          <p:cNvSpPr txBox="1">
            <a:spLocks noChangeArrowheads="1"/>
          </p:cNvSpPr>
          <p:nvPr/>
        </p:nvSpPr>
        <p:spPr bwMode="auto">
          <a:xfrm>
            <a:off x="512763" y="1141413"/>
            <a:ext cx="9372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1. Each atom involved in the bonding is listed at the top on each side</a:t>
            </a:r>
            <a:r>
              <a:rPr lang="en-US" altLang="en-US" b="1" dirty="0" smtClean="0">
                <a:latin typeface="Arial" panose="020B0604020202020204" pitchFamily="34" charset="0"/>
                <a:cs typeface="Arial" panose="020B0604020202020204" pitchFamily="34" charset="0"/>
              </a:rPr>
              <a:t>. </a:t>
            </a:r>
            <a:r>
              <a:rPr lang="en-US" altLang="en-US" b="1" u="sng" dirty="0" smtClean="0">
                <a:latin typeface="Arial" panose="020B0604020202020204" pitchFamily="34" charset="0"/>
                <a:cs typeface="Arial" panose="020B0604020202020204" pitchFamily="34" charset="0"/>
              </a:rPr>
              <a:t>The more electronegative element is on the right while the less electronegative element is on the left</a:t>
            </a:r>
            <a:r>
              <a:rPr lang="en-US" altLang="en-US" b="1" dirty="0" smtClean="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Molecule that forms is centered on top. Use blanks to represent orbitals and arrows to represent electrons.</a:t>
            </a:r>
          </a:p>
        </p:txBody>
      </p:sp>
      <p:sp>
        <p:nvSpPr>
          <p:cNvPr id="25604" name="Text Box 6"/>
          <p:cNvSpPr txBox="1">
            <a:spLocks noChangeArrowheads="1"/>
          </p:cNvSpPr>
          <p:nvPr/>
        </p:nvSpPr>
        <p:spPr bwMode="auto">
          <a:xfrm>
            <a:off x="542132" y="3275012"/>
            <a:ext cx="88392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2. Atomic orbitals that are of similar energy interact more strongly than orbitals of different energies.</a:t>
            </a:r>
          </a:p>
        </p:txBody>
      </p:sp>
      <p:sp>
        <p:nvSpPr>
          <p:cNvPr id="25605" name="Text Box 7"/>
          <p:cNvSpPr txBox="1">
            <a:spLocks noChangeArrowheads="1"/>
          </p:cNvSpPr>
          <p:nvPr/>
        </p:nvSpPr>
        <p:spPr bwMode="auto">
          <a:xfrm>
            <a:off x="546101" y="4341812"/>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3. Combine orbitals with dotted lines. (Actually represents the LCAO math to form new MO </a:t>
            </a:r>
            <a:r>
              <a:rPr lang="en-US" altLang="en-US" b="1" dirty="0" smtClean="0">
                <a:latin typeface="Arial" panose="020B0604020202020204" pitchFamily="34" charset="0"/>
                <a:cs typeface="Arial" panose="020B0604020202020204" pitchFamily="34" charset="0"/>
              </a:rPr>
              <a:t>wave functions</a:t>
            </a:r>
            <a:r>
              <a:rPr lang="en-US" altLang="en-US" b="1" dirty="0">
                <a:latin typeface="Arial" panose="020B0604020202020204" pitchFamily="34" charset="0"/>
                <a:cs typeface="Arial" panose="020B0604020202020204" pitchFamily="34" charset="0"/>
              </a:rPr>
              <a:t>). Atomic orbitals no longer exist, only MO do.</a:t>
            </a:r>
          </a:p>
        </p:txBody>
      </p:sp>
      <p:sp>
        <p:nvSpPr>
          <p:cNvPr id="25606" name="Text Box 8"/>
          <p:cNvSpPr txBox="1">
            <a:spLocks noChangeArrowheads="1"/>
          </p:cNvSpPr>
          <p:nvPr/>
        </p:nvSpPr>
        <p:spPr bwMode="auto">
          <a:xfrm>
            <a:off x="533401" y="5713412"/>
            <a:ext cx="9144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4. Symmetry labels and shape of atomic orbitals determine the type of MO formed</a:t>
            </a:r>
          </a:p>
        </p:txBody>
      </p:sp>
      <p:sp>
        <p:nvSpPr>
          <p:cNvPr id="25607" name="Text Box 9"/>
          <p:cNvSpPr txBox="1">
            <a:spLocks noChangeArrowheads="1"/>
          </p:cNvSpPr>
          <p:nvPr/>
        </p:nvSpPr>
        <p:spPr bwMode="auto">
          <a:xfrm>
            <a:off x="558801" y="6780212"/>
            <a:ext cx="84574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panose="020B0604020202020204" pitchFamily="34" charset="0"/>
                <a:cs typeface="Arial" panose="020B0604020202020204" pitchFamily="34" charset="0"/>
              </a:rPr>
              <a:t>5. Place electrons into the new MO via </a:t>
            </a:r>
            <a:r>
              <a:rPr lang="en-US" altLang="en-US" b="1" dirty="0" err="1">
                <a:latin typeface="Arial" panose="020B0604020202020204" pitchFamily="34" charset="0"/>
                <a:cs typeface="Arial" panose="020B0604020202020204" pitchFamily="34" charset="0"/>
              </a:rPr>
              <a:t>Hunds</a:t>
            </a:r>
            <a:r>
              <a:rPr lang="en-US" altLang="en-US" b="1" dirty="0">
                <a:latin typeface="Arial" panose="020B0604020202020204" pitchFamily="34" charset="0"/>
                <a:cs typeface="Arial" panose="020B0604020202020204" pitchFamily="34" charset="0"/>
              </a:rPr>
              <a:t> rule.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p:bldP spid="25604" grpId="0"/>
      <p:bldP spid="25605" grpId="0"/>
      <p:bldP spid="25606" grpId="0"/>
      <p:bldP spid="2560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563" y="-153988"/>
            <a:ext cx="6538912"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482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88369" y="227012"/>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smtClean="0">
                <a:latin typeface="Arial" panose="020B0604020202020204" pitchFamily="34" charset="0"/>
                <a:cs typeface="Arial" panose="020B0604020202020204" pitchFamily="34" charset="0"/>
              </a:rPr>
              <a:t>Construct an MO diagram for HF</a:t>
            </a:r>
            <a:endParaRPr lang="en-US"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365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563" y="-153988"/>
            <a:ext cx="6538912"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61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 y="2208212"/>
            <a:ext cx="9442327" cy="5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3"/>
          <p:cNvGrpSpPr>
            <a:grpSpLocks/>
          </p:cNvGrpSpPr>
          <p:nvPr/>
        </p:nvGrpSpPr>
        <p:grpSpPr bwMode="auto">
          <a:xfrm>
            <a:off x="1333644" y="2665412"/>
            <a:ext cx="7189787" cy="2767012"/>
            <a:chOff x="1322547" y="1370012"/>
            <a:chExt cx="7189408" cy="2767151"/>
          </a:xfrm>
        </p:grpSpPr>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547" y="1370012"/>
              <a:ext cx="7189408" cy="230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73" name="Group 2"/>
            <p:cNvGrpSpPr>
              <a:grpSpLocks/>
            </p:cNvGrpSpPr>
            <p:nvPr/>
          </p:nvGrpSpPr>
          <p:grpSpPr bwMode="auto">
            <a:xfrm>
              <a:off x="3788569" y="3029167"/>
              <a:ext cx="2889409" cy="1107996"/>
              <a:chOff x="3788569" y="3029167"/>
              <a:chExt cx="2889409" cy="1107996"/>
            </a:xfrm>
          </p:grpSpPr>
          <p:sp>
            <p:nvSpPr>
              <p:cNvPr id="32774" name="Text Box 5"/>
              <p:cNvSpPr txBox="1">
                <a:spLocks noChangeArrowheads="1"/>
              </p:cNvSpPr>
              <p:nvPr/>
            </p:nvSpPr>
            <p:spPr bwMode="auto">
              <a:xfrm>
                <a:off x="5839778" y="3029167"/>
                <a:ext cx="838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charset="0"/>
                    <a:cs typeface="Arial" charset="0"/>
                  </a:rPr>
                  <a:t>p</a:t>
                </a:r>
                <a:r>
                  <a:rPr lang="en-US" altLang="en-US" sz="3000" b="1" baseline="-25000">
                    <a:latin typeface="Arial" charset="0"/>
                    <a:cs typeface="Arial" charset="0"/>
                  </a:rPr>
                  <a:t>z</a:t>
                </a:r>
                <a:endParaRPr lang="el-GR" altLang="en-US" sz="3000" b="1">
                  <a:latin typeface="Arial" charset="0"/>
                  <a:cs typeface="Arial" charset="0"/>
                </a:endParaRPr>
              </a:p>
            </p:txBody>
          </p:sp>
          <p:sp>
            <p:nvSpPr>
              <p:cNvPr id="32775" name="Text Box 5"/>
              <p:cNvSpPr txBox="1">
                <a:spLocks noChangeArrowheads="1"/>
              </p:cNvSpPr>
              <p:nvPr/>
            </p:nvSpPr>
            <p:spPr bwMode="auto">
              <a:xfrm>
                <a:off x="3788569" y="3583165"/>
                <a:ext cx="5334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a:latin typeface="Arial" charset="0"/>
                    <a:cs typeface="Arial" charset="0"/>
                  </a:rPr>
                  <a:t>s</a:t>
                </a:r>
                <a:endParaRPr lang="el-GR" altLang="en-US" sz="3000" b="1">
                  <a:latin typeface="Arial" charset="0"/>
                  <a:cs typeface="Arial" charset="0"/>
                </a:endParaRPr>
              </a:p>
            </p:txBody>
          </p:sp>
        </p:grpSp>
      </p:grpSp>
      <p:sp>
        <p:nvSpPr>
          <p:cNvPr id="8" name="Text Box 5"/>
          <p:cNvSpPr txBox="1">
            <a:spLocks noChangeArrowheads="1"/>
          </p:cNvSpPr>
          <p:nvPr/>
        </p:nvSpPr>
        <p:spPr bwMode="auto">
          <a:xfrm>
            <a:off x="1392048" y="5997574"/>
            <a:ext cx="77597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charset="0"/>
                <a:cs typeface="Arial" charset="0"/>
              </a:rPr>
              <a:t>s and </a:t>
            </a:r>
            <a:r>
              <a:rPr lang="en-US" altLang="en-US" sz="3000" b="1" dirty="0" err="1">
                <a:latin typeface="Arial" charset="0"/>
                <a:cs typeface="Arial" charset="0"/>
              </a:rPr>
              <a:t>p</a:t>
            </a:r>
            <a:r>
              <a:rPr lang="en-US" altLang="en-US" sz="3000" b="1" baseline="-25000" dirty="0" err="1">
                <a:latin typeface="Arial" charset="0"/>
                <a:cs typeface="Arial" charset="0"/>
              </a:rPr>
              <a:t>z</a:t>
            </a:r>
            <a:r>
              <a:rPr lang="en-US" altLang="en-US" sz="3000" b="1" dirty="0">
                <a:latin typeface="Arial" charset="0"/>
                <a:cs typeface="Arial" charset="0"/>
              </a:rPr>
              <a:t> orbitals forming a sigma, </a:t>
            </a:r>
            <a:r>
              <a:rPr lang="el-GR" altLang="en-US" sz="3000" b="1" dirty="0">
                <a:latin typeface="Arial" charset="0"/>
                <a:cs typeface="Arial" charset="0"/>
              </a:rPr>
              <a:t>σ</a:t>
            </a:r>
            <a:r>
              <a:rPr lang="en-US" altLang="en-US" sz="3000" b="1" dirty="0">
                <a:latin typeface="Arial" charset="0"/>
                <a:cs typeface="Arial" charset="0"/>
              </a:rPr>
              <a:t>-bond</a:t>
            </a:r>
            <a:endParaRPr lang="el-GR" altLang="en-US" sz="3000" b="1" dirty="0">
              <a:latin typeface="Arial" charset="0"/>
              <a:cs typeface="Arial" charset="0"/>
            </a:endParaRPr>
          </a:p>
        </p:txBody>
      </p:sp>
      <p:sp>
        <p:nvSpPr>
          <p:cNvPr id="9" name="TextBox 8"/>
          <p:cNvSpPr txBox="1">
            <a:spLocks noChangeArrowheads="1"/>
          </p:cNvSpPr>
          <p:nvPr/>
        </p:nvSpPr>
        <p:spPr bwMode="auto">
          <a:xfrm>
            <a:off x="588169" y="608011"/>
            <a:ext cx="90335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0" indent="-2286000">
              <a:tabLst>
                <a:tab pos="2286000" algn="l"/>
              </a:tabLst>
              <a:defRPr sz="2400">
                <a:solidFill>
                  <a:schemeClr val="tx1"/>
                </a:solidFill>
                <a:latin typeface="Times New Roman" pitchFamily="18" charset="0"/>
              </a:defRPr>
            </a:lvl1pPr>
            <a:lvl2pPr marL="742950" indent="-285750">
              <a:tabLst>
                <a:tab pos="2286000" algn="l"/>
              </a:tabLst>
              <a:defRPr sz="2400">
                <a:solidFill>
                  <a:schemeClr val="tx1"/>
                </a:solidFill>
                <a:latin typeface="Times New Roman" pitchFamily="18" charset="0"/>
              </a:defRPr>
            </a:lvl2pPr>
            <a:lvl3pPr marL="1143000" indent="-228600">
              <a:tabLst>
                <a:tab pos="2286000" algn="l"/>
              </a:tabLst>
              <a:defRPr sz="2400">
                <a:solidFill>
                  <a:schemeClr val="tx1"/>
                </a:solidFill>
                <a:latin typeface="Times New Roman" pitchFamily="18" charset="0"/>
              </a:defRPr>
            </a:lvl3pPr>
            <a:lvl4pPr marL="1600200" indent="-228600">
              <a:tabLst>
                <a:tab pos="2286000" algn="l"/>
              </a:tabLst>
              <a:defRPr sz="2400">
                <a:solidFill>
                  <a:schemeClr val="tx1"/>
                </a:solidFill>
                <a:latin typeface="Times New Roman" pitchFamily="18" charset="0"/>
              </a:defRPr>
            </a:lvl4pPr>
            <a:lvl5pPr marL="2057400" indent="-228600">
              <a:tabLst>
                <a:tab pos="2286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0" algn="l"/>
              </a:tabLst>
              <a:defRPr sz="2400">
                <a:solidFill>
                  <a:schemeClr val="tx1"/>
                </a:solidFill>
                <a:latin typeface="Times New Roman" pitchFamily="18" charset="0"/>
              </a:defRPr>
            </a:lvl9pPr>
          </a:lstStyle>
          <a:p>
            <a:pPr marL="3028950" indent="-3028950"/>
            <a:r>
              <a:rPr lang="en-US" altLang="en-US" sz="2800" b="1" u="sng" dirty="0">
                <a:latin typeface="Arial" charset="0"/>
                <a:cs typeface="Arial" charset="0"/>
              </a:rPr>
              <a:t>nonbonding </a:t>
            </a:r>
            <a:r>
              <a:rPr lang="en-US" altLang="en-US" sz="2800" b="1" u="sng" dirty="0" smtClean="0">
                <a:latin typeface="Arial" charset="0"/>
                <a:cs typeface="Arial" charset="0"/>
              </a:rPr>
              <a:t>MO</a:t>
            </a:r>
            <a:r>
              <a:rPr lang="en-US" altLang="en-US" sz="2800" b="1" dirty="0" smtClean="0">
                <a:latin typeface="Arial" charset="0"/>
                <a:cs typeface="Arial" charset="0"/>
              </a:rPr>
              <a:t> - electrons </a:t>
            </a:r>
            <a:r>
              <a:rPr lang="en-US" altLang="en-US" sz="2800" b="1" dirty="0">
                <a:latin typeface="Arial" charset="0"/>
                <a:cs typeface="Arial" charset="0"/>
              </a:rPr>
              <a:t>are primarily </a:t>
            </a:r>
            <a:r>
              <a:rPr lang="en-US" altLang="en-US" sz="2800" b="1" dirty="0" smtClean="0">
                <a:latin typeface="Arial" charset="0"/>
                <a:cs typeface="Arial" charset="0"/>
              </a:rPr>
              <a:t>localized on </a:t>
            </a:r>
            <a:r>
              <a:rPr lang="en-US" altLang="en-US" sz="2800" b="1" dirty="0">
                <a:latin typeface="Arial" charset="0"/>
                <a:cs typeface="Arial" charset="0"/>
              </a:rPr>
              <a:t>a particular atom and not involved in bonding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63" y="608012"/>
            <a:ext cx="8077200" cy="622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88369" y="227012"/>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smtClean="0">
                <a:latin typeface="Arial" panose="020B0604020202020204" pitchFamily="34" charset="0"/>
                <a:cs typeface="Arial" panose="020B0604020202020204" pitchFamily="34" charset="0"/>
              </a:rPr>
              <a:t>Construct an MO diagram for CO</a:t>
            </a:r>
            <a:endParaRPr lang="en-US"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027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569" y="989012"/>
            <a:ext cx="7543800" cy="603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472532" y="301625"/>
            <a:ext cx="5295039" cy="766465"/>
            <a:chOff x="2493963" y="455613"/>
            <a:chExt cx="5295039" cy="766465"/>
          </a:xfrm>
        </p:grpSpPr>
        <p:sp>
          <p:nvSpPr>
            <p:cNvPr id="4" name="Rectangle 6"/>
            <p:cNvSpPr>
              <a:spLocks noChangeArrowheads="1"/>
            </p:cNvSpPr>
            <p:nvPr/>
          </p:nvSpPr>
          <p:spPr bwMode="auto">
            <a:xfrm>
              <a:off x="2493963" y="760413"/>
              <a:ext cx="52950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smtClean="0">
                  <a:latin typeface="Arial" charset="0"/>
                </a:rPr>
                <a:t>      C</a:t>
              </a:r>
              <a:r>
                <a:rPr lang="en-US" altLang="en-US" b="1" dirty="0">
                  <a:latin typeface="Arial" charset="0"/>
                </a:rPr>
                <a:t>					   </a:t>
              </a:r>
              <a:r>
                <a:rPr lang="en-US" altLang="en-US" b="1" dirty="0" smtClean="0">
                  <a:latin typeface="Arial" charset="0"/>
                </a:rPr>
                <a:t>O</a:t>
              </a:r>
              <a:endParaRPr lang="en-US" altLang="en-US" b="1" dirty="0">
                <a:latin typeface="Arial" charset="0"/>
              </a:endParaRPr>
            </a:p>
          </p:txBody>
        </p:sp>
        <p:sp>
          <p:nvSpPr>
            <p:cNvPr id="5" name="Text Box 7"/>
            <p:cNvSpPr txBox="1">
              <a:spLocks noChangeArrowheads="1"/>
            </p:cNvSpPr>
            <p:nvPr/>
          </p:nvSpPr>
          <p:spPr bwMode="auto">
            <a:xfrm>
              <a:off x="5084763" y="4556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latin typeface="Arial" charset="0"/>
                </a:rPr>
                <a:t>CO</a:t>
              </a:r>
            </a:p>
          </p:txBody>
        </p:sp>
      </p:grpSp>
      <p:grpSp>
        <p:nvGrpSpPr>
          <p:cNvPr id="6" name="Group 5"/>
          <p:cNvGrpSpPr/>
          <p:nvPr/>
        </p:nvGrpSpPr>
        <p:grpSpPr>
          <a:xfrm>
            <a:off x="267935" y="2291316"/>
            <a:ext cx="10013066" cy="4020028"/>
            <a:chOff x="344135" y="4121704"/>
            <a:chExt cx="10013066" cy="4020028"/>
          </a:xfrm>
        </p:grpSpPr>
        <p:sp>
          <p:nvSpPr>
            <p:cNvPr id="7" name="Rectangle 9"/>
            <p:cNvSpPr>
              <a:spLocks noChangeArrowheads="1"/>
            </p:cNvSpPr>
            <p:nvPr/>
          </p:nvSpPr>
          <p:spPr bwMode="auto">
            <a:xfrm>
              <a:off x="344136" y="4121704"/>
              <a:ext cx="12346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Arial" panose="020B0604020202020204" pitchFamily="34" charset="0"/>
                  <a:cs typeface="Arial" panose="020B0604020202020204" pitchFamily="34" charset="0"/>
                  <a:sym typeface="Symbol" pitchFamily="18" charset="2"/>
                </a:rPr>
                <a:t></a:t>
              </a:r>
              <a:r>
                <a:rPr lang="en-US" altLang="en-US" sz="1800" b="1" dirty="0">
                  <a:latin typeface="Arial" panose="020B0604020202020204" pitchFamily="34" charset="0"/>
                  <a:cs typeface="Arial" panose="020B0604020202020204" pitchFamily="34" charset="0"/>
                </a:rPr>
                <a:t>10.66 eV</a:t>
              </a:r>
            </a:p>
          </p:txBody>
        </p:sp>
        <p:sp>
          <p:nvSpPr>
            <p:cNvPr id="8" name="Rectangle 10"/>
            <p:cNvSpPr>
              <a:spLocks noChangeArrowheads="1"/>
            </p:cNvSpPr>
            <p:nvPr/>
          </p:nvSpPr>
          <p:spPr bwMode="auto">
            <a:xfrm>
              <a:off x="9122568" y="5029200"/>
              <a:ext cx="12346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Arial" panose="020B0604020202020204" pitchFamily="34" charset="0"/>
                  <a:cs typeface="Arial" panose="020B0604020202020204" pitchFamily="34" charset="0"/>
                  <a:sym typeface="Symbol" pitchFamily="18" charset="2"/>
                </a:rPr>
                <a:t></a:t>
              </a:r>
              <a:r>
                <a:rPr lang="en-US" altLang="en-US" sz="1800" b="1" dirty="0">
                  <a:latin typeface="Arial" panose="020B0604020202020204" pitchFamily="34" charset="0"/>
                  <a:cs typeface="Arial" panose="020B0604020202020204" pitchFamily="34" charset="0"/>
                </a:rPr>
                <a:t>15.85 eV</a:t>
              </a:r>
            </a:p>
          </p:txBody>
        </p:sp>
        <p:sp>
          <p:nvSpPr>
            <p:cNvPr id="9" name="Rectangle 11"/>
            <p:cNvSpPr>
              <a:spLocks noChangeArrowheads="1"/>
            </p:cNvSpPr>
            <p:nvPr/>
          </p:nvSpPr>
          <p:spPr bwMode="auto">
            <a:xfrm>
              <a:off x="344135" y="6582846"/>
              <a:ext cx="12346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Arial" panose="020B0604020202020204" pitchFamily="34" charset="0"/>
                  <a:cs typeface="Arial" panose="020B0604020202020204" pitchFamily="34" charset="0"/>
                  <a:sym typeface="Symbol" pitchFamily="18" charset="2"/>
                </a:rPr>
                <a:t></a:t>
              </a:r>
              <a:r>
                <a:rPr lang="en-US" altLang="en-US" sz="1800" b="1" dirty="0">
                  <a:latin typeface="Arial" panose="020B0604020202020204" pitchFamily="34" charset="0"/>
                  <a:cs typeface="Arial" panose="020B0604020202020204" pitchFamily="34" charset="0"/>
                </a:rPr>
                <a:t>19.43 eV</a:t>
              </a:r>
            </a:p>
          </p:txBody>
        </p:sp>
        <p:sp>
          <p:nvSpPr>
            <p:cNvPr id="10" name="Rectangle 12"/>
            <p:cNvSpPr>
              <a:spLocks noChangeArrowheads="1"/>
            </p:cNvSpPr>
            <p:nvPr/>
          </p:nvSpPr>
          <p:spPr bwMode="auto">
            <a:xfrm>
              <a:off x="8505252" y="7772400"/>
              <a:ext cx="12346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b="1" dirty="0">
                  <a:latin typeface="Arial" panose="020B0604020202020204" pitchFamily="34" charset="0"/>
                  <a:cs typeface="Arial" panose="020B0604020202020204" pitchFamily="34" charset="0"/>
                  <a:sym typeface="Symbol" pitchFamily="18" charset="2"/>
                </a:rPr>
                <a:t></a:t>
              </a:r>
              <a:r>
                <a:rPr lang="en-US" altLang="en-US" sz="1800" b="1" dirty="0">
                  <a:latin typeface="Arial" panose="020B0604020202020204" pitchFamily="34" charset="0"/>
                  <a:cs typeface="Arial" panose="020B0604020202020204" pitchFamily="34" charset="0"/>
                </a:rPr>
                <a:t>32.38 eV</a:t>
              </a:r>
            </a:p>
          </p:txBody>
        </p:sp>
      </p:grpSp>
      <p:sp>
        <p:nvSpPr>
          <p:cNvPr id="12" name="TextBox 11"/>
          <p:cNvSpPr txBox="1"/>
          <p:nvPr/>
        </p:nvSpPr>
        <p:spPr>
          <a:xfrm>
            <a:off x="5558632" y="6470854"/>
            <a:ext cx="5334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13" name="TextBox 12"/>
          <p:cNvSpPr txBox="1"/>
          <p:nvPr/>
        </p:nvSpPr>
        <p:spPr>
          <a:xfrm>
            <a:off x="5535614" y="2921813"/>
            <a:ext cx="5334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14" name="TextBox 13"/>
          <p:cNvSpPr txBox="1"/>
          <p:nvPr/>
        </p:nvSpPr>
        <p:spPr>
          <a:xfrm>
            <a:off x="5579111" y="712013"/>
            <a:ext cx="669417"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15" name="TextBox 14"/>
          <p:cNvSpPr txBox="1"/>
          <p:nvPr/>
        </p:nvSpPr>
        <p:spPr>
          <a:xfrm>
            <a:off x="5638928" y="4475459"/>
            <a:ext cx="6096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16" name="TextBox 15"/>
          <p:cNvSpPr txBox="1"/>
          <p:nvPr/>
        </p:nvSpPr>
        <p:spPr>
          <a:xfrm>
            <a:off x="6092032" y="1598612"/>
            <a:ext cx="6096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18" name="TextBox 17"/>
          <p:cNvSpPr txBox="1"/>
          <p:nvPr/>
        </p:nvSpPr>
        <p:spPr>
          <a:xfrm>
            <a:off x="5886706" y="3568144"/>
            <a:ext cx="3048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19" name="TextBox 18"/>
          <p:cNvSpPr txBox="1"/>
          <p:nvPr/>
        </p:nvSpPr>
        <p:spPr>
          <a:xfrm>
            <a:off x="4182428" y="3568144"/>
            <a:ext cx="3810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
        <p:nvSpPr>
          <p:cNvPr id="20" name="TextBox 19"/>
          <p:cNvSpPr txBox="1"/>
          <p:nvPr/>
        </p:nvSpPr>
        <p:spPr>
          <a:xfrm>
            <a:off x="3877628" y="1597024"/>
            <a:ext cx="609600" cy="553998"/>
          </a:xfrm>
          <a:prstGeom prst="rect">
            <a:avLst/>
          </a:prstGeom>
          <a:solidFill>
            <a:schemeClr val="bg1"/>
          </a:solidFill>
        </p:spPr>
        <p:txBody>
          <a:bodyPr wrap="square" rtlCol="0">
            <a:spAutoFit/>
          </a:bodyPr>
          <a:lstStyle/>
          <a:p>
            <a:r>
              <a:rPr lang="en-US" sz="3000" b="1" dirty="0" smtClean="0">
                <a:latin typeface="Arial" panose="020B0604020202020204" pitchFamily="34" charset="0"/>
                <a:cs typeface="Arial" panose="020B0604020202020204" pitchFamily="34" charset="0"/>
                <a:sym typeface="Symbol"/>
              </a:rPr>
              <a:t>*</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27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303213"/>
            <a:ext cx="9677400"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569" y="760412"/>
            <a:ext cx="7162800" cy="6758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99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285592" y="455612"/>
            <a:ext cx="961231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0" indent="-3429000">
              <a:spcBef>
                <a:spcPct val="50000"/>
              </a:spcBef>
            </a:pPr>
            <a:r>
              <a:rPr lang="en-US" altLang="en-US" sz="3200" b="1" u="sng" dirty="0">
                <a:latin typeface="Arial" panose="020B0604020202020204" pitchFamily="34" charset="0"/>
                <a:cs typeface="Arial" panose="020B0604020202020204" pitchFamily="34" charset="0"/>
              </a:rPr>
              <a:t>Molecular Orbital theory (MO theory)</a:t>
            </a:r>
            <a:r>
              <a:rPr lang="en-US" altLang="en-US" sz="3200" b="1" dirty="0">
                <a:latin typeface="Arial" panose="020B0604020202020204" pitchFamily="34" charset="0"/>
                <a:cs typeface="Arial" panose="020B0604020202020204" pitchFamily="34" charset="0"/>
              </a:rPr>
              <a:t> – </a:t>
            </a:r>
            <a:r>
              <a:rPr lang="en-US" altLang="en-US" sz="3000" b="1" dirty="0">
                <a:latin typeface="Arial" panose="020B0604020202020204" pitchFamily="34" charset="0"/>
                <a:cs typeface="Arial" panose="020B0604020202020204" pitchFamily="34" charset="0"/>
              </a:rPr>
              <a:t>the combination of purely </a:t>
            </a:r>
            <a:r>
              <a:rPr lang="en-US" altLang="en-US" sz="3000" b="1" dirty="0" smtClean="0">
                <a:latin typeface="Arial" panose="020B0604020202020204" pitchFamily="34" charset="0"/>
                <a:cs typeface="Arial" panose="020B0604020202020204" pitchFamily="34" charset="0"/>
              </a:rPr>
              <a:t>atomic orbitals </a:t>
            </a:r>
            <a:r>
              <a:rPr lang="en-US" altLang="en-US" sz="3000" b="1" dirty="0">
                <a:latin typeface="Arial" panose="020B0604020202020204" pitchFamily="34" charset="0"/>
                <a:cs typeface="Arial" panose="020B0604020202020204" pitchFamily="34" charset="0"/>
              </a:rPr>
              <a:t>on different atoms form </a:t>
            </a:r>
            <a:r>
              <a:rPr lang="en-US" altLang="en-US" sz="3000" b="1" dirty="0" smtClean="0">
                <a:latin typeface="Arial" panose="020B0604020202020204" pitchFamily="34" charset="0"/>
                <a:cs typeface="Arial" panose="020B0604020202020204" pitchFamily="34" charset="0"/>
              </a:rPr>
              <a:t>new, molecular </a:t>
            </a:r>
            <a:r>
              <a:rPr lang="en-US" altLang="en-US" sz="3000" b="1" dirty="0">
                <a:latin typeface="Arial" panose="020B0604020202020204" pitchFamily="34" charset="0"/>
                <a:cs typeface="Arial" panose="020B0604020202020204" pitchFamily="34" charset="0"/>
              </a:rPr>
              <a:t>orbitals which belong to </a:t>
            </a:r>
            <a:r>
              <a:rPr lang="en-US" altLang="en-US" sz="3000" b="1" dirty="0" smtClean="0">
                <a:latin typeface="Arial" panose="020B0604020202020204" pitchFamily="34" charset="0"/>
                <a:cs typeface="Arial" panose="020B0604020202020204" pitchFamily="34" charset="0"/>
              </a:rPr>
              <a:t>the entire </a:t>
            </a:r>
            <a:r>
              <a:rPr lang="en-US" altLang="en-US" sz="3000" b="1" dirty="0">
                <a:latin typeface="Arial" panose="020B0604020202020204" pitchFamily="34" charset="0"/>
                <a:cs typeface="Arial" panose="020B0604020202020204" pitchFamily="34" charset="0"/>
              </a:rPr>
              <a:t>molecule</a:t>
            </a:r>
          </a:p>
        </p:txBody>
      </p:sp>
      <p:sp>
        <p:nvSpPr>
          <p:cNvPr id="107524" name="Text Box 4"/>
          <p:cNvSpPr txBox="1">
            <a:spLocks noChangeArrowheads="1"/>
          </p:cNvSpPr>
          <p:nvPr/>
        </p:nvSpPr>
        <p:spPr bwMode="auto">
          <a:xfrm>
            <a:off x="960121" y="3437254"/>
            <a:ext cx="890492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857500" indent="-2857500">
              <a:spcBef>
                <a:spcPct val="50000"/>
              </a:spcBef>
            </a:pPr>
            <a:r>
              <a:rPr lang="en-US" altLang="en-US" sz="3200" b="1" dirty="0">
                <a:latin typeface="Arial" panose="020B0604020202020204" pitchFamily="34" charset="0"/>
                <a:cs typeface="Arial" panose="020B0604020202020204" pitchFamily="34" charset="0"/>
              </a:rPr>
              <a:t>Advantages:    </a:t>
            </a:r>
            <a:r>
              <a:rPr lang="en-US" altLang="en-US" sz="3000" b="1" dirty="0">
                <a:latin typeface="Arial" panose="020B0604020202020204" pitchFamily="34" charset="0"/>
                <a:cs typeface="Arial" panose="020B0604020202020204" pitchFamily="34" charset="0"/>
              </a:rPr>
              <a:t>Accurately describes </a:t>
            </a:r>
            <a:r>
              <a:rPr lang="en-US" altLang="en-US" sz="3000" b="1" dirty="0" smtClean="0">
                <a:latin typeface="Arial" panose="020B0604020202020204" pitchFamily="34" charset="0"/>
                <a:cs typeface="Arial" panose="020B0604020202020204" pitchFamily="34" charset="0"/>
              </a:rPr>
              <a:t>many known </a:t>
            </a:r>
            <a:r>
              <a:rPr lang="en-US" altLang="en-US" sz="3000" b="1" dirty="0">
                <a:latin typeface="Arial" panose="020B0604020202020204" pitchFamily="34" charset="0"/>
                <a:cs typeface="Arial" panose="020B0604020202020204" pitchFamily="34" charset="0"/>
              </a:rPr>
              <a:t>chemical species </a:t>
            </a:r>
          </a:p>
        </p:txBody>
      </p:sp>
      <p:sp>
        <p:nvSpPr>
          <p:cNvPr id="107525" name="Rectangle 5"/>
          <p:cNvSpPr>
            <a:spLocks noChangeArrowheads="1"/>
          </p:cNvSpPr>
          <p:nvPr/>
        </p:nvSpPr>
        <p:spPr bwMode="auto">
          <a:xfrm>
            <a:off x="650082" y="5103812"/>
            <a:ext cx="9259252"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314700" indent="-3314700">
              <a:spcBef>
                <a:spcPct val="50000"/>
              </a:spcBef>
            </a:pPr>
            <a:r>
              <a:rPr lang="en-US" altLang="en-US" sz="3200" b="1" dirty="0">
                <a:latin typeface="Arial" panose="020B0604020202020204" pitchFamily="34" charset="0"/>
                <a:cs typeface="Arial" panose="020B0604020202020204" pitchFamily="34" charset="0"/>
              </a:rPr>
              <a:t>Disadvantages:   </a:t>
            </a:r>
            <a:r>
              <a:rPr lang="en-US" altLang="en-US" sz="3000" b="1" dirty="0">
                <a:latin typeface="Arial" panose="020B0604020202020204" pitchFamily="34" charset="0"/>
                <a:cs typeface="Arial" panose="020B0604020202020204" pitchFamily="34" charset="0"/>
              </a:rPr>
              <a:t>Entirely quantum mechanical </a:t>
            </a:r>
            <a:r>
              <a:rPr lang="en-US" altLang="en-US" sz="3000" b="1" dirty="0" smtClean="0">
                <a:latin typeface="Arial" panose="020B0604020202020204" pitchFamily="34" charset="0"/>
                <a:cs typeface="Arial" panose="020B0604020202020204" pitchFamily="34" charset="0"/>
              </a:rPr>
              <a:t>wave function mathematics</a:t>
            </a:r>
            <a:r>
              <a:rPr lang="en-US" altLang="en-US" sz="3000" b="1" dirty="0">
                <a:latin typeface="Arial" panose="020B0604020202020204" pitchFamily="34" charset="0"/>
                <a:cs typeface="Arial" panose="020B0604020202020204" pitchFamily="34" charset="0"/>
              </a:rPr>
              <a:t>. Thus, a simple conceptual </a:t>
            </a:r>
            <a:r>
              <a:rPr lang="en-US" altLang="en-US" sz="3000" b="1" dirty="0" smtClean="0">
                <a:latin typeface="Arial" panose="020B0604020202020204" pitchFamily="34" charset="0"/>
                <a:cs typeface="Arial" panose="020B0604020202020204" pitchFamily="34" charset="0"/>
              </a:rPr>
              <a:t>picture is </a:t>
            </a:r>
            <a:r>
              <a:rPr lang="en-US" altLang="en-US" sz="3000" b="1" dirty="0">
                <a:latin typeface="Arial" panose="020B0604020202020204" pitchFamily="34" charset="0"/>
                <a:cs typeface="Arial" panose="020B0604020202020204" pitchFamily="34" charset="0"/>
              </a:rPr>
              <a:t>difficult to grasp.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P spid="1075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283369" y="227013"/>
            <a:ext cx="96781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When the H atoms are brought together, the </a:t>
            </a:r>
            <a:r>
              <a:rPr lang="en-US" altLang="en-US" sz="3000" b="1" dirty="0" smtClean="0">
                <a:latin typeface="Arial" panose="020B0604020202020204" pitchFamily="34" charset="0"/>
                <a:cs typeface="Arial" panose="020B0604020202020204" pitchFamily="34" charset="0"/>
              </a:rPr>
              <a:t>wave functions</a:t>
            </a:r>
            <a:r>
              <a:rPr lang="en-US" altLang="en-US" sz="3000" b="1" dirty="0">
                <a:latin typeface="Arial" panose="020B0604020202020204" pitchFamily="34" charset="0"/>
                <a:cs typeface="Arial" panose="020B0604020202020204" pitchFamily="34" charset="0"/>
              </a:rPr>
              <a:t>, </a:t>
            </a:r>
            <a:r>
              <a:rPr lang="el-GR" altLang="en-US" sz="3000" b="1" dirty="0">
                <a:latin typeface="Arial" panose="020B0604020202020204" pitchFamily="34" charset="0"/>
                <a:cs typeface="Arial" panose="020B0604020202020204" pitchFamily="34" charset="0"/>
              </a:rPr>
              <a:t>ψ</a:t>
            </a:r>
            <a:r>
              <a:rPr lang="en-US" altLang="en-US" sz="3000" b="1" dirty="0">
                <a:latin typeface="Arial" panose="020B0604020202020204" pitchFamily="34" charset="0"/>
                <a:cs typeface="Arial" panose="020B0604020202020204" pitchFamily="34" charset="0"/>
              </a:rPr>
              <a:t>, describing the atomic orbitals on each atom interact (or “mix”)…… they combine to form </a:t>
            </a:r>
            <a:r>
              <a:rPr lang="en-US" altLang="en-US" sz="3000" b="1" u="sng" dirty="0">
                <a:solidFill>
                  <a:srgbClr val="0070C0"/>
                </a:solidFill>
                <a:latin typeface="Arial" panose="020B0604020202020204" pitchFamily="34" charset="0"/>
                <a:cs typeface="Arial" panose="020B0604020202020204" pitchFamily="34" charset="0"/>
              </a:rPr>
              <a:t>new</a:t>
            </a:r>
            <a:r>
              <a:rPr lang="en-US" altLang="en-US" sz="3000" b="1" dirty="0">
                <a:latin typeface="Arial" panose="020B0604020202020204" pitchFamily="34" charset="0"/>
                <a:cs typeface="Arial" panose="020B0604020202020204" pitchFamily="34" charset="0"/>
              </a:rPr>
              <a:t> </a:t>
            </a:r>
            <a:r>
              <a:rPr lang="en-US" altLang="en-US" sz="3000" b="1" dirty="0" smtClean="0">
                <a:latin typeface="Arial" panose="020B0604020202020204" pitchFamily="34" charset="0"/>
                <a:cs typeface="Arial" panose="020B0604020202020204" pitchFamily="34" charset="0"/>
              </a:rPr>
              <a:t>wave functions</a:t>
            </a:r>
            <a:r>
              <a:rPr lang="en-US" altLang="en-US" sz="3000" b="1" dirty="0">
                <a:latin typeface="Arial" panose="020B0604020202020204" pitchFamily="34" charset="0"/>
                <a:cs typeface="Arial" panose="020B0604020202020204" pitchFamily="34" charset="0"/>
              </a:rPr>
              <a:t>, called </a:t>
            </a:r>
            <a:r>
              <a:rPr lang="en-US" altLang="en-US" sz="3000" b="1" u="sng" dirty="0">
                <a:solidFill>
                  <a:srgbClr val="0070C0"/>
                </a:solidFill>
                <a:latin typeface="Arial" panose="020B0604020202020204" pitchFamily="34" charset="0"/>
                <a:cs typeface="Arial" panose="020B0604020202020204" pitchFamily="34" charset="0"/>
              </a:rPr>
              <a:t>molecular orbitals</a:t>
            </a:r>
          </a:p>
        </p:txBody>
      </p:sp>
      <p:sp>
        <p:nvSpPr>
          <p:cNvPr id="3" name="Rectangle 5"/>
          <p:cNvSpPr>
            <a:spLocks noChangeArrowheads="1"/>
          </p:cNvSpPr>
          <p:nvPr/>
        </p:nvSpPr>
        <p:spPr bwMode="auto">
          <a:xfrm>
            <a:off x="577851" y="2633344"/>
            <a:ext cx="936894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The new </a:t>
            </a:r>
            <a:r>
              <a:rPr lang="en-US" altLang="en-US" sz="3000" b="1" dirty="0" smtClean="0">
                <a:latin typeface="Arial" panose="020B0604020202020204" pitchFamily="34" charset="0"/>
                <a:cs typeface="Arial" panose="020B0604020202020204" pitchFamily="34" charset="0"/>
              </a:rPr>
              <a:t>wave functions</a:t>
            </a:r>
            <a:r>
              <a:rPr lang="en-US" altLang="en-US" sz="3000" b="1" dirty="0">
                <a:latin typeface="Arial" panose="020B0604020202020204" pitchFamily="34" charset="0"/>
                <a:cs typeface="Arial" panose="020B0604020202020204" pitchFamily="34" charset="0"/>
              </a:rPr>
              <a:t>, </a:t>
            </a:r>
            <a:r>
              <a:rPr lang="el-GR" altLang="en-US" sz="3000" b="1" dirty="0">
                <a:latin typeface="Arial" panose="020B0604020202020204" pitchFamily="34" charset="0"/>
                <a:cs typeface="Arial" panose="020B0604020202020204" pitchFamily="34" charset="0"/>
              </a:rPr>
              <a:t>ψ</a:t>
            </a:r>
            <a:r>
              <a:rPr lang="en-US" altLang="en-US" sz="3000" b="1" dirty="0">
                <a:latin typeface="Arial" panose="020B0604020202020204" pitchFamily="34" charset="0"/>
                <a:cs typeface="Arial" panose="020B0604020202020204" pitchFamily="34" charset="0"/>
              </a:rPr>
              <a:t>, are no longer atomic in nature, but rather molecular and belongs to the molecule itself rather than individual atoms</a:t>
            </a:r>
          </a:p>
        </p:txBody>
      </p:sp>
      <p:sp>
        <p:nvSpPr>
          <p:cNvPr id="4" name="Rectangle 5"/>
          <p:cNvSpPr>
            <a:spLocks noChangeArrowheads="1"/>
          </p:cNvSpPr>
          <p:nvPr/>
        </p:nvSpPr>
        <p:spPr bwMode="auto">
          <a:xfrm>
            <a:off x="395287" y="4570412"/>
            <a:ext cx="95662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The process of “mixing” the atomic </a:t>
            </a:r>
            <a:r>
              <a:rPr lang="en-US" altLang="en-US" sz="3000" b="1" dirty="0" smtClean="0">
                <a:latin typeface="Arial" panose="020B0604020202020204" pitchFamily="34" charset="0"/>
                <a:cs typeface="Arial" panose="020B0604020202020204" pitchFamily="34" charset="0"/>
              </a:rPr>
              <a:t>wave functions </a:t>
            </a:r>
            <a:r>
              <a:rPr lang="en-US" altLang="en-US" sz="3000" b="1" dirty="0">
                <a:latin typeface="Arial" panose="020B0604020202020204" pitchFamily="34" charset="0"/>
                <a:cs typeface="Arial" panose="020B0604020202020204" pitchFamily="34" charset="0"/>
              </a:rPr>
              <a:t>to form new molecular </a:t>
            </a:r>
            <a:r>
              <a:rPr lang="en-US" altLang="en-US" sz="3000" b="1" dirty="0" smtClean="0">
                <a:latin typeface="Arial" panose="020B0604020202020204" pitchFamily="34" charset="0"/>
                <a:cs typeface="Arial" panose="020B0604020202020204" pitchFamily="34" charset="0"/>
              </a:rPr>
              <a:t>wave functions </a:t>
            </a:r>
            <a:r>
              <a:rPr lang="en-US" altLang="en-US" sz="3000" b="1" dirty="0">
                <a:latin typeface="Arial" panose="020B0604020202020204" pitchFamily="34" charset="0"/>
                <a:cs typeface="Arial" panose="020B0604020202020204" pitchFamily="34" charset="0"/>
              </a:rPr>
              <a:t>is entirely </a:t>
            </a:r>
            <a:r>
              <a:rPr lang="en-US" altLang="en-US" sz="3000" b="1" dirty="0" smtClean="0">
                <a:latin typeface="Arial" panose="020B0604020202020204" pitchFamily="34" charset="0"/>
                <a:cs typeface="Arial" panose="020B0604020202020204" pitchFamily="34" charset="0"/>
              </a:rPr>
              <a:t>mathematical</a:t>
            </a:r>
            <a:endParaRPr lang="en-US" altLang="en-US" sz="3000" b="1" dirty="0">
              <a:latin typeface="Arial" panose="020B0604020202020204" pitchFamily="34" charset="0"/>
              <a:cs typeface="Arial" panose="020B0604020202020204" pitchFamily="34" charset="0"/>
            </a:endParaRPr>
          </a:p>
        </p:txBody>
      </p:sp>
      <p:sp>
        <p:nvSpPr>
          <p:cNvPr id="5" name="Rectangle 5"/>
          <p:cNvSpPr>
            <a:spLocks noChangeArrowheads="1"/>
          </p:cNvSpPr>
          <p:nvPr/>
        </p:nvSpPr>
        <p:spPr bwMode="auto">
          <a:xfrm>
            <a:off x="625475" y="6399212"/>
            <a:ext cx="92932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solidFill>
                  <a:srgbClr val="FF0000"/>
                </a:solidFill>
                <a:latin typeface="Arial" panose="020B0604020202020204" pitchFamily="34" charset="0"/>
                <a:cs typeface="Arial" panose="020B0604020202020204" pitchFamily="34" charset="0"/>
              </a:rPr>
              <a:t>L</a:t>
            </a:r>
            <a:r>
              <a:rPr lang="en-US" altLang="en-US" sz="3000" b="1" dirty="0">
                <a:latin typeface="Arial" panose="020B0604020202020204" pitchFamily="34" charset="0"/>
                <a:cs typeface="Arial" panose="020B0604020202020204" pitchFamily="34" charset="0"/>
              </a:rPr>
              <a:t>inear </a:t>
            </a:r>
            <a:r>
              <a:rPr lang="en-US" altLang="en-US" sz="3000" b="1" dirty="0">
                <a:solidFill>
                  <a:srgbClr val="FF0000"/>
                </a:solidFill>
                <a:latin typeface="Arial" panose="020B0604020202020204" pitchFamily="34" charset="0"/>
                <a:cs typeface="Arial" panose="020B0604020202020204" pitchFamily="34" charset="0"/>
              </a:rPr>
              <a:t>C</a:t>
            </a:r>
            <a:r>
              <a:rPr lang="en-US" altLang="en-US" sz="3000" b="1" dirty="0">
                <a:latin typeface="Arial" panose="020B0604020202020204" pitchFamily="34" charset="0"/>
                <a:cs typeface="Arial" panose="020B0604020202020204" pitchFamily="34" charset="0"/>
              </a:rPr>
              <a:t>ombination of </a:t>
            </a:r>
            <a:r>
              <a:rPr lang="en-US" altLang="en-US" sz="3000" b="1" dirty="0">
                <a:solidFill>
                  <a:srgbClr val="FF0000"/>
                </a:solidFill>
                <a:latin typeface="Arial" panose="020B0604020202020204" pitchFamily="34" charset="0"/>
                <a:cs typeface="Arial" panose="020B0604020202020204" pitchFamily="34" charset="0"/>
              </a:rPr>
              <a:t>A</a:t>
            </a:r>
            <a:r>
              <a:rPr lang="en-US" altLang="en-US" sz="3000" b="1" dirty="0">
                <a:latin typeface="Arial" panose="020B0604020202020204" pitchFamily="34" charset="0"/>
                <a:cs typeface="Arial" panose="020B0604020202020204" pitchFamily="34" charset="0"/>
              </a:rPr>
              <a:t>tomic </a:t>
            </a:r>
            <a:r>
              <a:rPr lang="en-US" altLang="en-US" sz="3000" b="1" dirty="0">
                <a:solidFill>
                  <a:srgbClr val="FF0000"/>
                </a:solidFill>
                <a:latin typeface="Arial" panose="020B0604020202020204" pitchFamily="34" charset="0"/>
                <a:cs typeface="Arial" panose="020B0604020202020204" pitchFamily="34" charset="0"/>
              </a:rPr>
              <a:t>O</a:t>
            </a:r>
            <a:r>
              <a:rPr lang="en-US" altLang="en-US" sz="3000" b="1" dirty="0">
                <a:latin typeface="Arial" panose="020B0604020202020204" pitchFamily="34" charset="0"/>
                <a:cs typeface="Arial" panose="020B0604020202020204" pitchFamily="34" charset="0"/>
              </a:rPr>
              <a:t>rbitals, </a:t>
            </a:r>
            <a:r>
              <a:rPr lang="en-US" altLang="en-US" sz="3000" b="1" u="sng" dirty="0" smtClean="0">
                <a:latin typeface="Arial" panose="020B0604020202020204" pitchFamily="34" charset="0"/>
                <a:cs typeface="Arial" panose="020B0604020202020204" pitchFamily="34" charset="0"/>
              </a:rPr>
              <a:t>LCAO</a:t>
            </a:r>
            <a:r>
              <a:rPr lang="en-US" altLang="en-US" sz="3000" b="1" dirty="0" smtClean="0">
                <a:latin typeface="Arial" panose="020B0604020202020204" pitchFamily="34" charset="0"/>
                <a:cs typeface="Arial" panose="020B0604020202020204" pitchFamily="34" charset="0"/>
              </a:rPr>
              <a:t> </a:t>
            </a:r>
            <a:endParaRPr lang="en-US" altLang="en-US" sz="3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423" y="3122612"/>
            <a:ext cx="12858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169" y="2455862"/>
            <a:ext cx="1870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7"/>
          <p:cNvSpPr txBox="1">
            <a:spLocks noChangeArrowheads="1"/>
          </p:cNvSpPr>
          <p:nvPr/>
        </p:nvSpPr>
        <p:spPr bwMode="auto">
          <a:xfrm>
            <a:off x="435769" y="4646611"/>
            <a:ext cx="4441031"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s-orbitals have same symmetry labels everywhere. Entire orbital is either + or – everywhere.</a:t>
            </a:r>
          </a:p>
        </p:txBody>
      </p:sp>
      <p:sp>
        <p:nvSpPr>
          <p:cNvPr id="141320" name="Rectangle 8"/>
          <p:cNvSpPr>
            <a:spLocks noChangeArrowheads="1"/>
          </p:cNvSpPr>
          <p:nvPr/>
        </p:nvSpPr>
        <p:spPr bwMode="auto">
          <a:xfrm>
            <a:off x="6102669" y="5388608"/>
            <a:ext cx="39623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000" b="1" dirty="0">
                <a:latin typeface="Arial" panose="020B0604020202020204" pitchFamily="34" charset="0"/>
                <a:cs typeface="Arial" panose="020B0604020202020204" pitchFamily="34" charset="0"/>
              </a:rPr>
              <a:t>p-orbitals have </a:t>
            </a:r>
            <a:r>
              <a:rPr lang="en-US" altLang="en-US" sz="3000" b="1" dirty="0" smtClean="0">
                <a:latin typeface="Arial" panose="020B0604020202020204" pitchFamily="34" charset="0"/>
                <a:cs typeface="Arial" panose="020B0604020202020204" pitchFamily="34" charset="0"/>
              </a:rPr>
              <a:t>different symmetry </a:t>
            </a:r>
            <a:r>
              <a:rPr lang="en-US" altLang="en-US" sz="3000" b="1" dirty="0">
                <a:latin typeface="Arial" panose="020B0604020202020204" pitchFamily="34" charset="0"/>
                <a:cs typeface="Arial" panose="020B0604020202020204" pitchFamily="34" charset="0"/>
              </a:rPr>
              <a:t>labels for each lobe. </a:t>
            </a:r>
          </a:p>
        </p:txBody>
      </p:sp>
      <p:sp>
        <p:nvSpPr>
          <p:cNvPr id="8198" name="Rectangle 9"/>
          <p:cNvSpPr>
            <a:spLocks noChangeArrowheads="1"/>
          </p:cNvSpPr>
          <p:nvPr/>
        </p:nvSpPr>
        <p:spPr bwMode="auto">
          <a:xfrm>
            <a:off x="283369" y="531812"/>
            <a:ext cx="97536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598863" indent="-3598863">
              <a:spcBef>
                <a:spcPct val="50000"/>
              </a:spcBef>
            </a:pPr>
            <a:r>
              <a:rPr lang="en-US" altLang="en-US" sz="3200" b="1" u="sng" dirty="0">
                <a:latin typeface="Arial" panose="020B0604020202020204" pitchFamily="34" charset="0"/>
                <a:cs typeface="Arial" panose="020B0604020202020204" pitchFamily="34" charset="0"/>
              </a:rPr>
              <a:t>symmetry labels</a:t>
            </a:r>
            <a:r>
              <a:rPr lang="en-US" altLang="en-US" sz="3000" b="1" dirty="0">
                <a:latin typeface="Arial" panose="020B0604020202020204" pitchFamily="34" charset="0"/>
                <a:cs typeface="Arial" panose="020B0604020202020204" pitchFamily="34" charset="0"/>
              </a:rPr>
              <a:t> – the algebraic sum of the angular </a:t>
            </a:r>
            <a:r>
              <a:rPr lang="en-US" altLang="en-US" sz="3000" b="1" dirty="0" smtClean="0">
                <a:latin typeface="Arial" panose="020B0604020202020204" pitchFamily="34" charset="0"/>
                <a:cs typeface="Arial" panose="020B0604020202020204" pitchFamily="34" charset="0"/>
              </a:rPr>
              <a:t>momentum part </a:t>
            </a:r>
            <a:r>
              <a:rPr lang="en-US" altLang="en-US" sz="3000" b="1" dirty="0">
                <a:latin typeface="Arial" panose="020B0604020202020204" pitchFamily="34" charset="0"/>
                <a:cs typeface="Arial" panose="020B0604020202020204" pitchFamily="34" charset="0"/>
              </a:rPr>
              <a:t>of the </a:t>
            </a:r>
            <a:r>
              <a:rPr lang="en-US" altLang="en-US" sz="3000" b="1" dirty="0" err="1">
                <a:latin typeface="Arial" panose="020B0604020202020204" pitchFamily="34" charset="0"/>
                <a:cs typeface="Arial" panose="020B0604020202020204" pitchFamily="34" charset="0"/>
              </a:rPr>
              <a:t>wavefunction</a:t>
            </a:r>
            <a:r>
              <a:rPr lang="en-US" altLang="en-US" sz="3000" b="1" dirty="0">
                <a:latin typeface="Arial" panose="020B0604020202020204" pitchFamily="34" charset="0"/>
                <a:cs typeface="Arial" panose="020B0604020202020204" pitchFamily="34" charset="0"/>
              </a:rPr>
              <a:t> of the orbital lobes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3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1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p:bldP spid="1413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379413"/>
            <a:ext cx="980757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3285</TotalTime>
  <Words>882</Words>
  <Application>Microsoft Office PowerPoint</Application>
  <PresentationFormat>Custom</PresentationFormat>
  <Paragraphs>95</Paragraphs>
  <Slides>45</Slides>
  <Notes>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orbitals</dc:title>
  <dc:subject>CHE 3404 inorganic</dc:subject>
  <dc:creator>BJ Yoblinski</dc:creator>
  <cp:lastModifiedBy>BJ Yoblinski</cp:lastModifiedBy>
  <cp:revision>152</cp:revision>
  <dcterms:created xsi:type="dcterms:W3CDTF">2001-03-19T16:24:52Z</dcterms:created>
  <dcterms:modified xsi:type="dcterms:W3CDTF">2016-10-11T22:25:47Z</dcterms:modified>
</cp:coreProperties>
</file>