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71" r:id="rId2"/>
    <p:sldId id="272" r:id="rId3"/>
    <p:sldId id="273" r:id="rId4"/>
    <p:sldId id="274" r:id="rId5"/>
    <p:sldId id="267" r:id="rId6"/>
    <p:sldId id="281" r:id="rId7"/>
    <p:sldId id="268" r:id="rId8"/>
    <p:sldId id="259" r:id="rId9"/>
    <p:sldId id="275" r:id="rId10"/>
    <p:sldId id="276" r:id="rId11"/>
    <p:sldId id="282" r:id="rId12"/>
    <p:sldId id="280" r:id="rId13"/>
    <p:sldId id="277" r:id="rId14"/>
    <p:sldId id="262" r:id="rId15"/>
    <p:sldId id="278" r:id="rId16"/>
    <p:sldId id="263" r:id="rId17"/>
    <p:sldId id="261" r:id="rId18"/>
    <p:sldId id="283" r:id="rId19"/>
    <p:sldId id="279" r:id="rId20"/>
    <p:sldId id="270" r:id="rId21"/>
    <p:sldId id="265" r:id="rId22"/>
    <p:sldId id="266" r:id="rId23"/>
  </p:sldIdLst>
  <p:sldSz cx="10167938" cy="7616825"/>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595" autoAdjust="0"/>
  </p:normalViewPr>
  <p:slideViewPr>
    <p:cSldViewPr>
      <p:cViewPr varScale="1">
        <p:scale>
          <a:sx n="60" d="100"/>
          <a:sy n="60" d="100"/>
        </p:scale>
        <p:origin x="-859" y="-67"/>
      </p:cViewPr>
      <p:guideLst>
        <p:guide orient="horz" pos="2399"/>
        <p:guide pos="3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63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E90955-CDE8-4447-9D9A-BEFF3025DDD0}" type="datetimeFigureOut">
              <a:rPr lang="en-US" smtClean="0"/>
              <a:t>9/29/2016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0B43CA-C5BE-4655-9D69-F3B3E4E43CDE}" type="slidenum">
              <a:rPr lang="en-US" smtClean="0"/>
              <a:t>‹#›</a:t>
            </a:fld>
            <a:endParaRPr lang="en-US"/>
          </a:p>
        </p:txBody>
      </p:sp>
    </p:spTree>
    <p:extLst>
      <p:ext uri="{BB962C8B-B14F-4D97-AF65-F5344CB8AC3E}">
        <p14:creationId xmlns:p14="http://schemas.microsoft.com/office/powerpoint/2010/main" val="422234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a:p>
        </p:txBody>
      </p:sp>
      <p:sp>
        <p:nvSpPr>
          <p:cNvPr id="21508" name="Rectangle 4"/>
          <p:cNvSpPr>
            <a:spLocks noGrp="1" noRot="1" noChangeAspect="1" noChangeArrowheads="1" noTextEdit="1"/>
          </p:cNvSpPr>
          <p:nvPr>
            <p:ph type="sldImg" idx="2"/>
          </p:nvPr>
        </p:nvSpPr>
        <p:spPr bwMode="auto">
          <a:xfrm>
            <a:off x="1177925" y="696913"/>
            <a:ext cx="465455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48936394-1FBE-49AD-ACA0-AF1ED99DFE28}" type="slidenum">
              <a:rPr lang="en-US" altLang="en-US"/>
              <a:pPr>
                <a:defRPr/>
              </a:pPr>
              <a:t>‹#›</a:t>
            </a:fld>
            <a:endParaRPr lang="en-US" altLang="en-US"/>
          </a:p>
        </p:txBody>
      </p:sp>
    </p:spTree>
    <p:extLst>
      <p:ext uri="{BB962C8B-B14F-4D97-AF65-F5344CB8AC3E}">
        <p14:creationId xmlns:p14="http://schemas.microsoft.com/office/powerpoint/2010/main" val="2187153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3347C428-F9DE-4DAE-A65A-88999604CE28}" type="slidenum">
              <a:rPr lang="en-US" altLang="en-US" sz="1200" smtClean="0"/>
              <a:pPr/>
              <a:t>8</a:t>
            </a:fld>
            <a:endParaRPr lang="en-US" alt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altLang="en-US" smtClean="0">
                <a:solidFill>
                  <a:srgbClr val="000000"/>
                </a:solidFill>
                <a:latin typeface="Geneva"/>
              </a:rPr>
              <a:t>Figure: 07-05</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E17E04F5-3E74-478E-BFEC-C8F02BFCCCAC}" type="slidenum">
              <a:rPr lang="en-US" altLang="en-US" sz="1200" smtClean="0">
                <a:latin typeface="Arial" charset="0"/>
                <a:ea typeface="ＭＳ Ｐゴシック" pitchFamily="48" charset="-128"/>
              </a:rPr>
              <a:pPr/>
              <a:t>9</a:t>
            </a:fld>
            <a:endParaRPr lang="en-US" altLang="en-US" sz="1200" smtClean="0">
              <a:latin typeface="Arial" charset="0"/>
              <a:ea typeface="ＭＳ Ｐゴシック" pitchFamily="48"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t>Figure: 07-07</a:t>
            </a:r>
          </a:p>
          <a:p>
            <a:pPr eaLnBrk="1" hangingPunct="1"/>
            <a:endParaRPr lang="en-US" altLang="en-US" smtClean="0"/>
          </a:p>
          <a:p>
            <a:pPr eaLnBrk="1" hangingPunct="1"/>
            <a:r>
              <a:rPr lang="en-US" altLang="en-US" smtClean="0"/>
              <a:t>Title: </a:t>
            </a:r>
          </a:p>
          <a:p>
            <a:pPr eaLnBrk="1" hangingPunct="1"/>
            <a:r>
              <a:rPr lang="en-US" altLang="en-US" smtClean="0"/>
              <a:t>Cation and anion size.</a:t>
            </a:r>
          </a:p>
          <a:p>
            <a:pPr eaLnBrk="1" hangingPunct="1"/>
            <a:endParaRPr lang="en-US" altLang="en-US" smtClean="0"/>
          </a:p>
          <a:p>
            <a:pPr eaLnBrk="1" hangingPunct="1"/>
            <a:r>
              <a:rPr lang="en-US" altLang="en-US" smtClean="0"/>
              <a:t>Caption: </a:t>
            </a:r>
          </a:p>
          <a:p>
            <a:pPr eaLnBrk="1" hangingPunct="1"/>
            <a:r>
              <a:rPr lang="en-US" altLang="en-US" smtClean="0"/>
              <a:t>Comparisons of the radii, in Å, of neutral atoms and ions for several of the groups of representative elements.  Neutral atoms are shown in gray, cations in red, and anions in blue.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14FA95E7-2382-41E3-900E-F233B2015754}" type="slidenum">
              <a:rPr lang="en-US" altLang="en-US" sz="1200" smtClean="0"/>
              <a:pPr/>
              <a:t>14</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altLang="en-US" smtClean="0">
                <a:solidFill>
                  <a:srgbClr val="000000"/>
                </a:solidFill>
                <a:latin typeface="Geneva"/>
              </a:rPr>
              <a:t>Figure: 07-09</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85D64B1F-A54C-494D-B90F-1E878985EC7D}" type="slidenum">
              <a:rPr lang="en-US" altLang="en-US" sz="1200" smtClean="0"/>
              <a:pPr/>
              <a:t>16</a:t>
            </a:fld>
            <a:endParaRPr lang="en-US" altLang="en-US"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altLang="en-US" smtClean="0">
                <a:solidFill>
                  <a:srgbClr val="000000"/>
                </a:solidFill>
                <a:latin typeface="Geneva"/>
              </a:rPr>
              <a:t>Figure: 07-10</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CB19BB65-0F68-42EF-A9AB-AEDA51F02645}" type="slidenum">
              <a:rPr lang="en-US" altLang="en-US" sz="1200" smtClean="0"/>
              <a:pPr/>
              <a:t>17</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altLang="en-US" smtClean="0">
                <a:solidFill>
                  <a:srgbClr val="000000"/>
                </a:solidFill>
                <a:latin typeface="Geneva"/>
              </a:rPr>
              <a:t>Figure: TB07-T02</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886DE2A7-9F25-4F8E-8476-7B7B1E3AA8C6}" type="slidenum">
              <a:rPr lang="en-US" altLang="en-US" sz="1200" smtClean="0"/>
              <a:pPr/>
              <a:t>20</a:t>
            </a:fld>
            <a:endParaRPr lang="en-US" alt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altLang="en-US" smtClean="0">
                <a:solidFill>
                  <a:srgbClr val="000000"/>
                </a:solidFill>
                <a:latin typeface="Geneva"/>
              </a:rPr>
              <a:t>Figure: 08-06</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CF234392-FE96-412C-A19A-4DCACEF2FE51}" type="slidenum">
              <a:rPr lang="en-US" altLang="en-US" sz="1200" smtClean="0"/>
              <a:pPr/>
              <a:t>21</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altLang="en-US" smtClean="0">
                <a:solidFill>
                  <a:srgbClr val="000000"/>
                </a:solidFill>
                <a:latin typeface="Geneva"/>
              </a:rPr>
              <a:t>Figure: 07-12</a:t>
            </a:r>
          </a:p>
          <a:p>
            <a:endParaRPr lang="en-US" altLang="en-US" smtClean="0">
              <a:solidFill>
                <a:srgbClr val="000000"/>
              </a:solidFill>
              <a:latin typeface="Geneva"/>
            </a:endParaRP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E8EBF51-5E06-4350-B07B-EE8483B13DCC}" type="slidenum">
              <a:rPr lang="en-US" altLang="en-US" sz="1200" smtClean="0"/>
              <a:pPr/>
              <a:t>22</a:t>
            </a:fld>
            <a:endParaRPr lang="en-US" alt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smtClean="0">
                <a:solidFill>
                  <a:srgbClr val="000000"/>
                </a:solidFill>
                <a:latin typeface="Geneva"/>
              </a:rPr>
              <a:t>Figure: 07-14</a:t>
            </a:r>
          </a:p>
          <a:p>
            <a:endParaRPr lang="en-US" altLang="en-US" smtClean="0">
              <a:solidFill>
                <a:srgbClr val="000000"/>
              </a:solidFill>
              <a:latin typeface="Geneva"/>
            </a:endParaRP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43938"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5588" y="4316413"/>
            <a:ext cx="7116762"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086B62-835F-4377-9E10-577234058B7C}" type="slidenum">
              <a:rPr lang="en-US" altLang="en-US"/>
              <a:pPr>
                <a:defRPr/>
              </a:pPr>
              <a:t>‹#›</a:t>
            </a:fld>
            <a:endParaRPr lang="en-US" altLang="en-US"/>
          </a:p>
        </p:txBody>
      </p:sp>
    </p:spTree>
    <p:extLst>
      <p:ext uri="{BB962C8B-B14F-4D97-AF65-F5344CB8AC3E}">
        <p14:creationId xmlns:p14="http://schemas.microsoft.com/office/powerpoint/2010/main" val="246990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330CB8-6076-4DA2-AC62-AD83ED1E9E6C}" type="slidenum">
              <a:rPr lang="en-US" altLang="en-US"/>
              <a:pPr>
                <a:defRPr/>
              </a:pPr>
              <a:t>‹#›</a:t>
            </a:fld>
            <a:endParaRPr lang="en-US" altLang="en-US"/>
          </a:p>
        </p:txBody>
      </p:sp>
    </p:spTree>
    <p:extLst>
      <p:ext uri="{BB962C8B-B14F-4D97-AF65-F5344CB8AC3E}">
        <p14:creationId xmlns:p14="http://schemas.microsoft.com/office/powerpoint/2010/main" val="336940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5350" y="676275"/>
            <a:ext cx="2160588"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30950"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E6335B-1D75-4184-8C6F-382A89CA0994}" type="slidenum">
              <a:rPr lang="en-US" altLang="en-US"/>
              <a:pPr>
                <a:defRPr/>
              </a:pPr>
              <a:t>‹#›</a:t>
            </a:fld>
            <a:endParaRPr lang="en-US" altLang="en-US"/>
          </a:p>
        </p:txBody>
      </p:sp>
    </p:spTree>
    <p:extLst>
      <p:ext uri="{BB962C8B-B14F-4D97-AF65-F5344CB8AC3E}">
        <p14:creationId xmlns:p14="http://schemas.microsoft.com/office/powerpoint/2010/main" val="13976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7F2A65-6BC2-4C58-B14B-ED512A53BAA1}" type="slidenum">
              <a:rPr lang="en-US" altLang="en-US"/>
              <a:pPr>
                <a:defRPr/>
              </a:pPr>
              <a:t>‹#›</a:t>
            </a:fld>
            <a:endParaRPr lang="en-US" altLang="en-US"/>
          </a:p>
        </p:txBody>
      </p:sp>
    </p:spTree>
    <p:extLst>
      <p:ext uri="{BB962C8B-B14F-4D97-AF65-F5344CB8AC3E}">
        <p14:creationId xmlns:p14="http://schemas.microsoft.com/office/powerpoint/2010/main" val="314072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4263"/>
            <a:ext cx="8642350" cy="15128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4235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CD44BE-CD9B-4A7B-A076-4D4AA9198D2A}" type="slidenum">
              <a:rPr lang="en-US" altLang="en-US"/>
              <a:pPr>
                <a:defRPr/>
              </a:pPr>
              <a:t>‹#›</a:t>
            </a:fld>
            <a:endParaRPr lang="en-US" altLang="en-US"/>
          </a:p>
        </p:txBody>
      </p:sp>
    </p:spTree>
    <p:extLst>
      <p:ext uri="{BB962C8B-B14F-4D97-AF65-F5344CB8AC3E}">
        <p14:creationId xmlns:p14="http://schemas.microsoft.com/office/powerpoint/2010/main" val="29252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4975"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9375" y="2200275"/>
            <a:ext cx="424656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A23155-474F-4F27-89EA-87C425FC0A9F}" type="slidenum">
              <a:rPr lang="en-US" altLang="en-US"/>
              <a:pPr>
                <a:defRPr/>
              </a:pPr>
              <a:t>‹#›</a:t>
            </a:fld>
            <a:endParaRPr lang="en-US" altLang="en-US"/>
          </a:p>
        </p:txBody>
      </p:sp>
    </p:spTree>
    <p:extLst>
      <p:ext uri="{BB962C8B-B14F-4D97-AF65-F5344CB8AC3E}">
        <p14:creationId xmlns:p14="http://schemas.microsoft.com/office/powerpoint/2010/main" val="421220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51938"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92625"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92625"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5725" y="1704975"/>
            <a:ext cx="449421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5725" y="2416175"/>
            <a:ext cx="449421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7B5C26A-F32A-4220-861A-984BCF5AB9C8}" type="slidenum">
              <a:rPr lang="en-US" altLang="en-US"/>
              <a:pPr>
                <a:defRPr/>
              </a:pPr>
              <a:t>‹#›</a:t>
            </a:fld>
            <a:endParaRPr lang="en-US" altLang="en-US"/>
          </a:p>
        </p:txBody>
      </p:sp>
    </p:spTree>
    <p:extLst>
      <p:ext uri="{BB962C8B-B14F-4D97-AF65-F5344CB8AC3E}">
        <p14:creationId xmlns:p14="http://schemas.microsoft.com/office/powerpoint/2010/main" val="141537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4CE45D1-9A0A-4B0B-9FD2-CE4A22611012}" type="slidenum">
              <a:rPr lang="en-US" altLang="en-US"/>
              <a:pPr>
                <a:defRPr/>
              </a:pPr>
              <a:t>‹#›</a:t>
            </a:fld>
            <a:endParaRPr lang="en-US" altLang="en-US"/>
          </a:p>
        </p:txBody>
      </p:sp>
    </p:spTree>
    <p:extLst>
      <p:ext uri="{BB962C8B-B14F-4D97-AF65-F5344CB8AC3E}">
        <p14:creationId xmlns:p14="http://schemas.microsoft.com/office/powerpoint/2010/main" val="312022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DFE3727-6D4C-450F-AEBA-BC69DC17EF52}" type="slidenum">
              <a:rPr lang="en-US" altLang="en-US"/>
              <a:pPr>
                <a:defRPr/>
              </a:pPr>
              <a:t>‹#›</a:t>
            </a:fld>
            <a:endParaRPr lang="en-US" altLang="en-US"/>
          </a:p>
        </p:txBody>
      </p:sp>
    </p:spTree>
    <p:extLst>
      <p:ext uri="{BB962C8B-B14F-4D97-AF65-F5344CB8AC3E}">
        <p14:creationId xmlns:p14="http://schemas.microsoft.com/office/powerpoint/2010/main" val="289623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4863"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5100" y="303213"/>
            <a:ext cx="568483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4863"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B92F36-B658-4D51-9F0D-B3F8EE58E34A}" type="slidenum">
              <a:rPr lang="en-US" altLang="en-US"/>
              <a:pPr>
                <a:defRPr/>
              </a:pPr>
              <a:t>‹#›</a:t>
            </a:fld>
            <a:endParaRPr lang="en-US" altLang="en-US"/>
          </a:p>
        </p:txBody>
      </p:sp>
    </p:spTree>
    <p:extLst>
      <p:ext uri="{BB962C8B-B14F-4D97-AF65-F5344CB8AC3E}">
        <p14:creationId xmlns:p14="http://schemas.microsoft.com/office/powerpoint/2010/main" val="155262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2313" y="5332413"/>
            <a:ext cx="6100762"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2313" y="681038"/>
            <a:ext cx="6100762"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2313" y="5961063"/>
            <a:ext cx="6100762"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B86B99-EBA5-4993-A9BA-AD4B18737F97}" type="slidenum">
              <a:rPr lang="en-US" altLang="en-US"/>
              <a:pPr>
                <a:defRPr/>
              </a:pPr>
              <a:t>‹#›</a:t>
            </a:fld>
            <a:endParaRPr lang="en-US" altLang="en-US"/>
          </a:p>
        </p:txBody>
      </p:sp>
    </p:spTree>
    <p:extLst>
      <p:ext uri="{BB962C8B-B14F-4D97-AF65-F5344CB8AC3E}">
        <p14:creationId xmlns:p14="http://schemas.microsoft.com/office/powerpoint/2010/main" val="6664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43938"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26" tIns="50813" rIns="101626" bIns="5081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43938"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26" tIns="50813" rIns="101626" bIns="508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0550"/>
            <a:ext cx="21193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26" tIns="50813" rIns="101626" bIns="50813" numCol="1" anchor="t" anchorCtr="0" compatLnSpc="1">
            <a:prstTxWarp prst="textNoShape">
              <a:avLst/>
            </a:prstTxWarp>
          </a:bodyPr>
          <a:lstStyle>
            <a:lvl1pPr defTabSz="1016000">
              <a:defRPr sz="1600"/>
            </a:lvl1pPr>
          </a:lstStyle>
          <a:p>
            <a:pPr>
              <a:defRPr/>
            </a:pPr>
            <a:endParaRPr lang="en-US" altLang="en-US"/>
          </a:p>
        </p:txBody>
      </p:sp>
      <p:sp>
        <p:nvSpPr>
          <p:cNvPr id="1029" name="Rectangle 5"/>
          <p:cNvSpPr>
            <a:spLocks noGrp="1" noChangeArrowheads="1"/>
          </p:cNvSpPr>
          <p:nvPr>
            <p:ph type="ftr" sz="quarter" idx="3"/>
          </p:nvPr>
        </p:nvSpPr>
        <p:spPr bwMode="auto">
          <a:xfrm>
            <a:off x="3473450" y="6940550"/>
            <a:ext cx="322103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26" tIns="50813" rIns="101626" bIns="50813" numCol="1" anchor="t" anchorCtr="0" compatLnSpc="1">
            <a:prstTxWarp prst="textNoShape">
              <a:avLst/>
            </a:prstTxWarp>
          </a:bodyPr>
          <a:lstStyle>
            <a:lvl1pPr algn="ctr" defTabSz="1016000">
              <a:defRPr sz="1600"/>
            </a:lvl1pPr>
          </a:lstStyle>
          <a:p>
            <a:pPr>
              <a:defRPr/>
            </a:pPr>
            <a:endParaRPr lang="en-US" altLang="en-US"/>
          </a:p>
        </p:txBody>
      </p:sp>
      <p:sp>
        <p:nvSpPr>
          <p:cNvPr id="1030" name="Rectangle 6"/>
          <p:cNvSpPr>
            <a:spLocks noGrp="1" noChangeArrowheads="1"/>
          </p:cNvSpPr>
          <p:nvPr>
            <p:ph type="sldNum" sz="quarter" idx="4"/>
          </p:nvPr>
        </p:nvSpPr>
        <p:spPr bwMode="auto">
          <a:xfrm>
            <a:off x="7286625" y="6940550"/>
            <a:ext cx="21193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26" tIns="50813" rIns="101626" bIns="50813" numCol="1" anchor="t" anchorCtr="0" compatLnSpc="1">
            <a:prstTxWarp prst="textNoShape">
              <a:avLst/>
            </a:prstTxWarp>
          </a:bodyPr>
          <a:lstStyle>
            <a:lvl1pPr algn="r" defTabSz="1016000">
              <a:defRPr sz="1600"/>
            </a:lvl1pPr>
          </a:lstStyle>
          <a:p>
            <a:pPr>
              <a:defRPr/>
            </a:pPr>
            <a:fld id="{962E4850-8758-4B99-A2F9-FE59144556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Times"/>
        </a:defRPr>
      </a:lvl2pPr>
      <a:lvl3pPr algn="ctr" defTabSz="1016000" rtl="0" eaLnBrk="0" fontAlgn="base" hangingPunct="0">
        <a:spcBef>
          <a:spcPct val="0"/>
        </a:spcBef>
        <a:spcAft>
          <a:spcPct val="0"/>
        </a:spcAft>
        <a:defRPr sz="4900">
          <a:solidFill>
            <a:schemeClr val="tx2"/>
          </a:solidFill>
          <a:latin typeface="Times"/>
        </a:defRPr>
      </a:lvl3pPr>
      <a:lvl4pPr algn="ctr" defTabSz="1016000" rtl="0" eaLnBrk="0" fontAlgn="base" hangingPunct="0">
        <a:spcBef>
          <a:spcPct val="0"/>
        </a:spcBef>
        <a:spcAft>
          <a:spcPct val="0"/>
        </a:spcAft>
        <a:defRPr sz="4900">
          <a:solidFill>
            <a:schemeClr val="tx2"/>
          </a:solidFill>
          <a:latin typeface="Times"/>
        </a:defRPr>
      </a:lvl4pPr>
      <a:lvl5pPr algn="ctr" defTabSz="1016000" rtl="0" eaLnBrk="0" fontAlgn="base" hangingPunct="0">
        <a:spcBef>
          <a:spcPct val="0"/>
        </a:spcBef>
        <a:spcAft>
          <a:spcPct val="0"/>
        </a:spcAft>
        <a:defRPr sz="4900">
          <a:solidFill>
            <a:schemeClr val="tx2"/>
          </a:solidFill>
          <a:latin typeface="Times"/>
        </a:defRPr>
      </a:lvl5pPr>
      <a:lvl6pPr marL="457200" algn="ctr" defTabSz="1016000" rtl="0" eaLnBrk="0" fontAlgn="base" hangingPunct="0">
        <a:spcBef>
          <a:spcPct val="0"/>
        </a:spcBef>
        <a:spcAft>
          <a:spcPct val="0"/>
        </a:spcAft>
        <a:defRPr sz="4900">
          <a:solidFill>
            <a:schemeClr val="tx2"/>
          </a:solidFill>
          <a:latin typeface="Times"/>
        </a:defRPr>
      </a:lvl6pPr>
      <a:lvl7pPr marL="914400" algn="ctr" defTabSz="1016000" rtl="0" eaLnBrk="0" fontAlgn="base" hangingPunct="0">
        <a:spcBef>
          <a:spcPct val="0"/>
        </a:spcBef>
        <a:spcAft>
          <a:spcPct val="0"/>
        </a:spcAft>
        <a:defRPr sz="4900">
          <a:solidFill>
            <a:schemeClr val="tx2"/>
          </a:solidFill>
          <a:latin typeface="Times"/>
        </a:defRPr>
      </a:lvl7pPr>
      <a:lvl8pPr marL="1371600" algn="ctr" defTabSz="1016000" rtl="0" eaLnBrk="0" fontAlgn="base" hangingPunct="0">
        <a:spcBef>
          <a:spcPct val="0"/>
        </a:spcBef>
        <a:spcAft>
          <a:spcPct val="0"/>
        </a:spcAft>
        <a:defRPr sz="4900">
          <a:solidFill>
            <a:schemeClr val="tx2"/>
          </a:solidFill>
          <a:latin typeface="Times"/>
        </a:defRPr>
      </a:lvl8pPr>
      <a:lvl9pPr marL="1828800" algn="ctr" defTabSz="1016000" rtl="0" eaLnBrk="0" fontAlgn="base" hangingPunct="0">
        <a:spcBef>
          <a:spcPct val="0"/>
        </a:spcBef>
        <a:spcAft>
          <a:spcPct val="0"/>
        </a:spcAft>
        <a:defRPr sz="4900">
          <a:solidFill>
            <a:schemeClr val="tx2"/>
          </a:solidFill>
          <a:latin typeface="Times"/>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defRPr>
      </a:lvl2pPr>
      <a:lvl3pPr marL="1270000" indent="-254000" algn="l" defTabSz="1016000" rtl="0" eaLnBrk="0" fontAlgn="base" hangingPunct="0">
        <a:spcBef>
          <a:spcPct val="20000"/>
        </a:spcBef>
        <a:spcAft>
          <a:spcPct val="0"/>
        </a:spcAft>
        <a:buChar char="•"/>
        <a:defRPr sz="2700">
          <a:solidFill>
            <a:schemeClr val="tx1"/>
          </a:solidFill>
          <a:latin typeface="+mn-lt"/>
        </a:defRPr>
      </a:lvl3pPr>
      <a:lvl4pPr marL="1778000" indent="-254000" algn="l" defTabSz="1016000" rtl="0" eaLnBrk="0" fontAlgn="base" hangingPunct="0">
        <a:spcBef>
          <a:spcPct val="20000"/>
        </a:spcBef>
        <a:spcAft>
          <a:spcPct val="0"/>
        </a:spcAft>
        <a:buChar char="–"/>
        <a:defRPr sz="2200">
          <a:solidFill>
            <a:schemeClr val="tx1"/>
          </a:solidFill>
          <a:latin typeface="+mn-lt"/>
        </a:defRPr>
      </a:lvl4pPr>
      <a:lvl5pPr marL="2286000" indent="-254000" algn="l" defTabSz="1016000" rtl="0" eaLnBrk="0" fontAlgn="base" hangingPunct="0">
        <a:spcBef>
          <a:spcPct val="20000"/>
        </a:spcBef>
        <a:spcAft>
          <a:spcPct val="0"/>
        </a:spcAft>
        <a:buChar char="»"/>
        <a:defRPr sz="2200">
          <a:solidFill>
            <a:schemeClr val="tx1"/>
          </a:solidFill>
          <a:latin typeface="+mn-lt"/>
        </a:defRPr>
      </a:lvl5pPr>
      <a:lvl6pPr marL="2743200" indent="-254000" algn="l" defTabSz="1016000" rtl="0" eaLnBrk="0" fontAlgn="base" hangingPunct="0">
        <a:spcBef>
          <a:spcPct val="20000"/>
        </a:spcBef>
        <a:spcAft>
          <a:spcPct val="0"/>
        </a:spcAft>
        <a:buChar char="»"/>
        <a:defRPr sz="2200">
          <a:solidFill>
            <a:schemeClr val="tx1"/>
          </a:solidFill>
          <a:latin typeface="+mn-lt"/>
        </a:defRPr>
      </a:lvl6pPr>
      <a:lvl7pPr marL="3200400" indent="-254000" algn="l" defTabSz="1016000" rtl="0" eaLnBrk="0" fontAlgn="base" hangingPunct="0">
        <a:spcBef>
          <a:spcPct val="20000"/>
        </a:spcBef>
        <a:spcAft>
          <a:spcPct val="0"/>
        </a:spcAft>
        <a:buChar char="»"/>
        <a:defRPr sz="2200">
          <a:solidFill>
            <a:schemeClr val="tx1"/>
          </a:solidFill>
          <a:latin typeface="+mn-lt"/>
        </a:defRPr>
      </a:lvl7pPr>
      <a:lvl8pPr marL="3657600" indent="-254000" algn="l" defTabSz="1016000" rtl="0" eaLnBrk="0" fontAlgn="base" hangingPunct="0">
        <a:spcBef>
          <a:spcPct val="20000"/>
        </a:spcBef>
        <a:spcAft>
          <a:spcPct val="0"/>
        </a:spcAft>
        <a:buChar char="»"/>
        <a:defRPr sz="2200">
          <a:solidFill>
            <a:schemeClr val="tx1"/>
          </a:solidFill>
          <a:latin typeface="+mn-lt"/>
        </a:defRPr>
      </a:lvl8pPr>
      <a:lvl9pPr marL="4114800" indent="-254000" algn="l" defTabSz="1016000" rtl="0" eaLnBrk="0" fontAlgn="base" hangingPunct="0">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0"/>
            <a:ext cx="7040562" cy="73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131763"/>
            <a:ext cx="4600575"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Box 1"/>
          <p:cNvSpPr txBox="1">
            <a:spLocks noChangeArrowheads="1"/>
          </p:cNvSpPr>
          <p:nvPr/>
        </p:nvSpPr>
        <p:spPr bwMode="auto">
          <a:xfrm>
            <a:off x="220663" y="5610225"/>
            <a:ext cx="9947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500" b="1">
                <a:solidFill>
                  <a:srgbClr val="0070C0"/>
                </a:solidFill>
                <a:latin typeface="Arial" charset="0"/>
                <a:ea typeface="ＭＳ Ｐゴシック" pitchFamily="48" charset="-128"/>
              </a:rPr>
              <a:t>Anions</a:t>
            </a:r>
            <a:r>
              <a:rPr lang="en-US" altLang="en-US" sz="2500" b="1">
                <a:latin typeface="Arial" charset="0"/>
                <a:ea typeface="ＭＳ Ｐゴシック" pitchFamily="48" charset="-128"/>
              </a:rPr>
              <a:t> are always </a:t>
            </a:r>
            <a:r>
              <a:rPr lang="en-US" altLang="en-US" sz="3000" b="1" u="sng">
                <a:solidFill>
                  <a:srgbClr val="0070C0"/>
                </a:solidFill>
                <a:latin typeface="Arial" charset="0"/>
                <a:ea typeface="ＭＳ Ｐゴシック" pitchFamily="48" charset="-128"/>
              </a:rPr>
              <a:t>bigger</a:t>
            </a:r>
            <a:r>
              <a:rPr lang="en-US" altLang="en-US" sz="2500" b="1">
                <a:latin typeface="Arial" charset="0"/>
                <a:ea typeface="ＭＳ Ｐゴシック" pitchFamily="48" charset="-128"/>
              </a:rPr>
              <a:t> than corresponding neutral species</a:t>
            </a:r>
          </a:p>
        </p:txBody>
      </p:sp>
      <p:sp>
        <p:nvSpPr>
          <p:cNvPr id="4" name="TextBox 3"/>
          <p:cNvSpPr txBox="1">
            <a:spLocks noChangeArrowheads="1"/>
          </p:cNvSpPr>
          <p:nvPr/>
        </p:nvSpPr>
        <p:spPr bwMode="auto">
          <a:xfrm>
            <a:off x="287338" y="6492875"/>
            <a:ext cx="9813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500" b="1">
                <a:solidFill>
                  <a:srgbClr val="FF0000"/>
                </a:solidFill>
                <a:latin typeface="Arial" charset="0"/>
                <a:ea typeface="ＭＳ Ｐゴシック" pitchFamily="48" charset="-128"/>
              </a:rPr>
              <a:t>Cations</a:t>
            </a:r>
            <a:r>
              <a:rPr lang="en-US" altLang="en-US" sz="2500" b="1">
                <a:latin typeface="Arial" charset="0"/>
                <a:ea typeface="ＭＳ Ｐゴシック" pitchFamily="48" charset="-128"/>
              </a:rPr>
              <a:t> are always </a:t>
            </a:r>
            <a:r>
              <a:rPr lang="en-US" altLang="en-US" sz="2000" b="1" u="sng">
                <a:solidFill>
                  <a:srgbClr val="FF0000"/>
                </a:solidFill>
                <a:latin typeface="Arial" charset="0"/>
                <a:ea typeface="ＭＳ Ｐゴシック" pitchFamily="48" charset="-128"/>
              </a:rPr>
              <a:t>smaller</a:t>
            </a:r>
            <a:r>
              <a:rPr lang="en-US" altLang="en-US" sz="2500" b="1">
                <a:latin typeface="Arial" charset="0"/>
                <a:ea typeface="ＭＳ Ｐゴシック" pitchFamily="48" charset="-128"/>
              </a:rPr>
              <a:t>  than corresponding neutral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1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735012" y="2176462"/>
            <a:ext cx="879792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17825" indent="-2917825">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200" b="1" u="sng" dirty="0">
                <a:latin typeface="Arial" charset="0"/>
                <a:ea typeface="ＭＳ Ｐゴシック" pitchFamily="48" charset="-128"/>
              </a:rPr>
              <a:t>Isoelectronic</a:t>
            </a:r>
            <a:r>
              <a:rPr lang="en-US" altLang="en-US" sz="3200" b="1" dirty="0">
                <a:latin typeface="Arial" charset="0"/>
                <a:ea typeface="ＭＳ Ｐゴシック" pitchFamily="48" charset="-128"/>
              </a:rPr>
              <a:t> </a:t>
            </a:r>
            <a:r>
              <a:rPr lang="en-US" altLang="en-US" sz="3000" b="1" dirty="0">
                <a:latin typeface="Arial" charset="0"/>
                <a:ea typeface="ＭＳ Ｐゴシック" pitchFamily="48" charset="-128"/>
              </a:rPr>
              <a:t>– ions with the same number of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354013" y="836613"/>
            <a:ext cx="96107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397375" indent="-4397375">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200" b="1" u="sng">
                <a:latin typeface="Arial" charset="0"/>
                <a:ea typeface="ＭＳ Ｐゴシック" pitchFamily="48" charset="-128"/>
              </a:rPr>
              <a:t>Ionization Energy, IE</a:t>
            </a:r>
            <a:r>
              <a:rPr lang="en-US" altLang="en-US" sz="3200" b="1">
                <a:latin typeface="Arial" charset="0"/>
                <a:ea typeface="ＭＳ Ｐゴシック" pitchFamily="48" charset="-128"/>
              </a:rPr>
              <a:t> </a:t>
            </a:r>
            <a:r>
              <a:rPr lang="en-US" altLang="en-US" sz="3000" b="1">
                <a:latin typeface="Arial" charset="0"/>
                <a:ea typeface="ＭＳ Ｐゴシック" pitchFamily="48" charset="-128"/>
              </a:rPr>
              <a:t>– amount of energy required to remove an electron from an atom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588"/>
            <a:ext cx="931703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27013"/>
            <a:ext cx="63373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8"/>
          <p:cNvSpPr txBox="1">
            <a:spLocks noChangeArrowheads="1"/>
          </p:cNvSpPr>
          <p:nvPr/>
        </p:nvSpPr>
        <p:spPr bwMode="auto">
          <a:xfrm>
            <a:off x="300038" y="5561013"/>
            <a:ext cx="96107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a:latin typeface="Arial" charset="0"/>
                <a:ea typeface="ＭＳ Ｐゴシック" pitchFamily="48" charset="-128"/>
              </a:rPr>
              <a:t>IE </a:t>
            </a:r>
            <a:r>
              <a:rPr lang="en-US" altLang="en-US" sz="3000" b="1" u="sng">
                <a:solidFill>
                  <a:srgbClr val="00B050"/>
                </a:solidFill>
                <a:latin typeface="Arial" charset="0"/>
                <a:ea typeface="ＭＳ Ｐゴシック" pitchFamily="48" charset="-128"/>
              </a:rPr>
              <a:t>Increases</a:t>
            </a:r>
            <a:r>
              <a:rPr lang="en-US" altLang="en-US" sz="3000" b="1">
                <a:latin typeface="Arial" charset="0"/>
                <a:ea typeface="ＭＳ Ｐゴシック" pitchFamily="48" charset="-128"/>
              </a:rPr>
              <a:t> as move left to right </a:t>
            </a:r>
            <a:r>
              <a:rPr lang="en-US" altLang="en-US" sz="3000" b="1">
                <a:latin typeface="Arial" charset="0"/>
                <a:ea typeface="ＭＳ Ｐゴシック" pitchFamily="48" charset="-128"/>
                <a:sym typeface="Wingdings" pitchFamily="2" charset="2"/>
              </a:rPr>
              <a:t> across a period</a:t>
            </a:r>
          </a:p>
        </p:txBody>
      </p:sp>
      <p:sp>
        <p:nvSpPr>
          <p:cNvPr id="5" name="Text Box 8"/>
          <p:cNvSpPr txBox="1">
            <a:spLocks noChangeArrowheads="1"/>
          </p:cNvSpPr>
          <p:nvPr/>
        </p:nvSpPr>
        <p:spPr bwMode="auto">
          <a:xfrm>
            <a:off x="338138" y="6462713"/>
            <a:ext cx="93614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a:latin typeface="Arial" charset="0"/>
                <a:ea typeface="ＭＳ Ｐゴシック" pitchFamily="48" charset="-128"/>
              </a:rPr>
              <a:t>IE </a:t>
            </a:r>
            <a:r>
              <a:rPr lang="en-US" altLang="en-US" sz="3000" b="1" u="sng">
                <a:solidFill>
                  <a:srgbClr val="FF0000"/>
                </a:solidFill>
                <a:latin typeface="Arial" charset="0"/>
                <a:ea typeface="ＭＳ Ｐゴシック" pitchFamily="48" charset="-128"/>
              </a:rPr>
              <a:t>Decreases</a:t>
            </a:r>
            <a:r>
              <a:rPr lang="en-US" altLang="en-US" sz="3000" b="1">
                <a:latin typeface="Arial" charset="0"/>
                <a:ea typeface="ＭＳ Ｐゴシック" pitchFamily="48" charset="-128"/>
              </a:rPr>
              <a:t> as move down </a:t>
            </a:r>
            <a:r>
              <a:rPr lang="en-US" altLang="en-US" sz="3000" b="1">
                <a:latin typeface="Arial" charset="0"/>
                <a:ea typeface="ＭＳ Ｐゴシック" pitchFamily="48" charset="-128"/>
                <a:sym typeface="Wingdings" pitchFamily="2" charset="2"/>
              </a:rPr>
              <a:t></a:t>
            </a:r>
            <a:r>
              <a:rPr lang="en-US" altLang="en-US" sz="3000" b="1">
                <a:latin typeface="Arial" charset="0"/>
                <a:ea typeface="ＭＳ Ｐゴシック" pitchFamily="48" charset="-128"/>
              </a:rPr>
              <a:t> a group (or family)</a:t>
            </a:r>
            <a:endParaRPr lang="en-US" altLang="en-US" sz="3000" b="1">
              <a:latin typeface="Arial" charset="0"/>
              <a:ea typeface="ＭＳ Ｐゴシック" pitchFamily="48" charset="-12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588"/>
            <a:ext cx="922178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081213"/>
            <a:ext cx="10163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5693569" y="2360612"/>
            <a:ext cx="33748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a:spcBef>
                <a:spcPct val="50000"/>
              </a:spcBef>
            </a:pPr>
            <a:r>
              <a:rPr lang="en-US" altLang="en-US" sz="3200" dirty="0" smtClean="0"/>
              <a:t>Linus Pauling</a:t>
            </a:r>
            <a:br>
              <a:rPr lang="en-US" altLang="en-US" sz="3200" dirty="0" smtClean="0"/>
            </a:br>
            <a:r>
              <a:rPr lang="en-US" altLang="en-US" sz="3200" dirty="0" smtClean="0"/>
              <a:t> 1901 </a:t>
            </a:r>
            <a:r>
              <a:rPr lang="en-US" altLang="en-US" sz="3200" dirty="0"/>
              <a:t>– </a:t>
            </a:r>
            <a:r>
              <a:rPr lang="en-US" altLang="en-US" sz="3200" dirty="0" smtClean="0"/>
              <a:t>1994</a:t>
            </a:r>
            <a:endParaRPr lang="en-US" altLang="en-US" sz="3200" dirty="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9" y="298277"/>
            <a:ext cx="4343400" cy="462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6"/>
          <p:cNvSpPr txBox="1">
            <a:spLocks noChangeArrowheads="1"/>
          </p:cNvSpPr>
          <p:nvPr/>
        </p:nvSpPr>
        <p:spPr bwMode="auto">
          <a:xfrm>
            <a:off x="130969" y="5637212"/>
            <a:ext cx="995997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0" indent="-182880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marL="3600450" indent="-3600450">
              <a:spcBef>
                <a:spcPct val="50000"/>
              </a:spcBef>
            </a:pPr>
            <a:r>
              <a:rPr lang="en-US" altLang="en-US" sz="3200" u="sng" dirty="0"/>
              <a:t>electronegativity</a:t>
            </a:r>
            <a:r>
              <a:rPr lang="en-US" altLang="en-US" dirty="0"/>
              <a:t> </a:t>
            </a:r>
            <a:r>
              <a:rPr lang="en-US" altLang="en-US" dirty="0">
                <a:latin typeface="Times"/>
              </a:rPr>
              <a:t>–</a:t>
            </a:r>
            <a:r>
              <a:rPr lang="en-US" altLang="en-US" dirty="0"/>
              <a:t> the ability of an element to attract electron density to itself in a molecule</a:t>
            </a:r>
          </a:p>
        </p:txBody>
      </p:sp>
    </p:spTree>
    <p:extLst>
      <p:ext uri="{BB962C8B-B14F-4D97-AF65-F5344CB8AC3E}">
        <p14:creationId xmlns:p14="http://schemas.microsoft.com/office/powerpoint/2010/main" val="3636817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lectronegativ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40" y="74226"/>
            <a:ext cx="10311678" cy="557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588963" y="5637213"/>
            <a:ext cx="853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dirty="0">
                <a:latin typeface="Arial" charset="0"/>
              </a:rPr>
              <a:t>electronegativity </a:t>
            </a:r>
            <a:r>
              <a:rPr lang="en-US" altLang="en-US" sz="3000" b="1" u="sng" dirty="0">
                <a:solidFill>
                  <a:srgbClr val="00B050"/>
                </a:solidFill>
                <a:latin typeface="Arial" charset="0"/>
              </a:rPr>
              <a:t>increases</a:t>
            </a:r>
            <a:r>
              <a:rPr lang="en-US" altLang="en-US" sz="3000" b="1" dirty="0">
                <a:latin typeface="Arial" charset="0"/>
              </a:rPr>
              <a:t> from left        right</a:t>
            </a:r>
          </a:p>
        </p:txBody>
      </p:sp>
      <p:sp>
        <p:nvSpPr>
          <p:cNvPr id="8200" name="Line 8"/>
          <p:cNvSpPr>
            <a:spLocks noChangeShapeType="1"/>
          </p:cNvSpPr>
          <p:nvPr/>
        </p:nvSpPr>
        <p:spPr bwMode="auto">
          <a:xfrm flipV="1">
            <a:off x="7446963" y="5942013"/>
            <a:ext cx="457200"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Text Box 10"/>
          <p:cNvSpPr txBox="1">
            <a:spLocks noChangeArrowheads="1"/>
          </p:cNvSpPr>
          <p:nvPr/>
        </p:nvSpPr>
        <p:spPr bwMode="auto">
          <a:xfrm>
            <a:off x="588963" y="6475413"/>
            <a:ext cx="891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a:latin typeface="Arial" charset="0"/>
              </a:rPr>
              <a:t>electronegativity </a:t>
            </a:r>
            <a:r>
              <a:rPr lang="en-US" altLang="en-US" sz="3000" b="1" u="sng">
                <a:solidFill>
                  <a:srgbClr val="FF0000"/>
                </a:solidFill>
                <a:latin typeface="Arial" charset="0"/>
              </a:rPr>
              <a:t>decreases</a:t>
            </a:r>
            <a:r>
              <a:rPr lang="en-US" altLang="en-US" sz="3000" b="1">
                <a:latin typeface="Arial" charset="0"/>
              </a:rPr>
              <a:t> from top    bottom</a:t>
            </a:r>
          </a:p>
        </p:txBody>
      </p:sp>
      <p:sp>
        <p:nvSpPr>
          <p:cNvPr id="8203" name="Line 11"/>
          <p:cNvSpPr>
            <a:spLocks noChangeShapeType="1"/>
          </p:cNvSpPr>
          <p:nvPr/>
        </p:nvSpPr>
        <p:spPr bwMode="auto">
          <a:xfrm>
            <a:off x="7523163" y="6551613"/>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0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568575" y="287338"/>
            <a:ext cx="541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200" b="1">
                <a:latin typeface="Arial" charset="0"/>
                <a:ea typeface="ＭＳ Ｐゴシック" pitchFamily="48" charset="-128"/>
              </a:rPr>
              <a:t>Atomic Radii Trends</a:t>
            </a:r>
          </a:p>
        </p:txBody>
      </p:sp>
      <p:sp>
        <p:nvSpPr>
          <p:cNvPr id="3075" name="Text Box 6"/>
          <p:cNvSpPr txBox="1">
            <a:spLocks noChangeArrowheads="1"/>
          </p:cNvSpPr>
          <p:nvPr/>
        </p:nvSpPr>
        <p:spPr bwMode="auto">
          <a:xfrm>
            <a:off x="1195388" y="1979613"/>
            <a:ext cx="7092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endParaRPr lang="en-US" altLang="en-US" sz="3000" b="1">
              <a:latin typeface="Arial" charset="0"/>
              <a:ea typeface="ＭＳ Ｐゴシック" pitchFamily="48" charset="-128"/>
            </a:endParaRPr>
          </a:p>
        </p:txBody>
      </p:sp>
      <p:sp>
        <p:nvSpPr>
          <p:cNvPr id="3076" name="Text Box 7"/>
          <p:cNvSpPr txBox="1">
            <a:spLocks noChangeArrowheads="1"/>
          </p:cNvSpPr>
          <p:nvPr/>
        </p:nvSpPr>
        <p:spPr bwMode="auto">
          <a:xfrm>
            <a:off x="966788" y="1008063"/>
            <a:ext cx="7550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a:latin typeface="Arial" charset="0"/>
                <a:ea typeface="ＭＳ Ｐゴシック" pitchFamily="48" charset="-128"/>
              </a:rPr>
              <a:t>1. atomic radii </a:t>
            </a:r>
            <a:r>
              <a:rPr lang="en-US" altLang="en-US" sz="3000" b="1" u="sng">
                <a:solidFill>
                  <a:srgbClr val="00B050"/>
                </a:solidFill>
                <a:latin typeface="Arial" charset="0"/>
                <a:ea typeface="ＭＳ Ｐゴシック" pitchFamily="48" charset="-128"/>
              </a:rPr>
              <a:t>Increase</a:t>
            </a:r>
            <a:r>
              <a:rPr lang="en-US" altLang="en-US" sz="3000" b="1">
                <a:latin typeface="Arial" charset="0"/>
                <a:ea typeface="ＭＳ Ｐゴシック" pitchFamily="48" charset="-128"/>
              </a:rPr>
              <a:t> as move down </a:t>
            </a:r>
            <a:r>
              <a:rPr lang="en-US" altLang="en-US" sz="3000" b="1">
                <a:latin typeface="Arial" charset="0"/>
                <a:ea typeface="ＭＳ Ｐゴシック" pitchFamily="48" charset="-128"/>
                <a:sym typeface="Wingdings" pitchFamily="2" charset="2"/>
              </a:rPr>
              <a:t></a:t>
            </a:r>
            <a:r>
              <a:rPr lang="en-US" altLang="en-US" sz="3000" b="1">
                <a:latin typeface="Arial" charset="0"/>
                <a:ea typeface="ＭＳ Ｐゴシック" pitchFamily="48" charset="-128"/>
              </a:rPr>
              <a:t> a group (or family)</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179638"/>
            <a:ext cx="50339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588"/>
            <a:ext cx="9393238"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79450"/>
            <a:ext cx="10163175"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938338"/>
            <a:ext cx="101631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346200" y="303213"/>
            <a:ext cx="7702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000" b="1">
                <a:latin typeface="Arial" charset="0"/>
                <a:ea typeface="ＭＳ Ｐゴシック" pitchFamily="48" charset="-128"/>
              </a:rPr>
              <a:t>2. atomic radii </a:t>
            </a:r>
            <a:r>
              <a:rPr lang="en-US" altLang="en-US" sz="3000" b="1" u="sng">
                <a:solidFill>
                  <a:srgbClr val="FF0000"/>
                </a:solidFill>
                <a:latin typeface="Arial" charset="0"/>
                <a:ea typeface="ＭＳ Ｐゴシック" pitchFamily="48" charset="-128"/>
              </a:rPr>
              <a:t>Decrease</a:t>
            </a:r>
            <a:r>
              <a:rPr lang="en-US" altLang="en-US" sz="3000" b="1">
                <a:latin typeface="Arial" charset="0"/>
                <a:ea typeface="ＭＳ Ｐゴシック" pitchFamily="48" charset="-128"/>
              </a:rPr>
              <a:t> as move left to right </a:t>
            </a:r>
            <a:r>
              <a:rPr lang="en-US" altLang="en-US" sz="3000" b="1">
                <a:latin typeface="Arial" charset="0"/>
                <a:ea typeface="ＭＳ Ｐゴシック" pitchFamily="48" charset="-128"/>
                <a:sym typeface="Wingdings" pitchFamily="2" charset="2"/>
              </a:rPr>
              <a:t> across a period</a:t>
            </a:r>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1497013"/>
            <a:ext cx="567055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404813" y="411163"/>
            <a:ext cx="9458325"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5825" indent="-3425825">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US" altLang="en-US" sz="3200" b="1" u="sng">
                <a:latin typeface="Arial" charset="0"/>
                <a:ea typeface="ＭＳ Ｐゴシック" pitchFamily="48" charset="-128"/>
              </a:rPr>
              <a:t>Effective Nuclear Charge</a:t>
            </a:r>
            <a:r>
              <a:rPr lang="en-US" altLang="en-US" sz="3200" b="1">
                <a:latin typeface="Arial" charset="0"/>
                <a:ea typeface="ＭＳ Ｐゴシック" pitchFamily="48" charset="-128"/>
              </a:rPr>
              <a:t>, Z</a:t>
            </a:r>
            <a:r>
              <a:rPr lang="en-US" altLang="en-US" sz="3200" b="1" baseline="-25000">
                <a:latin typeface="Arial" charset="0"/>
                <a:ea typeface="ＭＳ Ｐゴシック" pitchFamily="48" charset="-128"/>
              </a:rPr>
              <a:t>eff</a:t>
            </a:r>
            <a:r>
              <a:rPr lang="en-US" altLang="en-US" sz="3200" b="1">
                <a:latin typeface="Arial" charset="0"/>
                <a:ea typeface="ＭＳ Ｐゴシック" pitchFamily="48" charset="-128"/>
              </a:rPr>
              <a:t> </a:t>
            </a:r>
            <a:r>
              <a:rPr lang="en-US" altLang="en-US" sz="3000" b="1">
                <a:latin typeface="Arial" charset="0"/>
                <a:ea typeface="ＭＳ Ｐゴシック" pitchFamily="48" charset="-128"/>
              </a:rPr>
              <a:t>– the positive charge an electron “feels” from the nucleus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2208213"/>
            <a:ext cx="80502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0"/>
            <a:ext cx="7421562" cy="777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50813"/>
            <a:ext cx="96774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10163175" cy="76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68288"/>
            <a:ext cx="6002338" cy="712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290</TotalTime>
  <Words>220</Words>
  <Application>Microsoft Office PowerPoint</Application>
  <PresentationFormat>Custom</PresentationFormat>
  <Paragraphs>36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trends</dc:title>
  <dc:creator>BJ Yoblinski</dc:creator>
  <cp:lastModifiedBy>BJ Yoblinski</cp:lastModifiedBy>
  <cp:revision>18</cp:revision>
  <cp:lastPrinted>2016-09-29T22:18:38Z</cp:lastPrinted>
  <dcterms:created xsi:type="dcterms:W3CDTF">2001-03-19T16:24:52Z</dcterms:created>
  <dcterms:modified xsi:type="dcterms:W3CDTF">2016-09-29T22:18:51Z</dcterms:modified>
</cp:coreProperties>
</file>