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305" r:id="rId2"/>
    <p:sldId id="311" r:id="rId3"/>
    <p:sldId id="312" r:id="rId4"/>
    <p:sldId id="283" r:id="rId5"/>
    <p:sldId id="265" r:id="rId6"/>
    <p:sldId id="284" r:id="rId7"/>
    <p:sldId id="306" r:id="rId8"/>
    <p:sldId id="273" r:id="rId9"/>
    <p:sldId id="272" r:id="rId10"/>
    <p:sldId id="274" r:id="rId11"/>
    <p:sldId id="313" r:id="rId12"/>
    <p:sldId id="266" r:id="rId13"/>
    <p:sldId id="300" r:id="rId14"/>
    <p:sldId id="271" r:id="rId15"/>
    <p:sldId id="314" r:id="rId16"/>
    <p:sldId id="307" r:id="rId17"/>
    <p:sldId id="308" r:id="rId18"/>
    <p:sldId id="299" r:id="rId19"/>
    <p:sldId id="310" r:id="rId20"/>
    <p:sldId id="318" r:id="rId21"/>
    <p:sldId id="317" r:id="rId22"/>
    <p:sldId id="302" r:id="rId23"/>
    <p:sldId id="275" r:id="rId24"/>
    <p:sldId id="303" r:id="rId25"/>
    <p:sldId id="304" r:id="rId26"/>
    <p:sldId id="319" r:id="rId27"/>
    <p:sldId id="321" r:id="rId28"/>
    <p:sldId id="322" r:id="rId29"/>
    <p:sldId id="276" r:id="rId30"/>
    <p:sldId id="309" r:id="rId31"/>
    <p:sldId id="278" r:id="rId32"/>
  </p:sldIdLst>
  <p:sldSz cx="10167938" cy="7616825"/>
  <p:notesSz cx="69469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595" autoAdjust="0"/>
  </p:normalViewPr>
  <p:slideViewPr>
    <p:cSldViewPr>
      <p:cViewPr varScale="1">
        <p:scale>
          <a:sx n="60" d="100"/>
          <a:sy n="60" d="100"/>
        </p:scale>
        <p:origin x="-859" y="-67"/>
      </p:cViewPr>
      <p:guideLst>
        <p:guide orient="horz" pos="2399"/>
        <p:guide pos="32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632" y="-120"/>
      </p:cViewPr>
      <p:guideLst>
        <p:guide orient="horz" pos="2920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4113" y="695325"/>
            <a:ext cx="4640262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03725"/>
            <a:ext cx="509587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074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"/>
              </a:defRPr>
            </a:lvl1pPr>
          </a:lstStyle>
          <a:p>
            <a:pPr>
              <a:defRPr/>
            </a:pPr>
            <a:fld id="{4BB3AB30-2C1A-42BD-BBFA-E3E689579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30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82434A-1105-4F3C-90B6-22EAFE36A84B}" type="slidenum">
              <a:rPr lang="en-US" altLang="en-US" sz="1200" smtClean="0">
                <a:latin typeface="Times"/>
              </a:rPr>
              <a:pPr/>
              <a:t>5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TB06-T02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A0A90E-7DF8-4399-BAE5-9068B1FF6F07}" type="slidenum">
              <a:rPr lang="en-US" altLang="en-US" sz="1200" smtClean="0">
                <a:latin typeface="Times"/>
              </a:rPr>
              <a:pPr/>
              <a:t>29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06-27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8173D0-4B1E-48BE-9A99-D49C76342AB1}" type="slidenum">
              <a:rPr lang="en-US" altLang="en-US" sz="1200" smtClean="0">
                <a:latin typeface="Times"/>
              </a:rPr>
              <a:pPr/>
              <a:t>31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06-28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4B8AE6-84BE-4C4F-B850-74E849BDA69C}" type="slidenum">
              <a:rPr lang="en-US" altLang="en-US" sz="1200" smtClean="0">
                <a:latin typeface="Times"/>
              </a:rPr>
              <a:pPr/>
              <a:t>8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06-24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758D5E-15AF-4905-B253-010DA88EB9DA}" type="slidenum">
              <a:rPr lang="en-US" altLang="en-US" sz="1200" smtClean="0">
                <a:latin typeface="Times"/>
              </a:rPr>
              <a:pPr/>
              <a:t>9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06-23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5AA9FC-41BC-4146-9DD4-6CB37D282394}" type="slidenum">
              <a:rPr lang="en-US" altLang="en-US" sz="1200" smtClean="0">
                <a:latin typeface="Times"/>
              </a:rPr>
              <a:pPr/>
              <a:t>10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06-25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C60CD5-060F-4C1B-A49B-08F9C680136C}" type="slidenum">
              <a:rPr lang="en-US" altLang="en-US" sz="1200" smtClean="0">
                <a:latin typeface="Times"/>
              </a:rPr>
              <a:pPr/>
              <a:t>12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06-17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72F36CA-A1AB-42EC-BE48-88AE5A811094}" type="slidenum">
              <a:rPr lang="en-US" altLang="en-US" sz="1200" smtClean="0">
                <a:latin typeface="Times"/>
              </a:rPr>
              <a:pPr/>
              <a:t>14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06-22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DE01891-6E3C-4F45-9C30-DE7B4DB512DD}" type="slidenum">
              <a:rPr lang="en-US" altLang="en-US" sz="1200" smtClean="0">
                <a:latin typeface="Arial" charset="0"/>
                <a:ea typeface="ＭＳ Ｐゴシック" pitchFamily="48" charset="-128"/>
              </a:rPr>
              <a:pPr/>
              <a:t>16</a:t>
            </a:fld>
            <a:endParaRPr lang="en-US" altLang="en-US" sz="1200" smtClean="0">
              <a:latin typeface="Arial" charset="0"/>
              <a:ea typeface="ＭＳ Ｐゴシック" pitchFamily="48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06-24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Orbital energy levels in many-electron atoms.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In a many-electron atom, the energies of the subshells in each shell follow the order </a:t>
            </a:r>
            <a:r>
              <a:rPr lang="en-US" altLang="en-US" i="1" smtClean="0"/>
              <a:t>ns</a:t>
            </a:r>
            <a:r>
              <a:rPr lang="en-US" altLang="en-US" smtClean="0"/>
              <a:t> &lt; </a:t>
            </a:r>
            <a:r>
              <a:rPr lang="en-US" altLang="en-US" i="1" smtClean="0"/>
              <a:t>np</a:t>
            </a:r>
            <a:r>
              <a:rPr lang="en-US" altLang="en-US" smtClean="0"/>
              <a:t> &lt; </a:t>
            </a:r>
            <a:r>
              <a:rPr lang="en-US" altLang="en-US" i="1" smtClean="0"/>
              <a:t>nd</a:t>
            </a:r>
            <a:r>
              <a:rPr lang="en-US" altLang="en-US" smtClean="0"/>
              <a:t> &lt; </a:t>
            </a:r>
            <a:r>
              <a:rPr lang="en-US" altLang="en-US" i="1" smtClean="0"/>
              <a:t>nf</a:t>
            </a:r>
            <a:r>
              <a:rPr lang="en-US" altLang="en-US" smtClean="0"/>
              <a:t>.  As in Figure 6.17, each box represents an orbital.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4D3CB6F-9A05-43E0-9781-01AA835E652F}" type="slidenum">
              <a:rPr lang="en-US" altLang="en-US" sz="1200" smtClean="0">
                <a:latin typeface="Times"/>
              </a:rPr>
              <a:pPr/>
              <a:t>23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06-26-04UNT03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3929BD6-55FC-4F5B-95DE-B29078E51208}" type="slidenum">
              <a:rPr lang="en-US" altLang="en-US" sz="1200" smtClean="0">
                <a:latin typeface="Times"/>
              </a:rPr>
              <a:pPr/>
              <a:t>25</a:t>
            </a:fld>
            <a:endParaRPr lang="en-US" altLang="en-US" sz="1200" smtClean="0">
              <a:latin typeface="Times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06-17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43938" cy="1633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4316413"/>
            <a:ext cx="7116762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EEC3D-1370-4143-A2FF-01A45EF6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4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5C8CC-E94E-4B92-B1D4-E18025D46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5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45350" y="676275"/>
            <a:ext cx="2160588" cy="6094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30950" cy="6094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015EA-89CE-4265-9342-C21C01F47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0F412-C815-49D2-9807-B8B188EB0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6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4263"/>
            <a:ext cx="864235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4235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C6CE7-709D-4968-A83D-31E2FFE9A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6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4975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75" y="2200275"/>
            <a:ext cx="424656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1D972-871D-48EF-BBE8-E9AF42031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51938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9262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9262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5725" y="1704975"/>
            <a:ext cx="449421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5725" y="2416175"/>
            <a:ext cx="449421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E955C-E199-4741-98EE-AA549415A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8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4C356-E970-4127-91DC-EAA6BAD04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6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86200-4030-4FBE-B4D3-780A19256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3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486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100" y="303213"/>
            <a:ext cx="568483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486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8BD4A-A732-4365-AB57-91E7AEACA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2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313" y="5332413"/>
            <a:ext cx="6100762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2313" y="681038"/>
            <a:ext cx="6100762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2313" y="5961063"/>
            <a:ext cx="6100762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33F94-F2A1-4911-961E-FC69F7AD0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4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43938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43938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0550"/>
            <a:ext cx="21193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defTabSz="1016000"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3450" y="6940550"/>
            <a:ext cx="3221038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6625" y="6940550"/>
            <a:ext cx="21193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>
                <a:latin typeface="+mn-lt"/>
              </a:defRPr>
            </a:lvl1pPr>
          </a:lstStyle>
          <a:p>
            <a:pPr>
              <a:defRPr/>
            </a:pPr>
            <a:fld id="{6BD04D91-9FE0-43E6-8C71-D78B50187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2pPr>
      <a:lvl3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3pPr>
      <a:lvl4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4pPr>
      <a:lvl5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5pPr>
      <a:lvl6pPr marL="4572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6pPr>
      <a:lvl7pPr marL="9144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7pPr>
      <a:lvl8pPr marL="13716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8pPr>
      <a:lvl9pPr marL="18288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9pPr>
    </p:titleStyle>
    <p:bodyStyle>
      <a:lvl1pPr marL="381000" indent="-381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0000" indent="-254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8000" indent="-2540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60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432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004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76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48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79400" y="1370013"/>
            <a:ext cx="9358313" cy="5892800"/>
            <a:chOff x="279400" y="1370013"/>
            <a:chExt cx="9348788" cy="5892800"/>
          </a:xfrm>
        </p:grpSpPr>
        <p:grpSp>
          <p:nvGrpSpPr>
            <p:cNvPr id="2052" name="Group 1"/>
            <p:cNvGrpSpPr>
              <a:grpSpLocks/>
            </p:cNvGrpSpPr>
            <p:nvPr/>
          </p:nvGrpSpPr>
          <p:grpSpPr bwMode="auto">
            <a:xfrm>
              <a:off x="279400" y="1370013"/>
              <a:ext cx="9348788" cy="5892800"/>
              <a:chOff x="279400" y="1370013"/>
              <a:chExt cx="9348788" cy="5892800"/>
            </a:xfrm>
          </p:grpSpPr>
          <p:pic>
            <p:nvPicPr>
              <p:cNvPr id="205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400" y="1370013"/>
                <a:ext cx="2779713" cy="309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200" y="1370013"/>
                <a:ext cx="2752725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5000" y="1370013"/>
                <a:ext cx="2643188" cy="307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7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9600" y="4113213"/>
                <a:ext cx="2809875" cy="314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5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600" y="4265613"/>
              <a:ext cx="2608263" cy="299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508000" y="460375"/>
            <a:ext cx="90884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cs typeface="Arial" charset="0"/>
              </a:rPr>
              <a:t>when </a:t>
            </a:r>
            <a:r>
              <a:rPr lang="en-US" altLang="en-US" sz="3200" b="1">
                <a:latin typeface="Arial" charset="0"/>
                <a:cs typeface="Arial" charset="0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cs typeface="Arial" charset="0"/>
              </a:rPr>
              <a:t> = 2, m</a:t>
            </a:r>
            <a:r>
              <a:rPr lang="en-US" altLang="en-US" sz="3200" b="1" baseline="-25000">
                <a:latin typeface="Arial" charset="0"/>
                <a:cs typeface="Arial" charset="0"/>
                <a:sym typeface="MT Extra" pitchFamily="18" charset="2"/>
              </a:rPr>
              <a:t></a:t>
            </a:r>
            <a:r>
              <a:rPr lang="en-US" altLang="en-US" sz="3200" b="1">
                <a:latin typeface="Arial" charset="0"/>
                <a:cs typeface="Arial" charset="0"/>
              </a:rPr>
              <a:t> = </a:t>
            </a:r>
            <a:r>
              <a:rPr lang="en-US" altLang="en-US" sz="3200" b="1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 sz="3200" b="1">
                <a:latin typeface="Arial" charset="0"/>
                <a:cs typeface="Arial" charset="0"/>
              </a:rPr>
              <a:t>2,  or </a:t>
            </a:r>
            <a:r>
              <a:rPr lang="en-US" altLang="en-US" sz="3200" b="1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 sz="3200" b="1">
                <a:latin typeface="Arial" charset="0"/>
                <a:cs typeface="Arial" charset="0"/>
              </a:rPr>
              <a:t>1,  or  0,  or +1,  or +2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1588"/>
            <a:ext cx="94503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-1588"/>
            <a:ext cx="59451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0"/>
            <a:ext cx="4525962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-1588"/>
            <a:ext cx="645953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4163" y="379413"/>
            <a:ext cx="97536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Arial" charset="0"/>
                <a:ea typeface="ＭＳ Ｐゴシック" pitchFamily="48" charset="-128"/>
              </a:rPr>
              <a:t>Determine the electron configuration for a neutral atom of vanadium,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635375" y="1827213"/>
            <a:ext cx="55673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ea typeface="ＭＳ Ｐゴシック" pitchFamily="48" charset="-128"/>
              </a:rPr>
              <a:t>Wolfgang Pauli  1900-1958</a:t>
            </a: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355600" y="5103813"/>
            <a:ext cx="96107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43250" indent="-31432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>
                <a:latin typeface="Arial" charset="0"/>
                <a:ea typeface="ＭＳ Ｐゴシック" pitchFamily="48" charset="-128"/>
              </a:rPr>
              <a:t>Pauli Exclusion Principle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– 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no two electrons in the same atom can have the same four quantum numbers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324008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4168775" y="2284413"/>
            <a:ext cx="5416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cs typeface="Arial" charset="0"/>
              </a:rPr>
              <a:t>Friedrich Hund  1896-1997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03213"/>
            <a:ext cx="319246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863" name="Text Box 7"/>
          <p:cNvSpPr txBox="1">
            <a:spLocks noChangeArrowheads="1"/>
          </p:cNvSpPr>
          <p:nvPr/>
        </p:nvSpPr>
        <p:spPr bwMode="auto">
          <a:xfrm>
            <a:off x="277813" y="5561013"/>
            <a:ext cx="9612312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05113" indent="-2805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>
                <a:latin typeface="Arial" charset="0"/>
                <a:ea typeface="ＭＳ Ｐゴシック" pitchFamily="48" charset="-128"/>
              </a:rPr>
              <a:t>Hund’s Rule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– 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electrons fill unpaired in degenerate orbitals as long as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379413"/>
            <a:ext cx="34099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584200" y="836613"/>
            <a:ext cx="90773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81338" indent="-3081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>
                <a:latin typeface="Arial" charset="0"/>
                <a:ea typeface="ＭＳ Ｐゴシック" pitchFamily="48" charset="-128"/>
              </a:rPr>
              <a:t>paramagnetic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– 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atom contains one or more unpaired electrons</a:t>
            </a:r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584200" y="2817813"/>
            <a:ext cx="838993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05113" indent="-2805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>
                <a:latin typeface="Arial" charset="0"/>
                <a:ea typeface="ＭＳ Ｐゴシック" pitchFamily="48" charset="-128"/>
              </a:rPr>
              <a:t>diamagnetic</a:t>
            </a:r>
            <a:r>
              <a:rPr lang="en-US" altLang="en-US" sz="3200" b="1">
                <a:latin typeface="Arial" charset="0"/>
                <a:ea typeface="ＭＳ Ｐゴシック" pitchFamily="48" charset="-128"/>
              </a:rPr>
              <a:t> – all electrons in the </a:t>
            </a:r>
            <a:r>
              <a:rPr lang="en-US" altLang="en-US" sz="3000" b="1">
                <a:latin typeface="Arial" charset="0"/>
                <a:ea typeface="ＭＳ Ｐゴシック" pitchFamily="48" charset="-128"/>
              </a:rPr>
              <a:t>atom are paired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7169" y="2589212"/>
            <a:ext cx="97536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Arial" charset="0"/>
                <a:ea typeface="ＭＳ Ｐゴシック" pitchFamily="48" charset="-128"/>
              </a:rPr>
              <a:t>Determine the electron configuration for a </a:t>
            </a:r>
            <a:r>
              <a:rPr lang="en-US" altLang="en-US" sz="3200" b="1" dirty="0" smtClean="0">
                <a:latin typeface="Arial" charset="0"/>
                <a:ea typeface="ＭＳ Ｐゴシック" pitchFamily="48" charset="-128"/>
              </a:rPr>
              <a:t> </a:t>
            </a:r>
            <a:r>
              <a:rPr lang="en-US" altLang="en-US" sz="3200" b="1" dirty="0">
                <a:latin typeface="Arial" charset="0"/>
                <a:ea typeface="ＭＳ Ｐゴシック" pitchFamily="48" charset="-128"/>
              </a:rPr>
              <a:t>vanadium, </a:t>
            </a:r>
            <a:r>
              <a:rPr lang="en-US" altLang="en-US" sz="3200" b="1" dirty="0" smtClean="0">
                <a:latin typeface="Arial" charset="0"/>
                <a:ea typeface="ＭＳ Ｐゴシック" pitchFamily="48" charset="-128"/>
              </a:rPr>
              <a:t>V</a:t>
            </a:r>
            <a:r>
              <a:rPr lang="en-US" altLang="en-US" sz="3200" b="1" baseline="30000" dirty="0" smtClean="0">
                <a:latin typeface="Arial" charset="0"/>
                <a:ea typeface="ＭＳ Ｐゴシック" pitchFamily="48" charset="-128"/>
              </a:rPr>
              <a:t>2+</a:t>
            </a:r>
            <a:r>
              <a:rPr lang="en-US" altLang="en-US" sz="3200" b="1" baseline="30000" dirty="0">
                <a:latin typeface="Arial" charset="0"/>
                <a:ea typeface="ＭＳ Ｐゴシック" pitchFamily="48" charset="-128"/>
              </a:rPr>
              <a:t> </a:t>
            </a:r>
            <a:r>
              <a:rPr lang="en-US" altLang="en-US" sz="3200" b="1" dirty="0" err="1" smtClean="0">
                <a:latin typeface="Arial" charset="0"/>
                <a:ea typeface="ＭＳ Ｐゴシック" pitchFamily="48" charset="-128"/>
              </a:rPr>
              <a:t>cation</a:t>
            </a:r>
            <a:endParaRPr lang="en-US" altLang="en-US" sz="3200" b="1" dirty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63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5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0"/>
            <a:ext cx="4525962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608013"/>
            <a:ext cx="5710238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0"/>
            <a:ext cx="4525962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-1588"/>
            <a:ext cx="59451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3038" y="379412"/>
            <a:ext cx="9753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Arial" charset="0"/>
                <a:ea typeface="ＭＳ Ｐゴシック" pitchFamily="48" charset="-128"/>
              </a:rPr>
              <a:t>Determine the </a:t>
            </a:r>
            <a:r>
              <a:rPr lang="en-US" altLang="en-US" sz="3200" b="1" dirty="0" smtClean="0">
                <a:latin typeface="Arial" charset="0"/>
                <a:ea typeface="ＭＳ Ｐゴシック" pitchFamily="48" charset="-128"/>
              </a:rPr>
              <a:t>number of unpaired electrons in cobalt, Co</a:t>
            </a:r>
            <a:r>
              <a:rPr lang="en-US" altLang="en-US" sz="3200" b="1" baseline="30000" dirty="0" smtClean="0">
                <a:latin typeface="Arial" charset="0"/>
                <a:ea typeface="ＭＳ Ｐゴシック" pitchFamily="48" charset="-128"/>
              </a:rPr>
              <a:t>2+</a:t>
            </a:r>
            <a:r>
              <a:rPr lang="en-US" altLang="en-US" sz="3200" b="1" baseline="30000" dirty="0">
                <a:latin typeface="Arial" charset="0"/>
                <a:ea typeface="ＭＳ Ｐゴシック" pitchFamily="48" charset="-128"/>
              </a:rPr>
              <a:t> </a:t>
            </a:r>
            <a:r>
              <a:rPr lang="en-US" altLang="en-US" sz="3200" b="1" dirty="0" err="1" smtClean="0">
                <a:latin typeface="Arial" charset="0"/>
                <a:ea typeface="ＭＳ Ｐゴシック" pitchFamily="48" charset="-128"/>
              </a:rPr>
              <a:t>cation</a:t>
            </a:r>
            <a:endParaRPr lang="en-US" altLang="en-US" sz="3200" b="1" dirty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10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3838" y="303212"/>
            <a:ext cx="9753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Arial" charset="0"/>
                <a:ea typeface="ＭＳ Ｐゴシック" pitchFamily="48" charset="-128"/>
              </a:rPr>
              <a:t>Determine the electron configuration for a </a:t>
            </a:r>
            <a:r>
              <a:rPr lang="en-US" altLang="en-US" sz="3200" b="1" dirty="0" smtClean="0">
                <a:latin typeface="Arial" charset="0"/>
                <a:ea typeface="ＭＳ Ｐゴシック" pitchFamily="48" charset="-128"/>
              </a:rPr>
              <a:t> neutral atom of copper, Cu</a:t>
            </a:r>
            <a:endParaRPr lang="en-US" altLang="en-US" sz="3200" b="1" dirty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3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88169" y="303212"/>
            <a:ext cx="92797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smtClean="0">
                <a:latin typeface="Arial" charset="0"/>
                <a:ea typeface="ＭＳ Ｐゴシック" pitchFamily="48" charset="-128"/>
              </a:rPr>
              <a:t>Predict </a:t>
            </a:r>
            <a:r>
              <a:rPr lang="en-US" altLang="en-US" sz="3200" b="1" dirty="0">
                <a:latin typeface="Arial" charset="0"/>
                <a:ea typeface="ＭＳ Ｐゴシック" pitchFamily="48" charset="-128"/>
              </a:rPr>
              <a:t>the electron configuration for a </a:t>
            </a:r>
            <a:r>
              <a:rPr lang="en-US" altLang="en-US" sz="3200" b="1" dirty="0" smtClean="0">
                <a:latin typeface="Arial" charset="0"/>
                <a:ea typeface="ＭＳ Ｐゴシック" pitchFamily="48" charset="-128"/>
              </a:rPr>
              <a:t>neutral atom of chromium, Cr</a:t>
            </a:r>
            <a:endParaRPr lang="en-US" altLang="en-US" sz="3200" b="1" dirty="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54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84150"/>
            <a:ext cx="10150475" cy="724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10040938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-1588"/>
            <a:ext cx="94884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-153988"/>
            <a:ext cx="5387975" cy="761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39863"/>
            <a:ext cx="10163175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10167938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343025" y="368300"/>
            <a:ext cx="2744788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Arial" charset="0"/>
                <a:ea typeface="ＭＳ Ｐゴシック" pitchFamily="48" charset="-128"/>
              </a:rPr>
              <a:t>Otto Stern</a:t>
            </a:r>
            <a:br>
              <a:rPr lang="en-US" altLang="en-US" sz="3200" b="1">
                <a:latin typeface="Arial" charset="0"/>
                <a:ea typeface="ＭＳ Ｐゴシック" pitchFamily="48" charset="-128"/>
              </a:rPr>
            </a:br>
            <a:r>
              <a:rPr lang="en-US" altLang="en-US" sz="3200" b="1">
                <a:latin typeface="Arial" charset="0"/>
                <a:ea typeface="ＭＳ Ｐゴシック" pitchFamily="48" charset="-128"/>
              </a:rPr>
              <a:t>1888 - 1969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213"/>
            <a:ext cx="54292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1446213"/>
            <a:ext cx="4286250" cy="617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326188" y="368300"/>
            <a:ext cx="347027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Arial" charset="0"/>
                <a:ea typeface="ＭＳ Ｐゴシック" pitchFamily="48" charset="-128"/>
              </a:rPr>
              <a:t>Walter Gerlach</a:t>
            </a:r>
            <a:br>
              <a:rPr lang="en-US" altLang="en-US" sz="3200" b="1">
                <a:latin typeface="Arial" charset="0"/>
                <a:ea typeface="ＭＳ Ｐゴシック" pitchFamily="48" charset="-128"/>
              </a:rPr>
            </a:br>
            <a:r>
              <a:rPr lang="en-US" altLang="en-US" sz="3200" b="1">
                <a:latin typeface="Arial" charset="0"/>
                <a:ea typeface="ＭＳ Ｐゴシック" pitchFamily="48" charset="-128"/>
              </a:rPr>
              <a:t>1889 - 1979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93725"/>
            <a:ext cx="10163175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-1588"/>
            <a:ext cx="83454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424</TotalTime>
  <Words>233</Words>
  <Application>Microsoft Office PowerPoint</Application>
  <PresentationFormat>Custom</PresentationFormat>
  <Paragraphs>42</Paragraphs>
  <Slides>31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of atom</dc:title>
  <dc:creator>BJ Yoblinski</dc:creator>
  <cp:lastModifiedBy>BJ Yoblinski</cp:lastModifiedBy>
  <cp:revision>56</cp:revision>
  <dcterms:created xsi:type="dcterms:W3CDTF">2001-03-19T16:24:52Z</dcterms:created>
  <dcterms:modified xsi:type="dcterms:W3CDTF">2016-09-28T02:14:25Z</dcterms:modified>
</cp:coreProperties>
</file>