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sldIdLst>
    <p:sldId id="285" r:id="rId2"/>
    <p:sldId id="289" r:id="rId3"/>
    <p:sldId id="287" r:id="rId4"/>
    <p:sldId id="310" r:id="rId5"/>
    <p:sldId id="288" r:id="rId6"/>
    <p:sldId id="290" r:id="rId7"/>
    <p:sldId id="306" r:id="rId8"/>
    <p:sldId id="293" r:id="rId9"/>
    <p:sldId id="291" r:id="rId10"/>
    <p:sldId id="292" r:id="rId11"/>
    <p:sldId id="294" r:id="rId12"/>
    <p:sldId id="299" r:id="rId13"/>
    <p:sldId id="307" r:id="rId14"/>
    <p:sldId id="300" r:id="rId15"/>
    <p:sldId id="296" r:id="rId16"/>
    <p:sldId id="268" r:id="rId17"/>
    <p:sldId id="303" r:id="rId18"/>
    <p:sldId id="302" r:id="rId19"/>
    <p:sldId id="308" r:id="rId20"/>
    <p:sldId id="309" r:id="rId21"/>
    <p:sldId id="297" r:id="rId22"/>
  </p:sldIdLst>
  <p:sldSz cx="10167938" cy="7616825"/>
  <p:notesSz cx="69469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595" autoAdjust="0"/>
  </p:normalViewPr>
  <p:slideViewPr>
    <p:cSldViewPr>
      <p:cViewPr varScale="1">
        <p:scale>
          <a:sx n="71" d="100"/>
          <a:sy n="71" d="100"/>
        </p:scale>
        <p:origin x="-498" y="-102"/>
      </p:cViewPr>
      <p:guideLst>
        <p:guide orient="horz" pos="2399"/>
        <p:guide pos="32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632" y="-120"/>
      </p:cViewPr>
      <p:guideLst>
        <p:guide orient="horz" pos="2920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4113" y="695325"/>
            <a:ext cx="4640262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03725"/>
            <a:ext cx="5095875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074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Times"/>
              </a:defRPr>
            </a:lvl1pPr>
          </a:lstStyle>
          <a:p>
            <a:pPr>
              <a:defRPr/>
            </a:pPr>
            <a:fld id="{911DBB0B-3CB2-4D8A-A9C2-D6AA33514A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0929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E2C3145-71F2-4863-99E0-C08497E32F0E}" type="slidenum">
              <a:rPr lang="en-US" altLang="en-US" sz="1200" smtClean="0">
                <a:latin typeface="Times"/>
              </a:rPr>
              <a:pPr/>
              <a:t>16</a:t>
            </a:fld>
            <a:endParaRPr lang="en-US" altLang="en-US" sz="1200" smtClean="0">
              <a:latin typeface="Time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06-19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5375"/>
            <a:ext cx="8643938" cy="1633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588" y="4316413"/>
            <a:ext cx="7116762" cy="1946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CC8A2-05CE-42D2-BF34-E592B1A90A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715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537DF-2A12-4E0A-9130-C612FC999C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26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45350" y="676275"/>
            <a:ext cx="2160588" cy="6094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30950" cy="6094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95826-0710-40A8-93D5-A237E68119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00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2D4D6-FDC1-4F27-8066-5F1D0F11D9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548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4263"/>
            <a:ext cx="8642350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42350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A3238-8E9E-4C0F-B973-C102A12DE6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38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4975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75" y="2200275"/>
            <a:ext cx="424656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F1FC0-B4E6-4A1C-887D-04C21EC65E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6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51938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92625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92625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5725" y="1704975"/>
            <a:ext cx="4494213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5725" y="2416175"/>
            <a:ext cx="4494213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5D357-7D14-431E-849B-3598584A5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057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0800-B0DE-4A65-BD10-8E18477787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0CC6B-9DB5-4DB6-8AE9-FC100809E9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69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4863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100" y="303213"/>
            <a:ext cx="5684838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4863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72CE9-0040-40DA-9822-8D84E7577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09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313" y="5332413"/>
            <a:ext cx="6100762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2313" y="681038"/>
            <a:ext cx="6100762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2313" y="5961063"/>
            <a:ext cx="6100762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4BB1F-722F-47B1-90EA-2AFA3A2430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07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43938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43938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0550"/>
            <a:ext cx="21193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defTabSz="1016000">
              <a:defRPr sz="16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3450" y="6940550"/>
            <a:ext cx="3221038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algn="ctr" defTabSz="1016000">
              <a:defRPr sz="16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6625" y="6940550"/>
            <a:ext cx="21193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algn="r" defTabSz="1016000">
              <a:defRPr sz="1600">
                <a:latin typeface="+mn-lt"/>
              </a:defRPr>
            </a:lvl1pPr>
          </a:lstStyle>
          <a:p>
            <a:pPr>
              <a:defRPr/>
            </a:pPr>
            <a:fld id="{46CAE025-C32C-4376-849F-51519037B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2pPr>
      <a:lvl3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3pPr>
      <a:lvl4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4pPr>
      <a:lvl5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5pPr>
      <a:lvl6pPr marL="4572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6pPr>
      <a:lvl7pPr marL="9144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7pPr>
      <a:lvl8pPr marL="13716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8pPr>
      <a:lvl9pPr marL="18288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9pPr>
    </p:titleStyle>
    <p:bodyStyle>
      <a:lvl1pPr marL="381000" indent="-381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0000" indent="-254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8000" indent="-2540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60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432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004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76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48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27013"/>
            <a:ext cx="3505200" cy="717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6075363" y="3046413"/>
            <a:ext cx="36568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emission spectrum of hydrogen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455613"/>
            <a:ext cx="73914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50813"/>
            <a:ext cx="6902450" cy="713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817563" y="989013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1913 - Niels Bohr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531813"/>
            <a:ext cx="54784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686" name="Group 6"/>
          <p:cNvGraphicFramePr>
            <a:graphicFrameLocks noGrp="1"/>
          </p:cNvGraphicFramePr>
          <p:nvPr/>
        </p:nvGraphicFramePr>
        <p:xfrm>
          <a:off x="665163" y="2360613"/>
          <a:ext cx="2590800" cy="2895601"/>
        </p:xfrm>
        <a:graphic>
          <a:graphicData uri="http://schemas.openxmlformats.org/drawingml/2006/table">
            <a:tbl>
              <a:tblPr/>
              <a:tblGrid>
                <a:gridCol w="725487"/>
                <a:gridCol w="1865313"/>
              </a:tblGrid>
              <a:tr h="7477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distance from</a:t>
                      </a:r>
                      <a:b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altLang="en-US" sz="1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nucleus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pm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 pm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476 pm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846 pm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1323 pm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05" name="Rectangle 23"/>
          <p:cNvSpPr>
            <a:spLocks noChangeArrowheads="1"/>
          </p:cNvSpPr>
          <p:nvPr/>
        </p:nvSpPr>
        <p:spPr bwMode="auto">
          <a:xfrm>
            <a:off x="0" y="4718050"/>
            <a:ext cx="101679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Times"/>
            </a:endParaRPr>
          </a:p>
        </p:txBody>
      </p:sp>
      <p:sp>
        <p:nvSpPr>
          <p:cNvPr id="12306" name="Text Box 24"/>
          <p:cNvSpPr txBox="1">
            <a:spLocks noChangeArrowheads="1"/>
          </p:cNvSpPr>
          <p:nvPr/>
        </p:nvSpPr>
        <p:spPr bwMode="auto">
          <a:xfrm>
            <a:off x="169069" y="6399212"/>
            <a:ext cx="982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114800" indent="-4114800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principle quantum number, 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– determines the distance (and thus the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 of electron from the nucleus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203200" y="684213"/>
            <a:ext cx="97631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944938" indent="-39449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  <a:ea typeface="ＭＳ Ｐゴシック" pitchFamily="48" charset="-128"/>
              </a:rPr>
              <a:t>2. </a:t>
            </a:r>
            <a:r>
              <a:rPr lang="en-US" altLang="en-US" sz="3200" b="1" u="sng">
                <a:latin typeface="Arial" charset="0"/>
                <a:ea typeface="ＭＳ Ｐゴシック" pitchFamily="48" charset="-128"/>
              </a:rPr>
              <a:t>angular momentum quantum number, </a:t>
            </a:r>
            <a:r>
              <a:rPr lang="en-US" altLang="en-US" sz="3400" b="1" u="sng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3200" b="1">
                <a:latin typeface="Arial" charset="0"/>
                <a:ea typeface="ＭＳ Ｐゴシック" pitchFamily="48" charset="-128"/>
              </a:rPr>
              <a:t>  – </a:t>
            </a:r>
            <a:r>
              <a:rPr lang="en-US" altLang="en-US" sz="3000" b="1">
                <a:latin typeface="Arial" charset="0"/>
                <a:ea typeface="ＭＳ Ｐゴシック" pitchFamily="48" charset="-128"/>
              </a:rPr>
              <a:t>determines the shape of the orbital</a:t>
            </a:r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736600" y="2589213"/>
            <a:ext cx="85423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latin typeface="Arial" charset="0"/>
                <a:ea typeface="ＭＳ Ｐゴシック" pitchFamily="48" charset="-128"/>
                <a:sym typeface="MT Extra" pitchFamily="18" charset="2"/>
              </a:rPr>
              <a:t>for a given value of n, </a:t>
            </a:r>
            <a:r>
              <a:rPr lang="en-US" altLang="en-US" sz="3400" b="1">
                <a:latin typeface="Arial" charset="0"/>
                <a:ea typeface="ＭＳ Ｐゴシック" pitchFamily="48" charset="-128"/>
                <a:sym typeface="MT Extra" pitchFamily="18" charset="2"/>
              </a:rPr>
              <a:t> </a:t>
            </a:r>
            <a:r>
              <a:rPr lang="en-US" altLang="en-US" sz="3000" b="1">
                <a:latin typeface="Arial" charset="0"/>
                <a:ea typeface="ＭＳ Ｐゴシック" pitchFamily="48" charset="-128"/>
              </a:rPr>
              <a:t> has possible values 0 up to n-1 with all integers in between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584200" y="4037013"/>
            <a:ext cx="8924925" cy="273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800" b="1">
                <a:latin typeface="Arial" charset="0"/>
                <a:ea typeface="ＭＳ Ｐゴシック" pitchFamily="48" charset="-128"/>
              </a:rPr>
              <a:t>when </a:t>
            </a:r>
            <a:r>
              <a:rPr lang="en-US" altLang="en-US" sz="3400" b="1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0, e</a:t>
            </a:r>
            <a:r>
              <a:rPr lang="en-US" altLang="en-US" sz="3400" b="1" baseline="30000">
                <a:latin typeface="Courier New" pitchFamily="49" charset="0"/>
                <a:ea typeface="ＭＳ Ｐゴシック" pitchFamily="48" charset="-128"/>
                <a:sym typeface="MT Extra" pitchFamily="18" charset="2"/>
              </a:rPr>
              <a:t>-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resides in an s-orbital (sphere)</a:t>
            </a:r>
            <a:b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</a:br>
            <a:endParaRPr lang="en-US" altLang="en-US" sz="1200" b="1">
              <a:latin typeface="Arial" charset="0"/>
              <a:ea typeface="ＭＳ Ｐゴシック" pitchFamily="48" charset="-128"/>
              <a:sym typeface="MT Extra" pitchFamily="18" charset="2"/>
            </a:endParaRPr>
          </a:p>
          <a:p>
            <a:pPr>
              <a:buFontTx/>
              <a:buChar char="•"/>
            </a:pPr>
            <a:r>
              <a:rPr lang="en-US" altLang="en-US" sz="2800" b="1">
                <a:latin typeface="Arial" charset="0"/>
                <a:ea typeface="ＭＳ Ｐゴシック" pitchFamily="48" charset="-128"/>
              </a:rPr>
              <a:t>when </a:t>
            </a:r>
            <a:r>
              <a:rPr lang="en-US" altLang="en-US" sz="3400" b="1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1, e</a:t>
            </a:r>
            <a:r>
              <a:rPr lang="en-US" altLang="en-US" sz="3400" b="1" baseline="30000">
                <a:latin typeface="Courier New" pitchFamily="49" charset="0"/>
                <a:ea typeface="ＭＳ Ｐゴシック" pitchFamily="48" charset="-128"/>
                <a:sym typeface="MT Extra" pitchFamily="18" charset="2"/>
              </a:rPr>
              <a:t>-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resides in an p-orbital (figure 8)</a:t>
            </a:r>
            <a:b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</a:br>
            <a:endParaRPr lang="en-US" altLang="en-US" sz="1200" b="1">
              <a:latin typeface="Arial" charset="0"/>
              <a:ea typeface="ＭＳ Ｐゴシック" pitchFamily="48" charset="-128"/>
              <a:sym typeface="MT Extra" pitchFamily="18" charset="2"/>
            </a:endParaRPr>
          </a:p>
          <a:p>
            <a:pPr>
              <a:buFontTx/>
              <a:buChar char="•"/>
            </a:pPr>
            <a:r>
              <a:rPr lang="en-US" altLang="en-US" sz="2800" b="1">
                <a:latin typeface="Arial" charset="0"/>
                <a:ea typeface="ＭＳ Ｐゴシック" pitchFamily="48" charset="-128"/>
              </a:rPr>
              <a:t>when </a:t>
            </a:r>
            <a:r>
              <a:rPr lang="en-US" altLang="en-US" sz="3400" b="1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2, e</a:t>
            </a:r>
            <a:r>
              <a:rPr lang="en-US" altLang="en-US" sz="3400" b="1" baseline="30000">
                <a:latin typeface="Courier New" pitchFamily="49" charset="0"/>
                <a:ea typeface="ＭＳ Ｐゴシック" pitchFamily="48" charset="-128"/>
                <a:sym typeface="MT Extra" pitchFamily="18" charset="2"/>
              </a:rPr>
              <a:t>-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resides in an d-orbital (four lobed)</a:t>
            </a:r>
            <a:b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</a:br>
            <a:endParaRPr lang="en-US" altLang="en-US" sz="1200" b="1">
              <a:latin typeface="Arial" charset="0"/>
              <a:ea typeface="ＭＳ Ｐゴシック" pitchFamily="48" charset="-128"/>
              <a:sym typeface="MT Extra" pitchFamily="18" charset="2"/>
            </a:endParaRPr>
          </a:p>
          <a:p>
            <a:pPr>
              <a:buFontTx/>
              <a:buChar char="•"/>
            </a:pPr>
            <a:r>
              <a:rPr lang="en-US" altLang="en-US" sz="2800" b="1">
                <a:latin typeface="Arial" charset="0"/>
                <a:ea typeface="ＭＳ Ｐゴシック" pitchFamily="48" charset="-128"/>
              </a:rPr>
              <a:t>when </a:t>
            </a:r>
            <a:r>
              <a:rPr lang="en-US" altLang="en-US" sz="3400" b="1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3, e</a:t>
            </a:r>
            <a:r>
              <a:rPr lang="en-US" altLang="en-US" sz="3400" b="1" baseline="30000">
                <a:latin typeface="Courier New" pitchFamily="49" charset="0"/>
                <a:ea typeface="ＭＳ Ｐゴシック" pitchFamily="48" charset="-128"/>
                <a:sym typeface="MT Extra" pitchFamily="18" charset="2"/>
              </a:rPr>
              <a:t>-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resides in an f-orbital (eight lobed)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1370013"/>
            <a:ext cx="3135312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2951163" y="4951413"/>
            <a:ext cx="487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ym typeface="MT Extra" pitchFamily="18" charset="2"/>
              </a:rPr>
              <a:t></a:t>
            </a:r>
            <a:r>
              <a:rPr lang="en-US" altLang="en-US"/>
              <a:t> = 0 defines an s-orbital or 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989013"/>
            <a:ext cx="8161337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789363" y="1674813"/>
            <a:ext cx="4648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Radial distribution for 1s, 2s and 3s orbitals of hydrogen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912813"/>
            <a:ext cx="32940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1598613"/>
            <a:ext cx="2109787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2132013"/>
            <a:ext cx="12319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817563" y="3656013"/>
            <a:ext cx="990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/>
              <a:t>1s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n=1</a:t>
            </a:r>
            <a:br>
              <a:rPr lang="en-US" altLang="en-US"/>
            </a:br>
            <a:r>
              <a:rPr lang="en-US" altLang="en-US">
                <a:sym typeface="MT Extra" pitchFamily="18" charset="2"/>
              </a:rPr>
              <a:t></a:t>
            </a:r>
            <a:r>
              <a:rPr lang="en-US" altLang="en-US"/>
              <a:t> = 0</a:t>
            </a:r>
          </a:p>
        </p:txBody>
      </p:sp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3865563" y="4037013"/>
            <a:ext cx="7921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/>
              <a:t>2s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n=2</a:t>
            </a:r>
            <a:br>
              <a:rPr lang="en-US" altLang="en-US"/>
            </a:br>
            <a:r>
              <a:rPr lang="en-US" altLang="en-US">
                <a:sym typeface="MT Extra" pitchFamily="18" charset="2"/>
              </a:rPr>
              <a:t></a:t>
            </a:r>
            <a:r>
              <a:rPr lang="en-US" altLang="en-US"/>
              <a:t> = 0</a:t>
            </a:r>
          </a:p>
        </p:txBody>
      </p:sp>
      <p:sp>
        <p:nvSpPr>
          <p:cNvPr id="16391" name="Rectangle 10"/>
          <p:cNvSpPr>
            <a:spLocks noChangeArrowheads="1"/>
          </p:cNvSpPr>
          <p:nvPr/>
        </p:nvSpPr>
        <p:spPr bwMode="auto">
          <a:xfrm>
            <a:off x="7523163" y="4570413"/>
            <a:ext cx="7921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/>
              <a:t>3s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n=3</a:t>
            </a:r>
            <a:br>
              <a:rPr lang="en-US" altLang="en-US"/>
            </a:br>
            <a:r>
              <a:rPr lang="en-US" altLang="en-US">
                <a:sym typeface="MT Extra" pitchFamily="18" charset="2"/>
              </a:rPr>
              <a:t></a:t>
            </a:r>
            <a:r>
              <a:rPr lang="en-US" altLang="en-US"/>
              <a:t>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951163" y="5637213"/>
            <a:ext cx="487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ym typeface="MT Extra" pitchFamily="18" charset="2"/>
              </a:rPr>
              <a:t></a:t>
            </a:r>
            <a:r>
              <a:rPr lang="en-US" altLang="en-US"/>
              <a:t> = 1 defines a p-orbital or figure 8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3403600"/>
            <a:ext cx="51054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2132013"/>
            <a:ext cx="45720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379413"/>
            <a:ext cx="32004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912813"/>
            <a:ext cx="30575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531813"/>
            <a:ext cx="3124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265363" y="4646613"/>
            <a:ext cx="7921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/>
              <a:t>2p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n=2</a:t>
            </a:r>
            <a:br>
              <a:rPr lang="en-US" altLang="en-US"/>
            </a:br>
            <a:r>
              <a:rPr lang="en-US" altLang="en-US">
                <a:sym typeface="MT Extra" pitchFamily="18" charset="2"/>
              </a:rPr>
              <a:t></a:t>
            </a:r>
            <a:r>
              <a:rPr lang="en-US" altLang="en-US"/>
              <a:t> = 1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608763" y="5103813"/>
            <a:ext cx="7921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/>
              <a:t>3p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n=3</a:t>
            </a:r>
            <a:br>
              <a:rPr lang="en-US" altLang="en-US"/>
            </a:br>
            <a:r>
              <a:rPr lang="en-US" altLang="en-US">
                <a:sym typeface="MT Extra" pitchFamily="18" charset="2"/>
              </a:rPr>
              <a:t></a:t>
            </a:r>
            <a:r>
              <a:rPr lang="en-US" altLang="en-US"/>
              <a:t> = 1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960563" y="6551613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electron density contour plots for p-orbitals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03200" y="303213"/>
            <a:ext cx="976312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944938" indent="-39449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  <a:ea typeface="ＭＳ Ｐゴシック" pitchFamily="48" charset="-128"/>
              </a:rPr>
              <a:t>3. </a:t>
            </a:r>
            <a:r>
              <a:rPr lang="en-US" altLang="en-US" sz="3200" b="1" u="sng">
                <a:latin typeface="Arial" charset="0"/>
                <a:ea typeface="ＭＳ Ｐゴシック" pitchFamily="48" charset="-128"/>
              </a:rPr>
              <a:t>magnetic quantum number,</a:t>
            </a:r>
            <a:r>
              <a:rPr lang="en-US" altLang="en-US" sz="3200" b="1">
                <a:latin typeface="Arial" charset="0"/>
                <a:ea typeface="ＭＳ Ｐゴシック" pitchFamily="48" charset="-128"/>
              </a:rPr>
              <a:t> 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3200" b="1">
                <a:latin typeface="Arial" charset="0"/>
                <a:ea typeface="ＭＳ Ｐゴシック" pitchFamily="48" charset="-128"/>
              </a:rPr>
              <a:t>  – </a:t>
            </a:r>
            <a:r>
              <a:rPr lang="en-US" altLang="en-US" sz="3000" b="1">
                <a:latin typeface="Arial" charset="0"/>
                <a:ea typeface="ＭＳ Ｐゴシック" pitchFamily="48" charset="-128"/>
              </a:rPr>
              <a:t>describes the orientation of orbitals in space relative to each other</a:t>
            </a:r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736600" y="2132013"/>
            <a:ext cx="8542338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  <a:ea typeface="ＭＳ Ｐゴシック" pitchFamily="48" charset="-128"/>
              </a:rPr>
              <a:t>	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3200" b="1">
                <a:latin typeface="Arial" charset="0"/>
                <a:ea typeface="ＭＳ Ｐゴシック" pitchFamily="48" charset="-128"/>
                <a:sym typeface="MT Extra" pitchFamily="18" charset="2"/>
              </a:rPr>
              <a:t> values depend on</a:t>
            </a:r>
            <a:r>
              <a:rPr lang="en-US" altLang="en-US" sz="3400" b="1">
                <a:latin typeface="Arial" charset="0"/>
                <a:ea typeface="ＭＳ Ｐゴシック" pitchFamily="48" charset="-128"/>
                <a:sym typeface="MT Extra" pitchFamily="18" charset="2"/>
              </a:rPr>
              <a:t> </a:t>
            </a:r>
            <a:br>
              <a:rPr lang="en-US" altLang="en-US" sz="3400" b="1">
                <a:latin typeface="Arial" charset="0"/>
                <a:ea typeface="ＭＳ Ｐゴシック" pitchFamily="48" charset="-128"/>
                <a:sym typeface="MT Extra" pitchFamily="18" charset="2"/>
              </a:rPr>
            </a:br>
            <a:r>
              <a:rPr lang="en-US" altLang="en-US" sz="3000" b="1">
                <a:latin typeface="Arial" charset="0"/>
                <a:ea typeface="ＭＳ Ｐゴシック" pitchFamily="48" charset="-128"/>
              </a:rPr>
              <a:t>possible </a:t>
            </a:r>
            <a:r>
              <a:rPr lang="en-US" altLang="en-US" sz="3200" b="1">
                <a:latin typeface="Arial" charset="0"/>
                <a:ea typeface="ＭＳ Ｐゴシック" pitchFamily="48" charset="-128"/>
              </a:rPr>
              <a:t>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3200" b="1">
                <a:latin typeface="Arial" charset="0"/>
                <a:ea typeface="ＭＳ Ｐゴシック" pitchFamily="48" charset="-128"/>
              </a:rPr>
              <a:t> </a:t>
            </a:r>
            <a:r>
              <a:rPr lang="en-US" altLang="en-US" sz="3000" b="1">
                <a:latin typeface="Arial" charset="0"/>
                <a:ea typeface="ＭＳ Ｐゴシック" pitchFamily="48" charset="-128"/>
              </a:rPr>
              <a:t>values = </a:t>
            </a:r>
            <a:r>
              <a:rPr lang="en-US" altLang="en-US" sz="3000" b="1">
                <a:latin typeface="Courier New" pitchFamily="49" charset="0"/>
                <a:ea typeface="ＭＳ Ｐゴシック" pitchFamily="48" charset="-128"/>
              </a:rPr>
              <a:t>-</a:t>
            </a:r>
            <a:r>
              <a:rPr lang="en-US" altLang="en-US" sz="3200" b="1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3000" b="1">
                <a:latin typeface="Arial" charset="0"/>
                <a:ea typeface="ＭＳ Ｐゴシック" pitchFamily="48" charset="-128"/>
              </a:rPr>
              <a:t> to +</a:t>
            </a:r>
            <a:r>
              <a:rPr lang="en-US" altLang="en-US" sz="3200" b="1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3000" b="1">
                <a:latin typeface="Arial" charset="0"/>
                <a:ea typeface="ＭＳ Ｐゴシック" pitchFamily="48" charset="-128"/>
              </a:rPr>
              <a:t> (including all integers in between)</a:t>
            </a:r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355600" y="4037013"/>
            <a:ext cx="96107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800" b="1">
                <a:latin typeface="Arial" charset="0"/>
                <a:ea typeface="ＭＳ Ｐゴシック" pitchFamily="48" charset="-128"/>
              </a:rPr>
              <a:t>when </a:t>
            </a:r>
            <a:r>
              <a:rPr lang="en-US" altLang="en-US" sz="3400" b="1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0, then </a:t>
            </a:r>
            <a:r>
              <a:rPr lang="en-US" altLang="en-US" sz="2800" b="1">
                <a:latin typeface="Arial" charset="0"/>
                <a:ea typeface="ＭＳ Ｐゴシック" pitchFamily="48" charset="-128"/>
              </a:rPr>
              <a:t>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3200" b="1">
                <a:latin typeface="Arial" charset="0"/>
                <a:ea typeface="ＭＳ Ｐゴシック" pitchFamily="48" charset="-128"/>
                <a:sym typeface="MT Extra" pitchFamily="18" charset="2"/>
              </a:rPr>
              <a:t> 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= 0 (only one value of </a:t>
            </a:r>
            <a:r>
              <a:rPr lang="en-US" altLang="en-US" sz="3200" b="1">
                <a:latin typeface="Arial" charset="0"/>
                <a:ea typeface="ＭＳ Ｐゴシック" pitchFamily="48" charset="-128"/>
              </a:rPr>
              <a:t>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3200" b="1">
                <a:latin typeface="Arial" charset="0"/>
                <a:ea typeface="ＭＳ Ｐゴシック" pitchFamily="48" charset="-128"/>
                <a:sym typeface="MT Extra" pitchFamily="18" charset="2"/>
              </a:rPr>
              <a:t>)</a:t>
            </a:r>
            <a:br>
              <a:rPr lang="en-US" altLang="en-US" sz="3200" b="1">
                <a:latin typeface="Arial" charset="0"/>
                <a:ea typeface="ＭＳ Ｐゴシック" pitchFamily="48" charset="-128"/>
                <a:sym typeface="MT Extra" pitchFamily="18" charset="2"/>
              </a:rPr>
            </a:br>
            <a:endParaRPr lang="en-US" altLang="en-US" sz="1800" b="1">
              <a:latin typeface="Arial" charset="0"/>
              <a:ea typeface="ＭＳ Ｐゴシック" pitchFamily="48" charset="-128"/>
              <a:sym typeface="MT Extra" pitchFamily="18" charset="2"/>
            </a:endParaRPr>
          </a:p>
          <a:p>
            <a:pPr>
              <a:buFontTx/>
              <a:buChar char="•"/>
            </a:pPr>
            <a:r>
              <a:rPr lang="en-US" altLang="en-US" sz="2800" b="1">
                <a:latin typeface="Arial" charset="0"/>
                <a:ea typeface="ＭＳ Ｐゴシック" pitchFamily="48" charset="-128"/>
              </a:rPr>
              <a:t>when </a:t>
            </a:r>
            <a:r>
              <a:rPr lang="en-US" altLang="en-US" sz="3400" b="1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1, then </a:t>
            </a:r>
            <a:r>
              <a:rPr lang="en-US" altLang="en-US" sz="2800" b="1">
                <a:latin typeface="Arial" charset="0"/>
                <a:ea typeface="ＭＳ Ｐゴシック" pitchFamily="48" charset="-128"/>
              </a:rPr>
              <a:t>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</a:t>
            </a:r>
            <a:r>
              <a:rPr lang="en-US" altLang="en-US" sz="2800" b="1">
                <a:latin typeface="Courier New" pitchFamily="49" charset="0"/>
                <a:ea typeface="ＭＳ Ｐゴシック" pitchFamily="48" charset="-128"/>
                <a:sym typeface="MT Extra" pitchFamily="18" charset="2"/>
              </a:rPr>
              <a:t>-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1,  or  </a:t>
            </a:r>
            <a:r>
              <a:rPr lang="en-US" altLang="en-US" sz="2800" b="1">
                <a:latin typeface="Arial" charset="0"/>
                <a:ea typeface="ＭＳ Ｐゴシック" pitchFamily="48" charset="-128"/>
              </a:rPr>
              <a:t>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0,   or  </a:t>
            </a:r>
            <a:r>
              <a:rPr lang="en-US" altLang="en-US" sz="2800" b="1">
                <a:latin typeface="Arial" charset="0"/>
                <a:ea typeface="ＭＳ Ｐゴシック" pitchFamily="48" charset="-128"/>
              </a:rPr>
              <a:t>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+1 	(three possible values of </a:t>
            </a:r>
            <a:r>
              <a:rPr lang="en-US" altLang="en-US" sz="2800" b="1">
                <a:latin typeface="Arial" charset="0"/>
                <a:ea typeface="ＭＳ Ｐゴシック" pitchFamily="48" charset="-128"/>
              </a:rPr>
              <a:t>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)</a:t>
            </a:r>
            <a:r>
              <a:rPr lang="en-US" altLang="en-US" sz="3200" b="1">
                <a:latin typeface="Arial" charset="0"/>
                <a:ea typeface="ＭＳ Ｐゴシック" pitchFamily="48" charset="-128"/>
                <a:sym typeface="MT Extra" pitchFamily="18" charset="2"/>
              </a:rPr>
              <a:t> 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/>
            </a:r>
            <a:b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</a:br>
            <a:endParaRPr lang="en-US" altLang="en-US" sz="1800" b="1">
              <a:latin typeface="Arial" charset="0"/>
              <a:ea typeface="ＭＳ Ｐゴシック" pitchFamily="48" charset="-128"/>
              <a:sym typeface="MT Extra" pitchFamily="18" charset="2"/>
            </a:endParaRPr>
          </a:p>
          <a:p>
            <a:pPr>
              <a:buFontTx/>
              <a:buChar char="•"/>
            </a:pPr>
            <a:r>
              <a:rPr lang="en-US" altLang="en-US" sz="2800" b="1">
                <a:latin typeface="Arial" charset="0"/>
                <a:ea typeface="ＭＳ Ｐゴシック" pitchFamily="48" charset="-128"/>
              </a:rPr>
              <a:t>when </a:t>
            </a:r>
            <a:r>
              <a:rPr lang="en-US" altLang="en-US" sz="3400" b="1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2, then </a:t>
            </a:r>
            <a:r>
              <a:rPr lang="en-US" altLang="en-US" sz="2800" b="1">
                <a:latin typeface="Arial" charset="0"/>
                <a:ea typeface="ＭＳ Ｐゴシック" pitchFamily="48" charset="-128"/>
              </a:rPr>
              <a:t>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</a:t>
            </a:r>
            <a:r>
              <a:rPr lang="en-US" altLang="en-US" sz="2800" b="1">
                <a:latin typeface="Courier New" pitchFamily="49" charset="0"/>
                <a:ea typeface="ＭＳ Ｐゴシック" pitchFamily="48" charset="-128"/>
                <a:sym typeface="MT Extra" pitchFamily="18" charset="2"/>
              </a:rPr>
              <a:t>-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2,  or  </a:t>
            </a:r>
            <a:r>
              <a:rPr lang="en-US" altLang="en-US" sz="2800" b="1">
                <a:latin typeface="Arial" charset="0"/>
                <a:ea typeface="ＭＳ Ｐゴシック" pitchFamily="48" charset="-128"/>
              </a:rPr>
              <a:t>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</a:t>
            </a:r>
            <a:r>
              <a:rPr lang="en-US" altLang="en-US" sz="2800" b="1">
                <a:latin typeface="Courier New" pitchFamily="49" charset="0"/>
                <a:ea typeface="ＭＳ Ｐゴシック" pitchFamily="48" charset="-128"/>
                <a:sym typeface="MT Extra" pitchFamily="18" charset="2"/>
              </a:rPr>
              <a:t>-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1,   or  </a:t>
            </a:r>
            <a:r>
              <a:rPr lang="en-US" altLang="en-US" sz="2800" b="1">
                <a:latin typeface="Arial" charset="0"/>
                <a:ea typeface="ＭＳ Ｐゴシック" pitchFamily="48" charset="-128"/>
              </a:rPr>
              <a:t>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0,  or</a:t>
            </a:r>
            <a:b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</a:b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	</a:t>
            </a:r>
            <a:r>
              <a:rPr lang="en-US" altLang="en-US" sz="2800" b="1">
                <a:latin typeface="Arial" charset="0"/>
                <a:ea typeface="ＭＳ Ｐゴシック" pitchFamily="48" charset="-128"/>
              </a:rPr>
              <a:t>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+1,  or  </a:t>
            </a:r>
            <a:r>
              <a:rPr lang="en-US" altLang="en-US" sz="2800" b="1">
                <a:latin typeface="Arial" charset="0"/>
                <a:ea typeface="ＭＳ Ｐゴシック" pitchFamily="48" charset="-128"/>
              </a:rPr>
              <a:t>m</a:t>
            </a:r>
            <a:r>
              <a:rPr lang="en-US" altLang="en-US" sz="32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 = +2  ( five possible values of </a:t>
            </a:r>
            <a:r>
              <a:rPr lang="en-US" altLang="en-US" sz="2800" b="1">
                <a:latin typeface="Arial" charset="0"/>
                <a:ea typeface="ＭＳ Ｐゴシック" pitchFamily="48" charset="-128"/>
              </a:rPr>
              <a:t>m</a:t>
            </a:r>
            <a:r>
              <a:rPr lang="en-US" altLang="en-US" sz="28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2800" b="1">
                <a:latin typeface="Arial" charset="0"/>
                <a:ea typeface="ＭＳ Ｐゴシック" pitchFamily="48" charset="-128"/>
                <a:sym typeface="MT Extra" pitchFamily="18" charset="2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2030413"/>
            <a:ext cx="4237037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2370138"/>
            <a:ext cx="221932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73969" y="5670550"/>
            <a:ext cx="4718844" cy="5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1626" tIns="50813" rIns="101626" bIns="50813">
            <a:spAutoFit/>
          </a:bodyPr>
          <a:lstStyle>
            <a:lvl1pPr defTabSz="1016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Hydrogen discharge tube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693569" y="1354138"/>
            <a:ext cx="4237036" cy="5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1626" tIns="50813" rIns="101626" bIns="50813">
            <a:spAutoFit/>
          </a:bodyPr>
          <a:lstStyle>
            <a:lvl1pPr defTabSz="1016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resulting line spectrum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12800" y="1751013"/>
            <a:ext cx="8305800" cy="4259262"/>
            <a:chOff x="812800" y="1751013"/>
            <a:chExt cx="8297863" cy="4259997"/>
          </a:xfrm>
        </p:grpSpPr>
        <p:pic>
          <p:nvPicPr>
            <p:cNvPr id="2048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1751013"/>
              <a:ext cx="226695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485" name="Group 1"/>
            <p:cNvGrpSpPr>
              <a:grpSpLocks/>
            </p:cNvGrpSpPr>
            <p:nvPr/>
          </p:nvGrpSpPr>
          <p:grpSpPr bwMode="auto">
            <a:xfrm>
              <a:off x="812800" y="1751013"/>
              <a:ext cx="8297863" cy="4259997"/>
              <a:chOff x="812800" y="1751013"/>
              <a:chExt cx="8297863" cy="4259997"/>
            </a:xfrm>
          </p:grpSpPr>
          <p:pic>
            <p:nvPicPr>
              <p:cNvPr id="2048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200" y="1751013"/>
                <a:ext cx="2576513" cy="311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87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4000" y="1751013"/>
                <a:ext cx="2474913" cy="312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88" name="Rectangle 6"/>
              <p:cNvSpPr>
                <a:spLocks noChangeArrowheads="1"/>
              </p:cNvSpPr>
              <p:nvPr/>
            </p:nvSpPr>
            <p:spPr bwMode="auto">
              <a:xfrm>
                <a:off x="812800" y="5180013"/>
                <a:ext cx="8297863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/>
                  <a:t>	m</a:t>
                </a:r>
                <a:r>
                  <a:rPr lang="en-US" altLang="en-US" baseline="-25000">
                    <a:sym typeface="MT Extra" pitchFamily="18" charset="2"/>
                  </a:rPr>
                  <a:t></a:t>
                </a:r>
                <a:r>
                  <a:rPr lang="en-US" altLang="en-US">
                    <a:sym typeface="MT Extra" pitchFamily="18" charset="2"/>
                  </a:rPr>
                  <a:t> =  </a:t>
                </a:r>
                <a:r>
                  <a:rPr lang="en-US" altLang="en-US">
                    <a:sym typeface="Symbol" pitchFamily="18" charset="2"/>
                  </a:rPr>
                  <a:t></a:t>
                </a:r>
                <a:r>
                  <a:rPr lang="en-US" altLang="en-US">
                    <a:sym typeface="MT Extra" pitchFamily="18" charset="2"/>
                  </a:rPr>
                  <a:t>1 		 </a:t>
                </a:r>
                <a:r>
                  <a:rPr lang="en-US" altLang="en-US"/>
                  <a:t>m</a:t>
                </a:r>
                <a:r>
                  <a:rPr lang="en-US" altLang="en-US" baseline="-25000">
                    <a:sym typeface="MT Extra" pitchFamily="18" charset="2"/>
                  </a:rPr>
                  <a:t></a:t>
                </a:r>
                <a:r>
                  <a:rPr lang="en-US" altLang="en-US">
                    <a:sym typeface="MT Extra" pitchFamily="18" charset="2"/>
                  </a:rPr>
                  <a:t> =  </a:t>
                </a:r>
                <a:r>
                  <a:rPr lang="en-US" altLang="en-US">
                    <a:sym typeface="Symbol" pitchFamily="18" charset="2"/>
                  </a:rPr>
                  <a:t>0</a:t>
                </a:r>
                <a:r>
                  <a:rPr lang="en-US" altLang="en-US">
                    <a:sym typeface="MT Extra" pitchFamily="18" charset="2"/>
                  </a:rPr>
                  <a:t> 		</a:t>
                </a:r>
                <a:r>
                  <a:rPr lang="en-US" altLang="en-US"/>
                  <a:t>m</a:t>
                </a:r>
                <a:r>
                  <a:rPr lang="en-US" altLang="en-US" baseline="-25000">
                    <a:sym typeface="MT Extra" pitchFamily="18" charset="2"/>
                  </a:rPr>
                  <a:t></a:t>
                </a:r>
                <a:r>
                  <a:rPr lang="en-US" altLang="en-US">
                    <a:sym typeface="MT Extra" pitchFamily="18" charset="2"/>
                  </a:rPr>
                  <a:t> =  </a:t>
                </a:r>
                <a:r>
                  <a:rPr lang="en-US" altLang="en-US">
                    <a:sym typeface="Symbol" pitchFamily="18" charset="2"/>
                  </a:rPr>
                  <a:t>+</a:t>
                </a:r>
                <a:r>
                  <a:rPr lang="en-US" altLang="en-US">
                    <a:sym typeface="MT Extra" pitchFamily="18" charset="2"/>
                  </a:rPr>
                  <a:t>1</a:t>
                </a:r>
                <a:br>
                  <a:rPr lang="en-US" altLang="en-US">
                    <a:sym typeface="MT Extra" pitchFamily="18" charset="2"/>
                  </a:rPr>
                </a:br>
                <a:endParaRPr lang="en-US" altLang="en-US">
                  <a:sym typeface="MT Extra" pitchFamily="18" charset="2"/>
                </a:endParaRPr>
              </a:p>
            </p:txBody>
          </p:sp>
        </p:grpSp>
      </p:grp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423988" y="531813"/>
            <a:ext cx="716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  <a:ea typeface="ＭＳ Ｐゴシック" pitchFamily="48" charset="-128"/>
              </a:rPr>
              <a:t>when </a:t>
            </a:r>
            <a:r>
              <a:rPr lang="en-US" altLang="en-US" sz="3600" b="1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3200" b="1">
                <a:latin typeface="Arial" charset="0"/>
                <a:ea typeface="ＭＳ Ｐゴシック" pitchFamily="48" charset="-128"/>
              </a:rPr>
              <a:t> = 1,  m</a:t>
            </a:r>
            <a:r>
              <a:rPr lang="en-US" altLang="en-US" sz="3400" b="1" baseline="-25000">
                <a:latin typeface="Arial" charset="0"/>
                <a:ea typeface="ＭＳ Ｐゴシック" pitchFamily="48" charset="-128"/>
                <a:sym typeface="MT Extra" pitchFamily="18" charset="2"/>
              </a:rPr>
              <a:t></a:t>
            </a:r>
            <a:r>
              <a:rPr lang="en-US" altLang="en-US" sz="3200" b="1">
                <a:latin typeface="Arial" charset="0"/>
                <a:ea typeface="ＭＳ Ｐゴシック" pitchFamily="48" charset="-128"/>
              </a:rPr>
              <a:t> = </a:t>
            </a:r>
            <a:r>
              <a:rPr lang="en-US" altLang="en-US" sz="3200" b="1">
                <a:latin typeface="Courier New" pitchFamily="49" charset="0"/>
                <a:ea typeface="ＭＳ Ｐゴシック" pitchFamily="48" charset="-128"/>
              </a:rPr>
              <a:t>-</a:t>
            </a:r>
            <a:r>
              <a:rPr lang="en-US" altLang="en-US" sz="3200" b="1">
                <a:latin typeface="Arial" charset="0"/>
                <a:ea typeface="ＭＳ Ｐゴシック" pitchFamily="48" charset="-128"/>
              </a:rPr>
              <a:t>1,  or  0,  or +1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2055813"/>
            <a:ext cx="9771062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721769" y="1029336"/>
            <a:ext cx="55618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real p-orbitals are flatter and fatter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579813"/>
            <a:ext cx="967740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684463" y="2149634"/>
            <a:ext cx="5562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The line spectrum of hydrogen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7675563" y="3351213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656 nm</a:t>
            </a:r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3103563" y="3351213"/>
            <a:ext cx="952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486 nm</a:t>
            </a: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731963" y="3351213"/>
            <a:ext cx="952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434 nm</a:t>
            </a:r>
          </a:p>
        </p:txBody>
      </p:sp>
      <p:sp>
        <p:nvSpPr>
          <p:cNvPr id="4103" name="Rectangle 9"/>
          <p:cNvSpPr>
            <a:spLocks noChangeArrowheads="1"/>
          </p:cNvSpPr>
          <p:nvPr/>
        </p:nvSpPr>
        <p:spPr bwMode="auto">
          <a:xfrm>
            <a:off x="1427163" y="1293813"/>
            <a:ext cx="1106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665163" y="3351213"/>
            <a:ext cx="952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410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robert bunsen and gustav kirchho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robert bunsen and gustav kirchhof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robert bunsen and gustav kirchhof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Image result for robert bunsen and gustav kirchhoff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232" y="1512487"/>
            <a:ext cx="3124200" cy="435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1" descr="Image result for robert bunse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12775" y="11859"/>
            <a:ext cx="5913802" cy="3482788"/>
            <a:chOff x="612775" y="11859"/>
            <a:chExt cx="5913802" cy="3482788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192033" y="1141411"/>
              <a:ext cx="3334544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Robert Bunsen</a:t>
              </a:r>
              <a:r>
                <a:rPr lang="en-US" alt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alt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1811 - 1899</a:t>
              </a:r>
              <a:endPara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80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1859"/>
              <a:ext cx="2551383" cy="3482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71652" y="3953634"/>
            <a:ext cx="6188717" cy="3452519"/>
            <a:chOff x="571652" y="3953634"/>
            <a:chExt cx="6188717" cy="3452519"/>
          </a:xfrm>
        </p:grpSpPr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3425825" y="5865812"/>
              <a:ext cx="3334544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Gustav Kirchhoff</a:t>
              </a:r>
              <a:r>
                <a:rPr lang="en-US" alt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alt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1824 - 1887</a:t>
              </a:r>
              <a:endPara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81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52" y="3953634"/>
              <a:ext cx="2633627" cy="3452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023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674813"/>
            <a:ext cx="101028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3255963" y="912813"/>
            <a:ext cx="43701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The line spectrum of sodium</a:t>
            </a: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4875213"/>
            <a:ext cx="9067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3408363" y="4189413"/>
            <a:ext cx="40110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The line spectrum of neon</a:t>
            </a:r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0" y="5103813"/>
            <a:ext cx="66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842566" y="2618104"/>
            <a:ext cx="33345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Johann </a:t>
            </a:r>
            <a:r>
              <a:rPr lang="en-US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Balmer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1885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2472" name="Object 8"/>
          <p:cNvGraphicFramePr>
            <a:graphicFrameLocks noChangeAspect="1"/>
          </p:cNvGraphicFramePr>
          <p:nvPr/>
        </p:nvGraphicFramePr>
        <p:xfrm>
          <a:off x="5008563" y="4570413"/>
          <a:ext cx="3810000" cy="116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Equation" r:id="rId3" imgW="1828800" imgH="558800" progId="Equation.3">
                  <p:embed/>
                </p:oleObj>
              </mc:Choice>
              <mc:Fallback>
                <p:oleObj name="Equation" r:id="rId3" imgW="1828800" imgH="558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563" y="4570413"/>
                        <a:ext cx="3810000" cy="1163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9"/>
          <p:cNvGraphicFramePr>
            <a:graphicFrameLocks noChangeAspect="1"/>
          </p:cNvGraphicFramePr>
          <p:nvPr/>
        </p:nvGraphicFramePr>
        <p:xfrm>
          <a:off x="4922838" y="1293813"/>
          <a:ext cx="3676650" cy="116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name="Equation" r:id="rId5" imgW="1765300" imgH="558800" progId="Equation.3">
                  <p:embed/>
                </p:oleObj>
              </mc:Choice>
              <mc:Fallback>
                <p:oleObj name="Equation" r:id="rId5" imgW="1765300" imgH="558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2838" y="1293813"/>
                        <a:ext cx="3676650" cy="1163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682864" y="6399212"/>
            <a:ext cx="365680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Johannes Rydberg</a:t>
            </a:r>
            <a:b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1888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0" name="Text Box 11"/>
          <p:cNvSpPr txBox="1">
            <a:spLocks noChangeArrowheads="1"/>
          </p:cNvSpPr>
          <p:nvPr/>
        </p:nvSpPr>
        <p:spPr bwMode="auto">
          <a:xfrm>
            <a:off x="5313363" y="2741613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where n = 3  or  4  or  5  or  6</a:t>
            </a: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5465763" y="6018213"/>
            <a:ext cx="3722687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where m = 1  or  2  or  3, etc.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where n = 2  or  3  or  4 , etc.</a:t>
            </a:r>
          </a:p>
        </p:txBody>
      </p:sp>
      <p:pic>
        <p:nvPicPr>
          <p:cNvPr id="6152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227012"/>
            <a:ext cx="21907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3959541"/>
            <a:ext cx="17970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4" grpId="0"/>
      <p:bldP spid="624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59200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10"/>
          <p:cNvSpPr txBox="1">
            <a:spLocks noChangeArrowheads="1"/>
          </p:cNvSpPr>
          <p:nvPr/>
        </p:nvSpPr>
        <p:spPr bwMode="auto">
          <a:xfrm>
            <a:off x="6075363" y="379413"/>
            <a:ext cx="1830387" cy="787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Arial" charset="0"/>
                <a:ea typeface="ＭＳ Ｐゴシック" pitchFamily="48" charset="-128"/>
                <a:cs typeface="Arial" charset="0"/>
              </a:rPr>
              <a:t> E = h</a:t>
            </a:r>
            <a:r>
              <a:rPr lang="el-GR" altLang="en-US" sz="4400" b="1">
                <a:latin typeface="Arial" charset="0"/>
                <a:ea typeface="ＭＳ Ｐゴシック" pitchFamily="48" charset="-128"/>
                <a:cs typeface="Arial" charset="0"/>
              </a:rPr>
              <a:t>ν</a:t>
            </a:r>
          </a:p>
        </p:txBody>
      </p:sp>
      <p:sp>
        <p:nvSpPr>
          <p:cNvPr id="225291" name="Text Box 11"/>
          <p:cNvSpPr txBox="1">
            <a:spLocks noChangeArrowheads="1"/>
          </p:cNvSpPr>
          <p:nvPr/>
        </p:nvSpPr>
        <p:spPr bwMode="auto">
          <a:xfrm>
            <a:off x="4708525" y="2732088"/>
            <a:ext cx="4729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Arial" charset="0"/>
                <a:ea typeface="ＭＳ Ｐゴシック" pitchFamily="48" charset="-128"/>
              </a:rPr>
              <a:t>h = Planck’s constant</a:t>
            </a:r>
            <a:br>
              <a:rPr lang="en-US" altLang="en-US" sz="3200" b="1" dirty="0">
                <a:latin typeface="Arial" charset="0"/>
                <a:ea typeface="ＭＳ Ｐゴシック" pitchFamily="48" charset="-128"/>
              </a:rPr>
            </a:br>
            <a:r>
              <a:rPr lang="en-US" altLang="en-US" sz="3200" b="1" dirty="0">
                <a:latin typeface="Arial" charset="0"/>
                <a:ea typeface="ＭＳ Ｐゴシック" pitchFamily="48" charset="-128"/>
              </a:rPr>
              <a:t>h = 6.626 x 10</a:t>
            </a:r>
            <a:r>
              <a:rPr lang="en-US" altLang="en-US" sz="3200" b="1" baseline="30000" dirty="0">
                <a:latin typeface="Courier New" pitchFamily="49" charset="0"/>
                <a:ea typeface="ＭＳ Ｐゴシック" pitchFamily="48" charset="-128"/>
              </a:rPr>
              <a:t>-</a:t>
            </a:r>
            <a:r>
              <a:rPr lang="en-US" altLang="en-US" sz="3200" b="1" baseline="30000" dirty="0">
                <a:latin typeface="Arial" charset="0"/>
                <a:ea typeface="ＭＳ Ｐゴシック" pitchFamily="48" charset="-128"/>
              </a:rPr>
              <a:t>34</a:t>
            </a:r>
            <a:r>
              <a:rPr lang="en-US" altLang="en-US" sz="3200" b="1" dirty="0">
                <a:latin typeface="Arial" charset="0"/>
                <a:ea typeface="ＭＳ Ｐゴシック" pitchFamily="48" charset="-128"/>
              </a:rPr>
              <a:t> </a:t>
            </a:r>
            <a:r>
              <a:rPr lang="en-US" altLang="en-US" sz="3200" b="1" dirty="0" err="1">
                <a:latin typeface="Arial" charset="0"/>
                <a:ea typeface="ＭＳ Ｐゴシック" pitchFamily="48" charset="-128"/>
              </a:rPr>
              <a:t>J</a:t>
            </a:r>
            <a:r>
              <a:rPr lang="en-US" altLang="en-US" sz="3200" b="1" dirty="0" err="1">
                <a:latin typeface="Arial" charset="0"/>
                <a:ea typeface="ＭＳ Ｐゴシック" pitchFamily="48" charset="-128"/>
                <a:cs typeface="Arial" charset="0"/>
              </a:rPr>
              <a:t>·</a:t>
            </a:r>
            <a:r>
              <a:rPr lang="en-US" altLang="en-US" sz="3200" b="1" dirty="0" err="1">
                <a:latin typeface="Arial" charset="0"/>
                <a:ea typeface="ＭＳ Ｐゴシック" pitchFamily="48" charset="-128"/>
              </a:rPr>
              <a:t>sec</a:t>
            </a:r>
            <a:endParaRPr lang="en-US" altLang="en-US" sz="3200" b="1" dirty="0">
              <a:latin typeface="Arial" charset="0"/>
              <a:ea typeface="ＭＳ Ｐゴシック" pitchFamily="48" charset="-128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702175" y="1674813"/>
            <a:ext cx="5033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  <a:ea typeface="ＭＳ Ｐゴシック" pitchFamily="48" charset="-128"/>
              </a:rPr>
              <a:t>E = energy of a photon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225291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6"/>
          <p:cNvSpPr txBox="1">
            <a:spLocks noChangeArrowheads="1"/>
          </p:cNvSpPr>
          <p:nvPr/>
        </p:nvSpPr>
        <p:spPr bwMode="auto">
          <a:xfrm>
            <a:off x="817563" y="146347"/>
            <a:ext cx="31234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1913 -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Niels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Bohr</a:t>
            </a:r>
          </a:p>
        </p:txBody>
      </p:sp>
      <p:pic>
        <p:nvPicPr>
          <p:cNvPr id="819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303213"/>
            <a:ext cx="43830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3198813"/>
            <a:ext cx="187483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4341813"/>
            <a:ext cx="5486400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5588" name="Group 52"/>
          <p:cNvGraphicFramePr>
            <a:graphicFrameLocks noGrp="1"/>
          </p:cNvGraphicFramePr>
          <p:nvPr/>
        </p:nvGraphicFramePr>
        <p:xfrm>
          <a:off x="7065963" y="5027613"/>
          <a:ext cx="2286000" cy="2362200"/>
        </p:xfrm>
        <a:graphic>
          <a:graphicData uri="http://schemas.openxmlformats.org/drawingml/2006/table">
            <a:tbl>
              <a:tblPr/>
              <a:tblGrid>
                <a:gridCol w="639762"/>
                <a:gridCol w="1646238"/>
              </a:tblGrid>
              <a:tr h="582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distance from</a:t>
                      </a:r>
                      <a:br>
                        <a:rPr kumimoji="0" lang="en-US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altLang="en-US" sz="17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nucleus</a:t>
                      </a:r>
                      <a:endParaRPr kumimoji="0" lang="en-US" alt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pm</a:t>
                      </a:r>
                      <a:endParaRPr kumimoji="0" lang="en-US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 pm</a:t>
                      </a:r>
                      <a:endParaRPr kumimoji="0" lang="en-US" alt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alt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476 pm</a:t>
                      </a:r>
                      <a:endParaRPr kumimoji="0" lang="en-US" alt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alt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846 pm</a:t>
                      </a:r>
                      <a:endParaRPr kumimoji="0" lang="en-US" alt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alt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>
                        <a:spcBef>
                          <a:spcPct val="20000"/>
                        </a:spcBef>
                        <a:defRPr sz="27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>
                        <a:spcBef>
                          <a:spcPct val="20000"/>
                        </a:spcBef>
                        <a:defRPr sz="23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1323 pm</a:t>
                      </a:r>
                      <a:endParaRPr kumimoji="0" lang="en-US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11" name="Rectangle 45"/>
          <p:cNvSpPr>
            <a:spLocks noChangeArrowheads="1"/>
          </p:cNvSpPr>
          <p:nvPr/>
        </p:nvSpPr>
        <p:spPr bwMode="auto">
          <a:xfrm>
            <a:off x="0" y="4718050"/>
            <a:ext cx="101679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Times"/>
            </a:endParaRPr>
          </a:p>
        </p:txBody>
      </p:sp>
      <p:pic>
        <p:nvPicPr>
          <p:cNvPr id="8212" name="Picture 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608013"/>
            <a:ext cx="28956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370013"/>
            <a:ext cx="36353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49250" y="5865812"/>
            <a:ext cx="3505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Erwin Schrodinger</a:t>
            </a:r>
            <a:b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1926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3427413"/>
            <a:ext cx="3200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2132013"/>
            <a:ext cx="57912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5027613"/>
            <a:ext cx="5791200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98:Templates:Blank Presentation</Template>
  <TotalTime>586</TotalTime>
  <Words>310</Words>
  <Application>Microsoft Office PowerPoint</Application>
  <PresentationFormat>Custom</PresentationFormat>
  <Paragraphs>74</Paragraphs>
  <Slides>21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Blank Presentation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of atom</dc:title>
  <dc:creator>BJ Yoblinski</dc:creator>
  <cp:lastModifiedBy>BJ Yoblinski</cp:lastModifiedBy>
  <cp:revision>68</cp:revision>
  <dcterms:created xsi:type="dcterms:W3CDTF">2001-03-19T16:24:52Z</dcterms:created>
  <dcterms:modified xsi:type="dcterms:W3CDTF">2016-09-23T02:33:06Z</dcterms:modified>
</cp:coreProperties>
</file>