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15" r:id="rId3"/>
    <p:sldId id="289" r:id="rId4"/>
    <p:sldId id="316" r:id="rId5"/>
    <p:sldId id="332" r:id="rId6"/>
    <p:sldId id="303" r:id="rId7"/>
    <p:sldId id="318" r:id="rId8"/>
    <p:sldId id="292" r:id="rId9"/>
    <p:sldId id="333" r:id="rId10"/>
    <p:sldId id="304" r:id="rId11"/>
    <p:sldId id="317" r:id="rId12"/>
    <p:sldId id="334" r:id="rId13"/>
    <p:sldId id="293" r:id="rId14"/>
    <p:sldId id="319" r:id="rId15"/>
    <p:sldId id="335" r:id="rId16"/>
    <p:sldId id="294" r:id="rId17"/>
    <p:sldId id="307" r:id="rId18"/>
    <p:sldId id="320" r:id="rId19"/>
    <p:sldId id="306" r:id="rId20"/>
    <p:sldId id="323" r:id="rId21"/>
    <p:sldId id="305" r:id="rId22"/>
    <p:sldId id="339" r:id="rId23"/>
    <p:sldId id="297" r:id="rId24"/>
    <p:sldId id="324" r:id="rId25"/>
    <p:sldId id="325" r:id="rId26"/>
    <p:sldId id="330" r:id="rId27"/>
    <p:sldId id="331" r:id="rId28"/>
    <p:sldId id="309" r:id="rId29"/>
    <p:sldId id="327" r:id="rId30"/>
    <p:sldId id="310" r:id="rId31"/>
    <p:sldId id="329" r:id="rId32"/>
    <p:sldId id="328" r:id="rId33"/>
    <p:sldId id="340" r:id="rId34"/>
    <p:sldId id="326" r:id="rId35"/>
    <p:sldId id="342" r:id="rId36"/>
    <p:sldId id="343" r:id="rId37"/>
    <p:sldId id="341" r:id="rId38"/>
    <p:sldId id="344" r:id="rId39"/>
    <p:sldId id="345" r:id="rId40"/>
    <p:sldId id="347" r:id="rId41"/>
    <p:sldId id="348" r:id="rId42"/>
    <p:sldId id="349" r:id="rId43"/>
    <p:sldId id="298" r:id="rId44"/>
    <p:sldId id="291" r:id="rId45"/>
    <p:sldId id="350" r:id="rId46"/>
    <p:sldId id="299" r:id="rId47"/>
    <p:sldId id="302" r:id="rId48"/>
    <p:sldId id="311" r:id="rId49"/>
    <p:sldId id="352" r:id="rId50"/>
    <p:sldId id="265" r:id="rId51"/>
    <p:sldId id="336" r:id="rId52"/>
    <p:sldId id="346" r:id="rId53"/>
    <p:sldId id="337" r:id="rId54"/>
    <p:sldId id="351" r:id="rId55"/>
    <p:sldId id="312" r:id="rId56"/>
  </p:sldIdLst>
  <p:sldSz cx="9875838" cy="704056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68" autoAdjust="0"/>
    <p:restoredTop sz="94660" autoAdjust="0"/>
  </p:normalViewPr>
  <p:slideViewPr>
    <p:cSldViewPr>
      <p:cViewPr varScale="1">
        <p:scale>
          <a:sx n="69" d="100"/>
          <a:sy n="69" d="100"/>
        </p:scale>
        <p:origin x="-782" y="-67"/>
      </p:cViewPr>
      <p:guideLst>
        <p:guide orient="horz" pos="2218"/>
        <p:guide pos="3111"/>
      </p:guideLst>
    </p:cSldViewPr>
  </p:slideViewPr>
  <p:outlineViewPr>
    <p:cViewPr>
      <p:scale>
        <a:sx n="33" d="100"/>
        <a:sy n="33" d="100"/>
      </p:scale>
      <p:origin x="0" y="1507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363" y="2187575"/>
            <a:ext cx="8393112" cy="1508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1138" y="3989388"/>
            <a:ext cx="6913562" cy="18002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0F32F-E4C3-4AB7-AEF2-E04D9B2A3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0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96302-8876-46FC-A074-CCD9BAF6D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8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1213" y="282575"/>
            <a:ext cx="2220912" cy="6007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3713" y="282575"/>
            <a:ext cx="6515100" cy="6007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9F17B-D69D-45B5-A02C-8F317BC91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9EBF6-F8F9-439B-AB48-E0335D8A0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3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524375"/>
            <a:ext cx="8394700" cy="13985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984500"/>
            <a:ext cx="8394700" cy="1539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CF357-A542-4411-A438-B328477DC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5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713" y="1643063"/>
            <a:ext cx="4367212" cy="4646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325" y="1643063"/>
            <a:ext cx="4368800" cy="4646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118F0-DA93-4FC4-8F9E-0FE058780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4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713" y="1576388"/>
            <a:ext cx="4364037" cy="655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13" y="2232025"/>
            <a:ext cx="4364037" cy="40576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6500" y="1576388"/>
            <a:ext cx="4365625" cy="655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6500" y="2232025"/>
            <a:ext cx="4365625" cy="40576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AC20-014F-437F-AD85-AE5158E41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0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6B42-8611-4A46-8A7E-8B1B0E8CA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7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4D42A-E8B4-4F6D-B1D7-02FF8AA5B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2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3" y="280988"/>
            <a:ext cx="3249612" cy="11922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00" y="280988"/>
            <a:ext cx="5521325" cy="6008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13" y="1473200"/>
            <a:ext cx="3249612" cy="4816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9E237-0DD6-40A2-87D2-DB59A4ED9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3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63" y="4929188"/>
            <a:ext cx="5926137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5163" y="628650"/>
            <a:ext cx="5926137" cy="4224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5163" y="5510213"/>
            <a:ext cx="5926137" cy="8270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D9483-85B7-4BA9-9728-B055A94CE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713" y="282575"/>
            <a:ext cx="8888412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713" y="1643063"/>
            <a:ext cx="8888412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3713" y="6411913"/>
            <a:ext cx="2305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75025" y="6411913"/>
            <a:ext cx="3125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7075" y="6411913"/>
            <a:ext cx="2305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Arial" charset="0"/>
              </a:defRPr>
            </a:lvl1pPr>
          </a:lstStyle>
          <a:p>
            <a:pPr>
              <a:defRPr/>
            </a:pPr>
            <a:fld id="{6B6C9BB8-DAF9-4442-B955-6EA6B764B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defTabSz="9667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1950" indent="-361950" algn="l" defTabSz="966788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3213" algn="l" defTabSz="966788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08088" indent="-241300" algn="l" defTabSz="966788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92275" indent="-242888" algn="l" defTabSz="966788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748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320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892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464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003675" indent="-241300" algn="l" defTabSz="9667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200" y="242888"/>
            <a:ext cx="60198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>
                <a:latin typeface="+mj-lt"/>
              </a:rPr>
              <a:t>Symmetry and Group Theory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7513" y="1117600"/>
            <a:ext cx="33528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latin typeface="+mn-lt"/>
              </a:rPr>
              <a:t>What good is it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450" y="2071688"/>
            <a:ext cx="87630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3000" b="1" dirty="0">
                <a:latin typeface="+mn-lt"/>
              </a:rPr>
              <a:t>Governs electronic and vibrational levels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5450" y="3057525"/>
            <a:ext cx="89154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3000" b="1" dirty="0">
                <a:latin typeface="+mn-lt"/>
              </a:rPr>
              <a:t>Determines the # of allowed IR stretches and Raman allowed transitions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825" y="4378325"/>
            <a:ext cx="922655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3000" b="1" dirty="0">
                <a:latin typeface="+mn-lt"/>
              </a:rPr>
              <a:t>Used in the construction of molecular orbitals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275" y="5348288"/>
            <a:ext cx="81676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3000" b="1" dirty="0">
                <a:latin typeface="+mn-lt"/>
              </a:rPr>
              <a:t>Useful for the determination of crystal structure from X-ray diffraction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68275"/>
            <a:ext cx="58674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07287" y="5044281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+mn-lt"/>
              </a:rPr>
              <a:t>This molecule contains four C</a:t>
            </a:r>
            <a:r>
              <a:rPr lang="en-US" altLang="en-US" sz="2400" b="1" baseline="-25000" dirty="0">
                <a:latin typeface="+mn-lt"/>
              </a:rPr>
              <a:t>2</a:t>
            </a:r>
            <a:r>
              <a:rPr lang="en-US" altLang="en-US" sz="2400" b="1" dirty="0">
                <a:latin typeface="+mn-lt"/>
              </a:rPr>
              <a:t> axis that are perpendicular to the principle C</a:t>
            </a:r>
            <a:r>
              <a:rPr lang="en-US" altLang="en-US" sz="2400" b="1" baseline="-25000" dirty="0">
                <a:latin typeface="+mn-lt"/>
              </a:rPr>
              <a:t>4 </a:t>
            </a:r>
            <a:r>
              <a:rPr lang="en-US" altLang="en-US" sz="2400" b="1" dirty="0">
                <a:latin typeface="+mn-lt"/>
              </a:rPr>
              <a:t>axis. They are labeled C</a:t>
            </a:r>
            <a:r>
              <a:rPr lang="en-US" altLang="en-US" sz="2400" b="1" baseline="-25000" dirty="0">
                <a:latin typeface="+mn-lt"/>
              </a:rPr>
              <a:t>2</a:t>
            </a:r>
            <a:r>
              <a:rPr lang="en-US" altLang="en-US" sz="2400" b="1" dirty="0">
                <a:latin typeface="+mn-lt"/>
                <a:cs typeface="Times New Roman" pitchFamily="18" charset="0"/>
              </a:rPr>
              <a:t>'</a:t>
            </a:r>
            <a:r>
              <a:rPr lang="en-US" altLang="en-US" sz="2400" b="1" dirty="0">
                <a:latin typeface="+mn-lt"/>
              </a:rPr>
              <a:t> and C</a:t>
            </a:r>
            <a:r>
              <a:rPr lang="en-US" altLang="en-US" sz="2400" b="1" baseline="-25000" dirty="0">
                <a:latin typeface="+mn-lt"/>
              </a:rPr>
              <a:t>2</a:t>
            </a:r>
            <a:r>
              <a:rPr lang="en-US" altLang="en-US" sz="2400" b="1" dirty="0">
                <a:latin typeface="+mn-lt"/>
                <a:cs typeface="Times New Roman" pitchFamily="18" charset="0"/>
              </a:rPr>
              <a:t>''</a:t>
            </a:r>
            <a:r>
              <a:rPr lang="en-US" altLang="en-US" sz="2400" b="1" dirty="0">
                <a:latin typeface="+mn-lt"/>
              </a:rPr>
              <a:t> to differentiate from each 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525" y="3367881"/>
            <a:ext cx="9739313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latin typeface="+mn-lt"/>
              </a:rPr>
              <a:t>Note: After establishing the </a:t>
            </a:r>
            <a:r>
              <a:rPr lang="en-US" sz="3000" b="1" u="sng" dirty="0">
                <a:solidFill>
                  <a:srgbClr val="0070C0"/>
                </a:solidFill>
                <a:latin typeface="+mn-lt"/>
              </a:rPr>
              <a:t>principle axis</a:t>
            </a:r>
            <a:r>
              <a:rPr lang="en-US" sz="3000" b="1" dirty="0">
                <a:latin typeface="+mn-lt"/>
              </a:rPr>
              <a:t>, if you find a C</a:t>
            </a:r>
            <a:r>
              <a:rPr lang="en-US" sz="3000" b="1" baseline="-25000" dirty="0">
                <a:latin typeface="+mn-lt"/>
              </a:rPr>
              <a:t>2</a:t>
            </a:r>
            <a:r>
              <a:rPr lang="en-US" sz="3000" b="1" dirty="0">
                <a:latin typeface="+mn-lt"/>
              </a:rPr>
              <a:t> perpendicular, </a:t>
            </a:r>
            <a:r>
              <a:rPr lang="en-US" sz="3200" b="1" dirty="0">
                <a:latin typeface="+mn-lt"/>
                <a:sym typeface="Symbol"/>
              </a:rPr>
              <a:t></a:t>
            </a:r>
            <a:r>
              <a:rPr lang="en-US" sz="3000" b="1" dirty="0">
                <a:latin typeface="+mn-lt"/>
              </a:rPr>
              <a:t>, to the principle axis, you will have n# (based on the principle axis) of the </a:t>
            </a:r>
            <a:r>
              <a:rPr lang="en-US" sz="3400" b="1" dirty="0">
                <a:latin typeface="+mn-lt"/>
                <a:sym typeface="Symbol"/>
              </a:rPr>
              <a:t></a:t>
            </a:r>
            <a:r>
              <a:rPr lang="en-US" sz="3000" b="1" dirty="0">
                <a:latin typeface="+mn-lt"/>
              </a:rPr>
              <a:t> C</a:t>
            </a:r>
            <a:r>
              <a:rPr lang="en-US" sz="3000" b="1" baseline="-25000" dirty="0">
                <a:latin typeface="+mn-lt"/>
              </a:rPr>
              <a:t>2</a:t>
            </a:r>
            <a:r>
              <a:rPr lang="en-US" sz="3000" b="1" dirty="0">
                <a:latin typeface="+mn-lt"/>
              </a:rPr>
              <a:t>’s (every time) !</a:t>
            </a:r>
            <a:endParaRPr lang="en-US" sz="3200" b="1" u="sng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4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" y="319881"/>
            <a:ext cx="9875838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338779" y="4358481"/>
            <a:ext cx="9144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Successive rotations about the C</a:t>
            </a:r>
            <a:r>
              <a:rPr lang="en-US" altLang="en-US" sz="2600" b="1" baseline="-25000" dirty="0">
                <a:latin typeface="+mn-lt"/>
              </a:rPr>
              <a:t>3</a:t>
            </a:r>
            <a:r>
              <a:rPr lang="en-US" altLang="en-US" sz="2600" b="1" dirty="0">
                <a:latin typeface="+mn-lt"/>
              </a:rPr>
              <a:t> axis are distinguished from each other by the notation, C</a:t>
            </a:r>
            <a:r>
              <a:rPr lang="en-US" altLang="en-US" sz="2600" b="1" baseline="-25000" dirty="0">
                <a:latin typeface="+mn-lt"/>
              </a:rPr>
              <a:t>3</a:t>
            </a:r>
            <a:r>
              <a:rPr lang="en-US" altLang="en-US" sz="2600" b="1" baseline="30000" dirty="0">
                <a:latin typeface="+mn-lt"/>
              </a:rPr>
              <a:t>2</a:t>
            </a:r>
            <a:r>
              <a:rPr lang="en-US" altLang="en-US" sz="2600" b="1" dirty="0">
                <a:latin typeface="+mn-lt"/>
              </a:rPr>
              <a:t> and C</a:t>
            </a:r>
            <a:r>
              <a:rPr lang="en-US" altLang="en-US" sz="2600" b="1" baseline="-25000" dirty="0">
                <a:latin typeface="+mn-lt"/>
              </a:rPr>
              <a:t>3</a:t>
            </a:r>
            <a:r>
              <a:rPr lang="en-US" altLang="en-US" sz="2600" b="1" baseline="30000" dirty="0">
                <a:latin typeface="+mn-lt"/>
              </a:rPr>
              <a:t>3</a:t>
            </a:r>
            <a:r>
              <a:rPr lang="en-US" altLang="en-US" sz="2600" b="1" dirty="0">
                <a:latin typeface="+mn-lt"/>
              </a:rPr>
              <a:t>. The effect of the last operation produces a molecule that is identical to the first. This is defined as the </a:t>
            </a:r>
            <a:r>
              <a:rPr lang="en-US" altLang="en-US" sz="2600" b="1" u="sng" dirty="0">
                <a:latin typeface="+mn-lt"/>
              </a:rPr>
              <a:t>Identity symmetry operation</a:t>
            </a:r>
            <a:r>
              <a:rPr lang="en-US" altLang="en-US" sz="2600" b="1" dirty="0">
                <a:latin typeface="+mn-lt"/>
              </a:rPr>
              <a:t>, or 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4313" y="623888"/>
            <a:ext cx="9372600" cy="1970087"/>
            <a:chOff x="126207" y="341987"/>
            <a:chExt cx="9372601" cy="1788904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126207" y="341987"/>
              <a:ext cx="9372601" cy="17889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346325" indent="-2346325">
                <a:defRPr/>
              </a:pPr>
              <a:r>
                <a:rPr lang="en-US" sz="3200" b="1" dirty="0">
                  <a:latin typeface="+mj-lt"/>
                </a:rPr>
                <a:t>2. </a:t>
              </a:r>
              <a:r>
                <a:rPr lang="en-US" sz="3200" b="1" u="sng" dirty="0">
                  <a:latin typeface="+mj-lt"/>
                </a:rPr>
                <a:t>Identity</a:t>
              </a:r>
              <a:r>
                <a:rPr lang="en-US" sz="3200" b="1" dirty="0">
                  <a:latin typeface="+mj-lt"/>
                </a:rPr>
                <a:t> </a:t>
              </a:r>
              <a:r>
                <a:rPr lang="en-US" sz="3000" b="1" dirty="0">
                  <a:latin typeface="+mj-lt"/>
                </a:rPr>
                <a:t>– any symmetry operation (or set of symmetry operations) that have </a:t>
              </a:r>
              <a:r>
                <a:rPr lang="en-US" sz="3000" b="1" u="sng" dirty="0">
                  <a:latin typeface="+mj-lt"/>
                </a:rPr>
                <a:t>NO</a:t>
              </a:r>
              <a:r>
                <a:rPr lang="en-US" sz="3000" b="1" dirty="0">
                  <a:latin typeface="+mj-lt"/>
                </a:rPr>
                <a:t> affect. Molecule is </a:t>
              </a:r>
              <a:r>
                <a:rPr lang="en-US" sz="3000" b="1" u="sng" dirty="0">
                  <a:solidFill>
                    <a:srgbClr val="0070C0"/>
                  </a:solidFill>
                  <a:latin typeface="+mj-lt"/>
                </a:rPr>
                <a:t>identical</a:t>
              </a:r>
              <a:r>
                <a:rPr lang="en-US" sz="3000" b="1" dirty="0">
                  <a:latin typeface="+mj-lt"/>
                </a:rPr>
                <a:t> from the initial.</a:t>
              </a:r>
              <a:endParaRPr lang="en-US" sz="3200" b="1" u="sng" dirty="0"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40607" y="865252"/>
              <a:ext cx="533400" cy="585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n-lt"/>
                </a:rPr>
                <a:t>E</a:t>
              </a:r>
              <a:endParaRPr lang="en-US" b="1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1841" y="2610644"/>
            <a:ext cx="9372600" cy="1970087"/>
            <a:chOff x="126207" y="341987"/>
            <a:chExt cx="9372601" cy="178890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126207" y="341987"/>
              <a:ext cx="9372601" cy="17889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255963" indent="-3255963">
                <a:tabLst>
                  <a:tab pos="2914650" algn="l"/>
                </a:tabLst>
                <a:defRPr/>
              </a:pPr>
              <a:r>
                <a:rPr lang="en-US" sz="3200" b="1" dirty="0">
                  <a:latin typeface="+mj-lt"/>
                </a:rPr>
                <a:t>3. </a:t>
              </a:r>
              <a:r>
                <a:rPr lang="en-US" sz="3200" b="1" u="sng" dirty="0">
                  <a:latin typeface="+mj-lt"/>
                </a:rPr>
                <a:t>Mirror plane</a:t>
              </a:r>
              <a:r>
                <a:rPr lang="en-US" sz="3200" b="1" dirty="0">
                  <a:latin typeface="+mj-lt"/>
                </a:rPr>
                <a:t> </a:t>
              </a:r>
              <a:r>
                <a:rPr lang="en-US" sz="3000" b="1" dirty="0">
                  <a:latin typeface="+mj-lt"/>
                </a:rPr>
                <a:t>– reflection of all parts through a geometric plane that results in an indistinguishable object from the original.</a:t>
              </a:r>
              <a:endParaRPr lang="en-US" sz="3200" b="1" u="sng" dirty="0"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93007" y="687948"/>
              <a:ext cx="533400" cy="670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200" b="1" dirty="0">
                  <a:latin typeface="+mn-lt"/>
                  <a:sym typeface="Symbol"/>
                </a:rPr>
                <a:t></a:t>
              </a:r>
              <a:endParaRPr lang="en-US" sz="4200" b="1" dirty="0">
                <a:latin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6641" y="812689"/>
            <a:ext cx="8763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all the symmetry operations for H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O</a:t>
            </a:r>
            <a:endParaRPr lang="en-US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5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44475"/>
            <a:ext cx="2057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25475"/>
            <a:ext cx="30035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73075"/>
            <a:ext cx="3098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747713" y="5349875"/>
            <a:ext cx="8458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+mn-lt"/>
              </a:rPr>
              <a:t>If the mirror plane, </a:t>
            </a:r>
            <a:r>
              <a:rPr lang="el-GR" altLang="en-US" sz="2600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dirty="0">
                <a:latin typeface="+mn-lt"/>
                <a:cs typeface="Times New Roman" pitchFamily="18" charset="0"/>
              </a:rPr>
              <a:t>, </a:t>
            </a:r>
            <a:r>
              <a:rPr lang="en-US" altLang="en-US" sz="2600" b="1" u="sng" dirty="0">
                <a:latin typeface="+mn-lt"/>
                <a:cs typeface="Times New Roman" pitchFamily="18" charset="0"/>
              </a:rPr>
              <a:t>completely</a:t>
            </a:r>
            <a:r>
              <a:rPr lang="en-US" altLang="en-US" sz="2600" dirty="0">
                <a:latin typeface="+mn-lt"/>
                <a:cs typeface="Times New Roman" pitchFamily="18" charset="0"/>
              </a:rPr>
              <a:t> contains the </a:t>
            </a:r>
            <a:r>
              <a:rPr lang="en-US" altLang="en-US" sz="2600" b="1" u="sng" dirty="0">
                <a:latin typeface="+mn-lt"/>
                <a:cs typeface="Times New Roman" pitchFamily="18" charset="0"/>
              </a:rPr>
              <a:t>principle axis</a:t>
            </a:r>
            <a:r>
              <a:rPr lang="en-US" altLang="en-US" sz="2600" dirty="0">
                <a:latin typeface="+mn-lt"/>
                <a:cs typeface="Times New Roman" pitchFamily="18" charset="0"/>
              </a:rPr>
              <a:t> of proper rotation, </a:t>
            </a:r>
            <a:r>
              <a:rPr lang="el-GR" altLang="en-US" sz="2600" dirty="0">
                <a:latin typeface="+mn-lt"/>
              </a:rPr>
              <a:t>σ</a:t>
            </a:r>
            <a:r>
              <a:rPr lang="en-US" altLang="en-US" sz="1900" dirty="0">
                <a:latin typeface="+mn-lt"/>
              </a:rPr>
              <a:t> </a:t>
            </a:r>
            <a:r>
              <a:rPr lang="en-US" altLang="en-US" sz="2600" dirty="0">
                <a:latin typeface="+mn-lt"/>
                <a:cs typeface="Times New Roman" pitchFamily="18" charset="0"/>
              </a:rPr>
              <a:t>becomes </a:t>
            </a:r>
            <a:r>
              <a:rPr lang="el-GR" altLang="en-US" sz="2600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aseline="-25000" dirty="0">
                <a:latin typeface="+mn-lt"/>
                <a:cs typeface="Times New Roman" pitchFamily="18" charset="0"/>
              </a:rPr>
              <a:t>v</a:t>
            </a:r>
            <a:r>
              <a:rPr lang="en-US" altLang="en-US" sz="2600" dirty="0">
                <a:latin typeface="+mn-lt"/>
                <a:cs typeface="Times New Roman" pitchFamily="18" charset="0"/>
              </a:rPr>
              <a:t>. Note that</a:t>
            </a:r>
            <a:r>
              <a:rPr lang="en-US" altLang="en-US" sz="2600" dirty="0">
                <a:latin typeface="+mn-lt"/>
              </a:rPr>
              <a:t> </a:t>
            </a:r>
            <a:r>
              <a:rPr lang="el-GR" altLang="en-US" sz="2600" dirty="0">
                <a:latin typeface="+mn-lt"/>
              </a:rPr>
              <a:t>σ</a:t>
            </a:r>
            <a:r>
              <a:rPr lang="en-US" altLang="en-US" sz="2600" baseline="-25000" dirty="0">
                <a:latin typeface="+mn-lt"/>
              </a:rPr>
              <a:t>v</a:t>
            </a:r>
            <a:r>
              <a:rPr lang="en-US" altLang="en-US" sz="2600" dirty="0">
                <a:latin typeface="+mn-lt"/>
              </a:rPr>
              <a:t> and </a:t>
            </a:r>
            <a:r>
              <a:rPr lang="el-GR" altLang="en-US" sz="2600" dirty="0">
                <a:latin typeface="+mn-lt"/>
              </a:rPr>
              <a:t>σ</a:t>
            </a:r>
            <a:r>
              <a:rPr lang="en-US" altLang="en-US" sz="2600" baseline="-25000" dirty="0">
                <a:latin typeface="+mn-lt"/>
              </a:rPr>
              <a:t>v</a:t>
            </a:r>
            <a:r>
              <a:rPr lang="en-US" altLang="en-US" sz="2600" baseline="30000" dirty="0">
                <a:latin typeface="+mn-lt"/>
                <a:cs typeface="Times New Roman" pitchFamily="18" charset="0"/>
              </a:rPr>
              <a:t>'</a:t>
            </a:r>
            <a:r>
              <a:rPr lang="en-US" altLang="en-US" sz="2600" dirty="0">
                <a:latin typeface="+mn-lt"/>
                <a:cs typeface="Times New Roman" pitchFamily="18" charset="0"/>
              </a:rPr>
              <a:t> are used to distinguish from each other.</a:t>
            </a:r>
            <a:endParaRPr lang="el-GR" altLang="en-US" sz="2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64" y="1171487"/>
            <a:ext cx="426915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432719" y="6281983"/>
            <a:ext cx="68572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NH</a:t>
            </a:r>
            <a:r>
              <a:rPr lang="en-US" altLang="en-US" sz="2600" b="1" baseline="-25000" dirty="0">
                <a:latin typeface="+mn-lt"/>
              </a:rPr>
              <a:t>3</a:t>
            </a:r>
            <a:r>
              <a:rPr lang="en-US" altLang="en-US" sz="2600" b="1" dirty="0">
                <a:latin typeface="+mn-lt"/>
              </a:rPr>
              <a:t> has three equivalent </a:t>
            </a: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v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 mirror planes</a:t>
            </a:r>
            <a:endParaRPr lang="el-GR" altLang="en-US" sz="2600" b="1" dirty="0"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519" y="319881"/>
            <a:ext cx="8763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all the symmetry operations for NH</a:t>
            </a:r>
            <a:r>
              <a:rPr lang="en-US" sz="3000" b="1" baseline="-25000" dirty="0" smtClean="0">
                <a:latin typeface="+mn-lt"/>
              </a:rPr>
              <a:t>3</a:t>
            </a:r>
            <a:endParaRPr lang="en-US" sz="3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9" y="2758281"/>
            <a:ext cx="9739313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latin typeface="+mn-lt"/>
              </a:rPr>
              <a:t>Note: If the object has a C</a:t>
            </a:r>
            <a:r>
              <a:rPr lang="en-US" sz="3000" b="1" baseline="-25000" dirty="0">
                <a:latin typeface="+mn-lt"/>
              </a:rPr>
              <a:t>n</a:t>
            </a:r>
            <a:r>
              <a:rPr lang="en-US" sz="3000" b="1" dirty="0">
                <a:latin typeface="+mn-lt"/>
              </a:rPr>
              <a:t> axis of proper rotation and you find a </a:t>
            </a:r>
            <a:r>
              <a:rPr lang="en-US" sz="3000" b="1" dirty="0">
                <a:latin typeface="+mn-lt"/>
                <a:sym typeface="Symbol"/>
              </a:rPr>
              <a:t></a:t>
            </a:r>
            <a:r>
              <a:rPr lang="en-US" sz="3000" b="1" baseline="-25000" dirty="0">
                <a:latin typeface="+mn-lt"/>
              </a:rPr>
              <a:t>v </a:t>
            </a:r>
            <a:r>
              <a:rPr lang="en-US" sz="3000" b="1" dirty="0">
                <a:latin typeface="+mn-lt"/>
              </a:rPr>
              <a:t>, you will have n# </a:t>
            </a:r>
            <a:r>
              <a:rPr lang="en-US" sz="3000" b="1" dirty="0">
                <a:latin typeface="+mn-lt"/>
                <a:sym typeface="Symbol"/>
              </a:rPr>
              <a:t></a:t>
            </a:r>
            <a:r>
              <a:rPr lang="en-US" sz="3000" b="1" baseline="-25000" dirty="0">
                <a:latin typeface="+mn-lt"/>
              </a:rPr>
              <a:t>v</a:t>
            </a:r>
            <a:r>
              <a:rPr lang="en-US" sz="3000" b="1" dirty="0">
                <a:latin typeface="+mn-lt"/>
              </a:rPr>
              <a:t> (based on the principle axis) every time !</a:t>
            </a:r>
            <a:endParaRPr lang="en-US" sz="3200" b="1" u="sng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777081"/>
            <a:ext cx="70866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234212" y="5501481"/>
            <a:ext cx="769699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A mirror plane exists perpendicular to the principle axis, C</a:t>
            </a:r>
            <a:r>
              <a:rPr lang="en-US" altLang="en-US" sz="2600" b="1" baseline="-25000" dirty="0">
                <a:latin typeface="+mn-lt"/>
              </a:rPr>
              <a:t>3</a:t>
            </a:r>
            <a:r>
              <a:rPr lang="en-US" altLang="en-US" sz="2600" b="1" dirty="0">
                <a:latin typeface="+mn-lt"/>
              </a:rPr>
              <a:t> (highlighted in brown) and is defined as </a:t>
            </a: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h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 (where h refers to horizontal)</a:t>
            </a:r>
            <a:endParaRPr lang="el-GR" altLang="en-US" sz="2600" b="1" dirty="0">
              <a:latin typeface="+mn-lt"/>
              <a:cs typeface="Times New Roman" pitchFamily="18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004719" y="2148681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600" dirty="0">
                <a:latin typeface="Times New Roman" pitchFamily="18" charset="0"/>
              </a:rPr>
              <a:t>σ</a:t>
            </a:r>
            <a:r>
              <a:rPr lang="en-US" altLang="en-US" sz="2600" baseline="-25000" dirty="0">
                <a:latin typeface="Times New Roman" pitchFamily="18" charset="0"/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519" y="223083"/>
            <a:ext cx="8763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all the symmetry operations for BF</a:t>
            </a:r>
            <a:r>
              <a:rPr lang="en-US" sz="3000" b="1" baseline="-25000" dirty="0" smtClean="0">
                <a:latin typeface="+mn-lt"/>
              </a:rPr>
              <a:t>3</a:t>
            </a:r>
            <a:endParaRPr lang="en-US" sz="3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63" y="472281"/>
            <a:ext cx="973931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0" indent="-2743200">
              <a:defRPr/>
            </a:pPr>
            <a:r>
              <a:rPr lang="en-US" sz="3200" b="1" u="sng" dirty="0">
                <a:latin typeface="+mj-lt"/>
              </a:rPr>
              <a:t>Symmetry Operation</a:t>
            </a:r>
            <a:r>
              <a:rPr lang="en-US" sz="3000" b="1" dirty="0">
                <a:latin typeface="+mj-lt"/>
              </a:rPr>
              <a:t> – “doing something” to an object that results in an object that is </a:t>
            </a:r>
            <a:r>
              <a:rPr lang="en-US" sz="3000" b="1" i="1" dirty="0">
                <a:solidFill>
                  <a:srgbClr val="0070C0"/>
                </a:solidFill>
                <a:latin typeface="+mj-lt"/>
              </a:rPr>
              <a:t>indistinguishable</a:t>
            </a:r>
            <a:r>
              <a:rPr lang="en-US" sz="3000" b="1" dirty="0">
                <a:latin typeface="+mj-lt"/>
              </a:rPr>
              <a:t> from the original</a:t>
            </a:r>
            <a:endParaRPr lang="en-US" sz="3200" b="1" u="sng" dirty="0">
              <a:latin typeface="+mj-lt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3500" y="2463800"/>
            <a:ext cx="9875837" cy="1309688"/>
            <a:chOff x="1" y="2616994"/>
            <a:chExt cx="9875838" cy="1308387"/>
          </a:xfrm>
        </p:grpSpPr>
        <p:grpSp>
          <p:nvGrpSpPr>
            <p:cNvPr id="3076" name="Group 9"/>
            <p:cNvGrpSpPr>
              <a:grpSpLocks/>
            </p:cNvGrpSpPr>
            <p:nvPr/>
          </p:nvGrpSpPr>
          <p:grpSpPr bwMode="auto">
            <a:xfrm>
              <a:off x="1" y="2616994"/>
              <a:ext cx="9875838" cy="1187727"/>
              <a:chOff x="1" y="2616994"/>
              <a:chExt cx="9875838" cy="11877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" y="2758142"/>
                <a:ext cx="9875838" cy="10467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3941763" indent="-3941763">
                  <a:defRPr/>
                </a:pPr>
                <a:r>
                  <a:rPr lang="en-US" sz="3200" b="1" dirty="0">
                    <a:latin typeface="+mj-lt"/>
                  </a:rPr>
                  <a:t>1. </a:t>
                </a:r>
                <a:r>
                  <a:rPr lang="en-US" sz="3200" b="1" u="sng" dirty="0">
                    <a:latin typeface="+mj-lt"/>
                  </a:rPr>
                  <a:t>Proper Rotation</a:t>
                </a:r>
                <a:r>
                  <a:rPr lang="en-US" sz="3200" b="1" dirty="0">
                    <a:latin typeface="+mj-lt"/>
                  </a:rPr>
                  <a:t> </a:t>
                </a:r>
                <a:r>
                  <a:rPr lang="en-US" sz="3000" b="1" dirty="0">
                    <a:latin typeface="+mj-lt"/>
                  </a:rPr>
                  <a:t>– rotation about an axis by</a:t>
                </a:r>
                <a:br>
                  <a:rPr lang="en-US" sz="3000" b="1" dirty="0">
                    <a:latin typeface="+mj-lt"/>
                  </a:rPr>
                </a:br>
                <a:r>
                  <a:rPr lang="en-US" sz="3000" b="1" dirty="0">
                    <a:latin typeface="+mj-lt"/>
                  </a:rPr>
                  <a:t>(where n = integer)</a:t>
                </a:r>
                <a:endParaRPr lang="en-US" sz="3200" b="1" u="sng" dirty="0">
                  <a:latin typeface="+mj-lt"/>
                </a:endParaRPr>
              </a:p>
            </p:txBody>
          </p:sp>
          <p:grpSp>
            <p:nvGrpSpPr>
              <p:cNvPr id="3079" name="Group 5"/>
              <p:cNvGrpSpPr>
                <a:grpSpLocks/>
              </p:cNvGrpSpPr>
              <p:nvPr/>
            </p:nvGrpSpPr>
            <p:grpSpPr bwMode="auto">
              <a:xfrm>
                <a:off x="8718335" y="2616994"/>
                <a:ext cx="979535" cy="1016000"/>
                <a:chOff x="3832" y="3160"/>
                <a:chExt cx="344" cy="640"/>
              </a:xfrm>
            </p:grpSpPr>
            <p:sp>
              <p:nvSpPr>
                <p:cNvPr id="8" name="Rectangle 8"/>
                <p:cNvSpPr>
                  <a:spLocks noChangeArrowheads="1"/>
                </p:cNvSpPr>
                <p:nvPr/>
              </p:nvSpPr>
              <p:spPr bwMode="auto">
                <a:xfrm>
                  <a:off x="3832" y="3160"/>
                  <a:ext cx="344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3000" b="1" dirty="0">
                      <a:latin typeface="+mn-lt"/>
                      <a:sym typeface="Symbol" pitchFamily="18" charset="2"/>
                    </a:rPr>
                    <a:t>360</a:t>
                  </a:r>
                  <a:r>
                    <a:rPr lang="en-US" sz="3000" b="1" dirty="0"/>
                    <a:t>°</a:t>
                  </a:r>
                  <a:endParaRPr lang="en-US" sz="3000" b="1" dirty="0">
                    <a:latin typeface="+mn-lt"/>
                  </a:endParaRPr>
                </a:p>
                <a:p>
                  <a:pPr algn="ctr">
                    <a:defRPr/>
                  </a:pPr>
                  <a:r>
                    <a:rPr lang="en-US" sz="3000" b="1" dirty="0">
                      <a:latin typeface="+mn-lt"/>
                      <a:sym typeface="Symbol" pitchFamily="18" charset="2"/>
                    </a:rPr>
                    <a:t>n</a:t>
                  </a:r>
                  <a:endParaRPr lang="en-US" sz="3000" b="1" dirty="0">
                    <a:latin typeface="+mn-lt"/>
                  </a:endParaRPr>
                </a:p>
              </p:txBody>
            </p:sp>
            <p:sp>
              <p:nvSpPr>
                <p:cNvPr id="3081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3847" y="3487"/>
                  <a:ext cx="30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1355726" y="3340175"/>
              <a:ext cx="762000" cy="5852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n-lt"/>
                </a:rPr>
                <a:t>C</a:t>
              </a:r>
              <a:r>
                <a:rPr lang="en-US" b="1" dirty="0">
                  <a:latin typeface="+mn-lt"/>
                </a:rPr>
                <a:t>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119" y="500082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all the symmetry operations for NH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Cl</a:t>
            </a:r>
            <a:endParaRPr lang="en-US" sz="3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1005681"/>
            <a:ext cx="4419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518319" y="5501481"/>
            <a:ext cx="89916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Linear molecules possess an infinite number of proper rotations called C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∞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 as well as an infinite number of </a:t>
            </a:r>
            <a:br>
              <a:rPr lang="en-US" altLang="en-US" sz="2600" b="1" dirty="0">
                <a:latin typeface="+mn-lt"/>
                <a:cs typeface="Times New Roman" pitchFamily="18" charset="0"/>
              </a:rPr>
            </a:br>
            <a:r>
              <a:rPr lang="el-GR" altLang="en-US" sz="2600" b="1" dirty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v</a:t>
            </a:r>
            <a:r>
              <a:rPr lang="en-US" altLang="en-US" sz="2600" b="1" dirty="0">
                <a:latin typeface="+mn-lt"/>
              </a:rPr>
              <a:t> </a:t>
            </a:r>
            <a:r>
              <a:rPr lang="en-US" altLang="en-US" sz="2600" b="1" dirty="0" smtClean="0">
                <a:latin typeface="+mn-lt"/>
              </a:rPr>
              <a:t>apply </a:t>
            </a:r>
            <a:r>
              <a:rPr lang="en-US" altLang="en-US" sz="2600" b="1" dirty="0">
                <a:latin typeface="+mn-lt"/>
              </a:rPr>
              <a:t>named, 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∞</a:t>
            </a: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v</a:t>
            </a:r>
            <a:endParaRPr lang="el-GR" altLang="en-US" sz="2600" b="1" dirty="0"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119" y="319881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all the symmetry operations for </a:t>
            </a:r>
            <a:r>
              <a:rPr lang="en-US" sz="3000" b="1" dirty="0" err="1" smtClean="0">
                <a:latin typeface="+mn-lt"/>
              </a:rPr>
              <a:t>HCl</a:t>
            </a:r>
            <a:endParaRPr lang="en-US" sz="3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119" y="472281"/>
            <a:ext cx="7797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atin typeface="+mn-lt"/>
              </a:rPr>
              <a:t>mirror plane complications (not too important)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95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" y="853281"/>
            <a:ext cx="5167313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19" y="862806"/>
            <a:ext cx="4740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89719" y="4665715"/>
            <a:ext cx="93726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The molecule possesses four </a:t>
            </a: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v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. To differentiate between the two different kinds of </a:t>
            </a:r>
            <a:r>
              <a:rPr lang="el-GR" altLang="en-US" sz="2600" b="1" dirty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v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, two are called </a:t>
            </a:r>
            <a:r>
              <a:rPr lang="el-GR" altLang="en-US" sz="2600" b="1" dirty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v</a:t>
            </a:r>
            <a:r>
              <a:rPr lang="en-US" altLang="en-US" sz="2600" b="1" dirty="0">
                <a:latin typeface="+mn-lt"/>
              </a:rPr>
              <a:t> (gray) while the other two are called </a:t>
            </a:r>
            <a:r>
              <a:rPr lang="el-GR" altLang="en-US" sz="2600" b="1" dirty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d</a:t>
            </a:r>
            <a:r>
              <a:rPr lang="en-US" altLang="en-US" sz="2600" b="1" dirty="0">
                <a:latin typeface="+mn-lt"/>
              </a:rPr>
              <a:t> (purple). The d refers to “dihedral”. This occurs most often when the principle axis is either C</a:t>
            </a:r>
            <a:r>
              <a:rPr lang="en-US" altLang="en-US" sz="2600" b="1" baseline="-25000" dirty="0">
                <a:latin typeface="+mn-lt"/>
              </a:rPr>
              <a:t>4</a:t>
            </a:r>
            <a:r>
              <a:rPr lang="en-US" altLang="en-US" sz="2600" b="1" dirty="0">
                <a:latin typeface="+mn-lt"/>
              </a:rPr>
              <a:t> or C</a:t>
            </a:r>
            <a:r>
              <a:rPr lang="en-US" altLang="en-US" sz="2600" b="1" baseline="-25000" dirty="0">
                <a:latin typeface="+mn-lt"/>
              </a:rPr>
              <a:t>6</a:t>
            </a:r>
            <a:r>
              <a:rPr lang="en-US" altLang="en-US" sz="2600" b="1" dirty="0">
                <a:latin typeface="+mn-lt"/>
              </a:rPr>
              <a:t>.</a:t>
            </a:r>
            <a:endParaRPr lang="el-GR" altLang="en-US" sz="2600" b="1" baseline="-25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119" y="167481"/>
            <a:ext cx="7797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atin typeface="+mn-lt"/>
              </a:rPr>
              <a:t>mirror plane complications (not too important)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98942" y="-52610"/>
            <a:ext cx="4419600" cy="4411663"/>
            <a:chOff x="3089275" y="474404"/>
            <a:chExt cx="4021138" cy="4148396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275" y="1004888"/>
              <a:ext cx="3487738" cy="3489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59" name="Rectangle 1"/>
            <p:cNvSpPr>
              <a:spLocks noChangeArrowheads="1"/>
            </p:cNvSpPr>
            <p:nvPr/>
          </p:nvSpPr>
          <p:spPr bwMode="auto">
            <a:xfrm>
              <a:off x="5624513" y="758825"/>
              <a:ext cx="476250" cy="49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600" b="1" dirty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en-US" sz="2600" b="1" baseline="-25000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en-US" sz="2600" dirty="0">
                <a:latin typeface="Times New Roman" pitchFamily="18" charset="0"/>
              </a:endParaRPr>
            </a:p>
          </p:txBody>
        </p:sp>
        <p:sp>
          <p:nvSpPr>
            <p:cNvPr id="19460" name="Rectangle 2"/>
            <p:cNvSpPr>
              <a:spLocks noChangeArrowheads="1"/>
            </p:cNvSpPr>
            <p:nvPr/>
          </p:nvSpPr>
          <p:spPr bwMode="auto">
            <a:xfrm>
              <a:off x="6634163" y="2503488"/>
              <a:ext cx="476250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600" b="1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en-US" sz="2600" b="1" baseline="-25000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en-US" sz="2600" dirty="0">
                <a:latin typeface="Times New Roman" pitchFamily="18" charset="0"/>
              </a:endParaRPr>
            </a:p>
          </p:txBody>
        </p:sp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5624513" y="4129088"/>
              <a:ext cx="476250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600" b="1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en-US" sz="2600" b="1" baseline="-25000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en-US" sz="2600" dirty="0">
                <a:latin typeface="Times New Roman" pitchFamily="18" charset="0"/>
              </a:endParaRPr>
            </a:p>
          </p:txBody>
        </p:sp>
        <p:sp>
          <p:nvSpPr>
            <p:cNvPr id="19462" name="Rectangle 5"/>
            <p:cNvSpPr>
              <a:spLocks noChangeArrowheads="1"/>
            </p:cNvSpPr>
            <p:nvPr/>
          </p:nvSpPr>
          <p:spPr bwMode="auto">
            <a:xfrm>
              <a:off x="6396038" y="3443288"/>
              <a:ext cx="488950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600" b="1" dirty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en-US" sz="2600" b="1" baseline="-25000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altLang="en-US" sz="2600" dirty="0">
                <a:latin typeface="Times New Roman" pitchFamily="18" charset="0"/>
              </a:endParaRPr>
            </a:p>
          </p:txBody>
        </p:sp>
        <p:sp>
          <p:nvSpPr>
            <p:cNvPr id="19463" name="Rectangle 6"/>
            <p:cNvSpPr>
              <a:spLocks noChangeArrowheads="1"/>
            </p:cNvSpPr>
            <p:nvPr/>
          </p:nvSpPr>
          <p:spPr bwMode="auto">
            <a:xfrm>
              <a:off x="6380382" y="1538288"/>
              <a:ext cx="488950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600" b="1" dirty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en-US" sz="2600" b="1" baseline="-25000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altLang="en-US" sz="2600" dirty="0">
                <a:latin typeface="Times New Roman" pitchFamily="18" charset="0"/>
              </a:endParaRPr>
            </a:p>
          </p:txBody>
        </p:sp>
        <p:sp>
          <p:nvSpPr>
            <p:cNvPr id="19464" name="Rectangle 7"/>
            <p:cNvSpPr>
              <a:spLocks noChangeArrowheads="1"/>
            </p:cNvSpPr>
            <p:nvPr/>
          </p:nvSpPr>
          <p:spPr bwMode="auto">
            <a:xfrm>
              <a:off x="4587875" y="474404"/>
              <a:ext cx="490538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600" b="1" dirty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en-US" sz="2600" b="1" baseline="-25000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altLang="en-US" sz="2600" dirty="0">
                <a:latin typeface="Times New Roman" pitchFamily="18" charset="0"/>
              </a:endParaRP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2968" y="4222306"/>
            <a:ext cx="906385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The object possesses 6 </a:t>
            </a: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 smtClean="0">
                <a:latin typeface="+mn-lt"/>
                <a:cs typeface="Times New Roman" pitchFamily="18" charset="0"/>
              </a:rPr>
              <a:t>v</a:t>
            </a:r>
            <a:r>
              <a:rPr lang="en-US" altLang="en-US" sz="2600" b="1" dirty="0" smtClean="0">
                <a:latin typeface="+mn-lt"/>
                <a:cs typeface="Times New Roman" pitchFamily="18" charset="0"/>
              </a:rPr>
              <a:t/>
            </a:r>
            <a:br>
              <a:rPr lang="en-US" altLang="en-US" sz="2600" b="1" dirty="0" smtClean="0">
                <a:latin typeface="+mn-lt"/>
                <a:cs typeface="Times New Roman" pitchFamily="18" charset="0"/>
              </a:rPr>
            </a:br>
            <a:r>
              <a:rPr lang="en-US" altLang="en-US" sz="2600" b="1" dirty="0" smtClean="0">
                <a:latin typeface="+mn-lt"/>
                <a:cs typeface="Times New Roman" pitchFamily="18" charset="0"/>
              </a:rPr>
              <a:t>To 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differentiate, three are </a:t>
            </a:r>
            <a:r>
              <a:rPr lang="el-GR" altLang="en-US" sz="2600" b="1" dirty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v</a:t>
            </a:r>
            <a:r>
              <a:rPr lang="en-US" altLang="en-US" sz="2600" b="1" dirty="0">
                <a:latin typeface="+mn-lt"/>
              </a:rPr>
              <a:t> while the other three are </a:t>
            </a:r>
            <a:r>
              <a:rPr lang="el-GR" altLang="en-US" sz="2600" b="1" dirty="0">
                <a:latin typeface="+mn-lt"/>
              </a:rPr>
              <a:t>σ</a:t>
            </a:r>
            <a:r>
              <a:rPr lang="en-US" altLang="en-US" sz="2600" b="1" baseline="-25000" dirty="0" smtClean="0">
                <a:latin typeface="+mn-lt"/>
              </a:rPr>
              <a:t>d</a:t>
            </a:r>
            <a:endParaRPr lang="en-US" altLang="en-US" sz="2600" b="1" dirty="0">
              <a:latin typeface="+mn-lt"/>
            </a:endParaRPr>
          </a:p>
        </p:txBody>
      </p:sp>
      <p:sp>
        <p:nvSpPr>
          <p:cNvPr id="3" name="AutoShape 2" descr="data:image/jpeg;base64,/9j/4AAQSkZJRgABAQAAAQABAAD/2wCEAAkGBggGDw0IBxQSFRIQDRUSGBESGBUaEhEdGRwXIBUZFhIZJyYeHxwjJRQaJC8gJDMpLy0uFx89QTYqQSktLCkBCQoKBQUFDQUFDSkYEhgpKSkpKSkpKSkpKSkpKSkpKSkpKSkpKSkpKSkpKSkpKSkpKSkpKSkpKSkpKSkpKSkpKf/AABEIARMAtwMBIgACEQEDEQH/xAAbAAEBAQEBAQEBAAAAAAAAAAAABQYHBAMCAf/EAEsQAAEDAQMCEQkFBwMFAAAAAAABAgMEBQYRByESExYXMTQ1QVFUYXSDsrPR0hRCQ1JTgZOUoyIyVXGSFSQncoKRoSMzYiZEc7HB/8QAFAEBAAAAAAAAAAAAAAAAAAAAAP/EABQRAQAAAAAAAAAAAAAAAAAAAAD/2gAMAwEAAhEDEQA/AOnXdu7Y8lFRPfT06qtJEqqsUeKqrG4qq4FHU1YvFqb4UfcLtbRoeZw9RpSAm6mrF4tTfCj7hqasXi1N8KPuKQAm6mrF4tTfCj7hqasXi1N8KPuKQAm6mrF4tTfCj7hqasXi1N8KPuKQAm6mrF4tTfCj7hqasXi1N8KPuKQAm6mrF4tTfCj7hqasXi1N8KPuKQAm6mrF4tTfCj7hqasXi1N8KPuKQAm6mrF4tTfCj7hqasXi1N8KPuKQAm6mrF4tTfCj7hqasXi1N8KPuKQAm6mrF4tTfCj7hqasXi1N8KPuKQAm6mrF4tTfCj7hqasXi1N8KPuKQAxl/rAsmns2qkhp4GuTS8FbFGip/qM30TlB78om5lX0faRgCldraNDzOHqNKRNu1tGh5nD1GlIAAAAAAAAAAAAAAAAAAAAAAAAAAAM3lE3Mq+j7SMDKJuZV9H2kYApXa2jQ8zh6jSkTbtbRoeZw9RpSAAAAAAAAAAAAAAAAAAAAAAAAAAADN5RNzKvo+0jAyibmVfR9pGAKV2to0PM4eo0pE27W0aHmcPUaUgAAAHgt22qW7tLUWpXLhHBGr14Vw2GpyquCJyqh7zmF+JHX9tWluVTKvk9MqVVa5NhUTDS4seXRJ+tF80D+0GUC/tqRRVtHY6OjlYj2O8oYmiaudq4OwXOejVllE/Bm/MxHRGMbGiMYiIiJgiJmRETYREP0BznVllE/Bm/MxDVllE/Bm/MxHRgBznVllE/Bm/MxDVllE/Bm/MxHRgBznVllE/Bm/MxDVllE/Bm/MxHRgBznVllE/Bm/MxHzblNvDZFRRxXus9KWnqZ9J8o05r0Y5UXQ46HMiY7OOGbFd46URL5XYp730NRZNRgmmMxY9fRvTOx3uXZ4UVU3wLYMTkqvPPbdG+zrVxSss+TyadrvvLocUY9eHFGqirvq13CbYAAAAAAzeUTcyr6PtIwMom5lX0faRgCldraNDzOHqNKRNu1tGh5nD1GlIAAAIl87z09z6GotaowXS2YMYvpHrmY33rs8CIq7xEyU3YqLEo32lauK1loSeUzud95NFirGLwYI5VVN5XO4CJav8Sbejslv2qGx3JLN6k0/msXeXDBUw/4yJvodRAAAAAAAAAAAAAAOYX4Y64NrUt9KZF8nqVSlrWpsIi4aXLhyaFP0InnHTWPbIiPYqKipiipnRUXYVFPFb1i0t4qWosuuTGOeNWLwpwOTlRURU5UQxeSW2qqFlTdC2l/erLfpaY+lh9E5uO8iKifyqzhA6GAAAAAzeUTcyr6PtIwMom5lX0faRgCldraNDzOHqNKRNu1tGh5nD1GlIAZbKRe7UfZ8tXDnnkXSYGbKukd91dDv6HO7Dfww3zUnLbL/AIlW8+1HfaoLHcscPqTT+c9N5cMEXFPVj4VA1OTe6Wo+z4qWfPUSqs071zq6R/3kV2/oczeXBV3zUgAAAAAAAAAAAAAAA5plQop7sVNFf2y2qrqZyQ1LG+lhcuGK8qY4Y8rF806WfCuooLSilo6tqOjljcxzV2HNcmCp/ZQFDWwWlFFWUjkdHLG17XJsOa5MWr/ZT7nNMl9bPdiprbhWo5VdTOWame70sLlxwTlTHHDlenmnSwAAAzeUTcyr6PtIwMom5lX0faRgCldraNDzOHqNKRNu1tGh5nD1GlB72xIr3qiIiYqq5kRE2VVQMVlXvRPYdG2zrKxWstCTyaBrfvJosEe9PyRyIi7yvaW7lXXgudQ09k0+CqxmL3p6R653u967HAiIm8Yq47HX/taqvpUovk1Mq0tG1dhcMdHLh/UvvkVPNOogAAAAAAAAAAAAAAAAAABzzK3YtVCymvhYyfvVmP0xcPSw+ka7DeTFV/lV/CbOwLapbxUtPalCuMc8aPThThavKioqLyop7pI2yorJERUVFRUXOiouyiocwuNI64FrVdyqlV8nqVWqo3LvIuOjjx/pX3xqvnAdRAAGbyibmVfR9pGBlE3Mq+j7SMAUrtbRoeZw9Rpjsrlt1UrKa6Fir+9Wo/S1w9HF6RzsNhFwVP5UfwGxu1tGh5nD1GnPq/8A6VvXFaNrfbhtKm8ngmd/2z00KaWm8iKqJ8b+bEOh3fsSlu5S09lUKYRwRoxOF3rOXlcqqq8qqUAAAAAAAAAAAAAAAAAAAAAGHysXXntujZaVlYpWWfJ5TC5v3l0OCvYn5o1FRN9WIm+bg81pWhT2TDNXVjtDHDG6RzuBGpiv/rYAmXLvRBfChp7Wp8EWRmD2J6N6Znt9y7HCiou+XDmmRGz6jSLQttzdKgtCtdNDSp9yJqK5NEn544flGnIdLAzeUTcyr6PtIwMom5lX0faRgCldraNDzOHqNJeUW6Lb52fNQMzTN/1YX7Ghkbjoc+8i4q1V4HchUu1tGh5nD1GlIDJZMr2uvbQMkq81TTu0idi5nI9nnKm9okz/AJ6JN41pyy3f4bW7FbrPs0NrOSGo9SKXzZF3kx2cf/LyHUwAAAAAAAAAAAAAAAAAAAHMcptXNe2sorg2a5USZyT1b2+jiauKNXlXDHBd/S+E3l4rdpbtUlRatav2II1cqb7l2GtTlcqoicqmQyR2FVaVUXrtpMau1H6auPo4vRNTHYRUz4cGg4AN3SUkNBHHS0rUayNjWNamw1rUwaifkiH2AAzeUTcyr6PtIwMom5lX0faRgCldraNDzOHqNKRNu1tGh5nD1GlICNe+7VPe6hqbJqsE01n2XezemdjvcqJ+aYpvmeyTXlqLVpJLItbFKyzZPJpWr95yNxSN+O/ijVTHfVqrvm6OX39ifcS1KS/FIi6RMqUta1vqrgjJMOFME98bE85QOoA/MUrJmtkiVFa5EVHJnRUXYVF4D9AAAAAAAAAAAAAAAAhX3vTBc6gqLWmwVWNwYxfSPdmY38sc68iLwAYu+jnZQbYpbnwYrS0apVVipsOVPuRY/wBSJ/WvqHUGtRiI1qYIiYIibCe4xeSq609gUS1tqYrWV8nlM7nfexdirWr+SOVVT1nONqAAAGbyibmVfR9pGBlE3Mq+j7SMAUrtbRoeZw9RpSJt2to0PM4eo0pADw25Y9LeCmnsyuTGOeNWO4Ux2FTlRcFReFEPcAOd5JbYqqRtVc22V/ebMfoGqvpYV/23Nx3kxRP5XMOiHNcqVDUXcqKK/llNVX0jkiqGN9NC5cFx5U0Spj/yRfNOhUFdBacUVbSOR0csbZGuTYcjkxRf8gegAAAAAAAAAAAAAOW2h/Em3mWen2qCxnJJL6s06/davDoVTDBfUk9Y1GUm9q3QoJKinz1EypBAxM7nSP2FRu/oc68uCJvn6yc3SS51nxUUued66dO/ZV0jsNFn38Mzcd/Q474GoAAAAAZvKJuZV9H2kYGUTcyr6PtIwBSu1tGh5nD1GlIm3a2jQ8zh6jSkAAAHxrKSC0I5KSqajo5Y3Mc1dhzXJg5F/NFOdZMaua61VW3CtNyqtO5Z6V7vSwvXFUTlRVxwTfV/qnSzn2VqxKqOOmvbYyfvVlv03N6SL0rHYbKImK/kr+EDoIM1ZuUa69oQw1fllKzTI2v0uSaJsjMUztc1VxRU2F/I9Orq6/HqL5iHxAXAQ9XV1+PUXzEPiGrq6/HqL5iHxAXAQ9XV1+PUXzEPiGrq6/HqL5iHxAXAQ9XV1+PUXzEPiGrq6/HqL5iHxAXAQ9XV1+PUXzEPiMvlDyh0fkf7NurPDPWVsiU0bYJGPczR5nPVWrmwRcEXhci7ygeKyP4kW7JbDvtUNkOWGD1JZ/Pem8uGCLj/AMYl31OokW5t2ae6FDTWTTYLpbPtPT0j1zvd712OBME3i0AAAAAAZvKJuZV9H2kYGUTcyr6PtIwBSu1tGh5nD1GlIm3a2jQ8zh6jSkAAAA/j2NkRWPRFRUwVF2F4cUP6AMtrX3O4lT/pGtfc7iVP+k1IAy2tfc7iVP8ApGtfc7iVP+k1IAy2tfc7iVP+ka19zuJU/wCk1IAy2tfc7iVP+ka19zuJU/6TUgDLa19zuJU/6T1WZcK7VjysrbOpYI5WY6F7W/abiiouC/kq/wBy+AAAAAAAAAM3lE3Mq+j7SMDKJuZV9H2kYApXa2jQ8zh6jSkTbtbRoeZw9RpSAAAAAAAAAAAAAAAAAAAAAAAAAAADN5RNzKvo+0jAyibmVfR9pGAKV2to0PM4eo0pE27W0aHmcPUaUgAAAAAAAAAAAAAAAAAAAAAAAAAAAzeUTcyr6PtIwMom5lX0faRgCldraNDzOHqNKRNu1tGh5nD1GlJQAAAAAAAAAAAAAAAAAAAAAAAAAAAzeUTcyr6PtIwMom5lX0faRgCldraNDzOHqNKRNu1tGh5nD1GlIAAAAAAEGovJPTvkiWB2ESuVzk0WGhZnkVqImddA+NUTzleqeapePE+xqF6q9zExVcVzu3/eBLW9FUzPLTP30VEVVVFZgku9nRHPYiKn3kVy+afm1LarqZz0gWPFrMdAqKrcNA5z5dGmfQo5uh4P7oVf2HQeon93d4/YlB6n+Xd4EepvDWPx0pGt0EmfBVVz/wDc/wBJMWqmmroEXQ7+iTBc+J7q63H0z3xxtYqNa1cXOVFXFcFfgiKmlt852ObBff6v2LQep/l3eP2JQep/l3eBObeGsfg5sLdDvron4rhpaqrU0OdFST7OxjyH7rbxrSTup2sRzUj0ejxXN91VVc33cFVcUxT7K59lE937EoPUT+7u8fsSg9T/AC7vA+tBWJXM05EwRXvROVGuc1F96Nx956T5wQR0zUjiTBE3s/8A9PoAAAAAAAABm8om5lX0faRgZRNzKvo+0jAHL7Mv/eKCCCKObBrYWNRNLhzIjUw809OuJeT2/wBOHwgANcS8nt/pw+Ea4l5Pb/Th8IADXEvJ7f6cPhGuJeT2/wBOHwgANcS8nt/pw+Ea4l5Pb/Th8IADXEvJ7f6cPhGuJeT2/wBOHwgANcS8nt/pw+Ea4l5Pb/Th8IADXEvJ7f6cPhGuJeT2/wBOHwgANcS8nt/pw+Ea4l5Pb/Th8IADXEvJ7f6cPhGuJeT2/wBOHwgANcS8nt/pw+Ea4l5Pb/Th8IADXEvJ7f6cPhGuJeT2/wBOHwgATLx35t+tpZoKibFrtDimlxJjg5qpnRvIf0AD/9k="/>
          <p:cNvSpPr>
            <a:spLocks noChangeAspect="1" noChangeArrowheads="1"/>
          </p:cNvSpPr>
          <p:nvPr/>
        </p:nvSpPr>
        <p:spPr bwMode="auto">
          <a:xfrm>
            <a:off x="155575" y="-1858963"/>
            <a:ext cx="260032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2" y="943109"/>
            <a:ext cx="3200400" cy="296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6926" y="5575749"/>
            <a:ext cx="931161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latin typeface="+mn-lt"/>
              </a:rPr>
              <a:t>Symmetry operations are:  E, C</a:t>
            </a:r>
            <a:r>
              <a:rPr lang="en-US" altLang="en-US" sz="2600" b="1" baseline="-25000" dirty="0" smtClean="0">
                <a:latin typeface="+mn-lt"/>
              </a:rPr>
              <a:t>6</a:t>
            </a:r>
            <a:r>
              <a:rPr lang="en-US" altLang="en-US" sz="2600" b="1" baseline="30000" dirty="0">
                <a:latin typeface="+mn-lt"/>
              </a:rPr>
              <a:t> </a:t>
            </a:r>
            <a:r>
              <a:rPr lang="en-US" altLang="en-US" sz="2600" b="1" dirty="0" smtClean="0">
                <a:latin typeface="+mn-lt"/>
              </a:rPr>
              <a:t>, C</a:t>
            </a:r>
            <a:r>
              <a:rPr lang="en-US" altLang="en-US" sz="2600" b="1" baseline="-25000" dirty="0" smtClean="0">
                <a:latin typeface="+mn-lt"/>
              </a:rPr>
              <a:t>3</a:t>
            </a:r>
            <a:r>
              <a:rPr lang="en-US" altLang="en-US" sz="2600" b="1" dirty="0" smtClean="0">
                <a:latin typeface="+mn-lt"/>
              </a:rPr>
              <a:t>, C</a:t>
            </a:r>
            <a:r>
              <a:rPr lang="en-US" altLang="en-US" sz="2600" b="1" baseline="-25000" dirty="0" smtClean="0">
                <a:latin typeface="+mn-lt"/>
              </a:rPr>
              <a:t>2</a:t>
            </a:r>
            <a:r>
              <a:rPr lang="en-US" altLang="en-US" sz="2600" b="1" dirty="0" smtClean="0">
                <a:latin typeface="+mn-lt"/>
              </a:rPr>
              <a:t> (both C</a:t>
            </a:r>
            <a:r>
              <a:rPr lang="en-US" altLang="en-US" sz="2600" b="1" baseline="-25000" dirty="0" smtClean="0">
                <a:latin typeface="+mn-lt"/>
              </a:rPr>
              <a:t>3</a:t>
            </a:r>
            <a:r>
              <a:rPr lang="en-US" altLang="en-US" sz="2600" b="1" dirty="0" smtClean="0">
                <a:latin typeface="+mn-lt"/>
              </a:rPr>
              <a:t> and C</a:t>
            </a:r>
            <a:r>
              <a:rPr lang="en-US" altLang="en-US" sz="2600" b="1" baseline="-25000" dirty="0" smtClean="0">
                <a:latin typeface="+mn-lt"/>
              </a:rPr>
              <a:t>2</a:t>
            </a:r>
            <a:r>
              <a:rPr lang="en-US" altLang="en-US" sz="2600" b="1" dirty="0" smtClean="0">
                <a:latin typeface="+mn-lt"/>
              </a:rPr>
              <a:t> are coincidental with C</a:t>
            </a:r>
            <a:r>
              <a:rPr lang="en-US" altLang="en-US" sz="2600" b="1" baseline="-25000" dirty="0" smtClean="0">
                <a:latin typeface="+mn-lt"/>
              </a:rPr>
              <a:t>6</a:t>
            </a:r>
            <a:r>
              <a:rPr lang="en-US" altLang="en-US" sz="2600" b="1" dirty="0" smtClean="0">
                <a:latin typeface="+mn-lt"/>
              </a:rPr>
              <a:t>), 6C</a:t>
            </a:r>
            <a:r>
              <a:rPr lang="en-US" altLang="en-US" sz="2600" b="1" baseline="-25000" dirty="0" smtClean="0">
                <a:latin typeface="+mn-lt"/>
              </a:rPr>
              <a:t>2</a:t>
            </a:r>
            <a:r>
              <a:rPr lang="en-US" altLang="en-US" sz="2600" b="1" dirty="0" smtClean="0">
                <a:latin typeface="+mn-lt"/>
              </a:rPr>
              <a:t> </a:t>
            </a:r>
            <a:r>
              <a:rPr lang="en-US" altLang="en-US" sz="2600" b="1" dirty="0" smtClean="0">
                <a:latin typeface="+mn-lt"/>
                <a:sym typeface="Symbol"/>
              </a:rPr>
              <a:t></a:t>
            </a:r>
            <a:r>
              <a:rPr lang="en-US" altLang="en-US" sz="2600" b="1" dirty="0">
                <a:latin typeface="+mn-lt"/>
              </a:rPr>
              <a:t> C</a:t>
            </a:r>
            <a:r>
              <a:rPr lang="en-US" altLang="en-US" sz="2600" b="1" baseline="-25000" dirty="0">
                <a:latin typeface="+mn-lt"/>
              </a:rPr>
              <a:t>6</a:t>
            </a:r>
            <a:r>
              <a:rPr lang="en-US" altLang="en-US" sz="2600" b="1" baseline="30000" dirty="0">
                <a:latin typeface="+mn-lt"/>
              </a:rPr>
              <a:t> </a:t>
            </a:r>
            <a:r>
              <a:rPr lang="en-US" altLang="en-US" sz="2600" b="1" dirty="0">
                <a:latin typeface="+mn-lt"/>
              </a:rPr>
              <a:t>, </a:t>
            </a:r>
            <a:r>
              <a:rPr lang="en-US" altLang="en-US" sz="2600" b="1" dirty="0" smtClean="0">
                <a:latin typeface="+mn-lt"/>
              </a:rPr>
              <a:t>6 </a:t>
            </a: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 smtClean="0">
                <a:latin typeface="+mn-lt"/>
                <a:cs typeface="Times New Roman" pitchFamily="18" charset="0"/>
              </a:rPr>
              <a:t>v</a:t>
            </a:r>
            <a:r>
              <a:rPr lang="en-US" altLang="en-US" sz="2600" b="1" dirty="0" smtClean="0">
                <a:latin typeface="+mn-lt"/>
                <a:cs typeface="Times New Roman" pitchFamily="18" charset="0"/>
              </a:rPr>
              <a:t> (3 </a:t>
            </a:r>
            <a:r>
              <a:rPr lang="el-GR" altLang="en-US" sz="2600" b="1" dirty="0" smtClean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v</a:t>
            </a:r>
            <a:r>
              <a:rPr lang="en-US" altLang="en-US" sz="2600" b="1" dirty="0">
                <a:latin typeface="+mn-lt"/>
              </a:rPr>
              <a:t> </a:t>
            </a:r>
            <a:r>
              <a:rPr lang="en-US" altLang="en-US" sz="2600" b="1" dirty="0" smtClean="0">
                <a:latin typeface="+mn-lt"/>
              </a:rPr>
              <a:t>and 3 </a:t>
            </a:r>
            <a:r>
              <a:rPr lang="el-GR" altLang="en-US" sz="2600" b="1" dirty="0" smtClean="0">
                <a:latin typeface="+mn-lt"/>
              </a:rPr>
              <a:t>σ</a:t>
            </a:r>
            <a:r>
              <a:rPr lang="en-US" altLang="en-US" sz="2600" b="1" baseline="-25000" dirty="0" smtClean="0">
                <a:latin typeface="+mn-lt"/>
              </a:rPr>
              <a:t>d</a:t>
            </a:r>
            <a:r>
              <a:rPr lang="en-US" altLang="en-US" sz="2600" b="1" dirty="0" smtClean="0">
                <a:latin typeface="+mn-lt"/>
              </a:rPr>
              <a:t>), </a:t>
            </a:r>
            <a:r>
              <a:rPr lang="el-GR" altLang="en-US" sz="2600" b="1" dirty="0" smtClean="0">
                <a:latin typeface="+mn-lt"/>
              </a:rPr>
              <a:t>σ</a:t>
            </a:r>
            <a:r>
              <a:rPr lang="en-US" altLang="en-US" sz="2600" b="1" baseline="-25000" dirty="0">
                <a:latin typeface="+mn-lt"/>
              </a:rPr>
              <a:t>h </a:t>
            </a:r>
            <a:endParaRPr lang="en-US" altLang="en-US" sz="2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519113" y="471488"/>
            <a:ext cx="8991600" cy="1970087"/>
            <a:chOff x="126207" y="341987"/>
            <a:chExt cx="9372601" cy="1788617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126207" y="341987"/>
              <a:ext cx="9372601" cy="17886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682875" indent="-2682875">
                <a:tabLst>
                  <a:tab pos="2914650" algn="l"/>
                </a:tabLst>
                <a:defRPr/>
              </a:pPr>
              <a:r>
                <a:rPr lang="en-US" sz="3200" b="1" dirty="0">
                  <a:latin typeface="+mn-lt"/>
                </a:rPr>
                <a:t>4. </a:t>
              </a:r>
              <a:r>
                <a:rPr lang="en-US" sz="3200" b="1" u="sng" dirty="0">
                  <a:latin typeface="+mn-lt"/>
                </a:rPr>
                <a:t>inversion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000" b="1" dirty="0">
                  <a:latin typeface="+mn-lt"/>
                </a:rPr>
                <a:t>– reflection of all parts through a </a:t>
              </a:r>
              <a:r>
                <a:rPr lang="en-US" sz="3000" b="1" dirty="0" err="1">
                  <a:latin typeface="+mn-lt"/>
                </a:rPr>
                <a:t>centerpoint</a:t>
              </a:r>
              <a:r>
                <a:rPr lang="en-US" sz="3000" b="1" dirty="0">
                  <a:latin typeface="+mn-lt"/>
                </a:rPr>
                <a:t> of equal distance generates an indistinguishable object from the </a:t>
              </a:r>
              <a:r>
                <a:rPr lang="en-US" sz="3000" b="1" dirty="0" smtClean="0">
                  <a:latin typeface="+mn-lt"/>
                </a:rPr>
                <a:t>original</a:t>
              </a:r>
              <a:endParaRPr lang="en-US" sz="3200" b="1" u="sng" dirty="0">
                <a:latin typeface="+mn-lt"/>
              </a:endParaRPr>
            </a:p>
          </p:txBody>
        </p:sp>
        <p:sp>
          <p:nvSpPr>
            <p:cNvPr id="20485" name="TextBox 3"/>
            <p:cNvSpPr txBox="1">
              <a:spLocks noChangeArrowheads="1"/>
            </p:cNvSpPr>
            <p:nvPr/>
          </p:nvSpPr>
          <p:spPr bwMode="auto">
            <a:xfrm>
              <a:off x="1116013" y="826332"/>
              <a:ext cx="533400" cy="58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i="1">
                  <a:latin typeface="+mn-lt"/>
                  <a:cs typeface="Times New Roman" pitchFamily="18" charset="0"/>
                  <a:sym typeface="Symbol" pitchFamily="18" charset="2"/>
                </a:rPr>
                <a:t>i</a:t>
              </a:r>
              <a:endParaRPr lang="en-US" altLang="en-US" sz="3600" b="1" i="1"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373063" y="2909888"/>
            <a:ext cx="899160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6175" indent="-1146175">
              <a:tabLst>
                <a:tab pos="2914650" algn="l"/>
              </a:tabLst>
              <a:defRPr/>
            </a:pPr>
            <a:r>
              <a:rPr lang="en-US" sz="3000" b="1" dirty="0">
                <a:latin typeface="+mn-lt"/>
              </a:rPr>
              <a:t>Note:  the inversion </a:t>
            </a:r>
            <a:r>
              <a:rPr lang="en-US" sz="3000" b="1" dirty="0" err="1">
                <a:latin typeface="+mn-lt"/>
              </a:rPr>
              <a:t>centerpoint</a:t>
            </a:r>
            <a:r>
              <a:rPr lang="en-US" sz="3000" b="1" dirty="0">
                <a:latin typeface="+mn-lt"/>
              </a:rPr>
              <a:t> of the molecule may </a:t>
            </a:r>
            <a:r>
              <a:rPr lang="en-US" sz="3000" b="1" u="sng" dirty="0">
                <a:latin typeface="+mn-lt"/>
              </a:rPr>
              <a:t>not</a:t>
            </a:r>
            <a:r>
              <a:rPr lang="en-US" sz="3000" b="1" dirty="0">
                <a:latin typeface="+mn-lt"/>
              </a:rPr>
              <a:t> coincide with an atom in the molecule. When performing the inversion, each atom is moved along a </a:t>
            </a:r>
            <a:r>
              <a:rPr lang="en-US" sz="3000" b="1" u="sng" dirty="0">
                <a:latin typeface="+mn-lt"/>
              </a:rPr>
              <a:t>straight line </a:t>
            </a:r>
            <a:r>
              <a:rPr lang="en-US" sz="3000" b="1" dirty="0">
                <a:latin typeface="+mn-lt"/>
              </a:rPr>
              <a:t>through the inversion center to a point of equal distance from the inversion </a:t>
            </a:r>
            <a:r>
              <a:rPr lang="en-US" sz="3000" b="1" dirty="0" err="1">
                <a:latin typeface="+mn-lt"/>
              </a:rPr>
              <a:t>centerpoint</a:t>
            </a:r>
            <a:endParaRPr lang="en-US" sz="3200" b="1" u="sng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319881"/>
            <a:ext cx="3629238" cy="340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9" y="3695995"/>
            <a:ext cx="2571899" cy="291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0626" y="4889726"/>
            <a:ext cx="5516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latin typeface="Times New Roman" pitchFamily="18" charset="0"/>
              </a:rPr>
              <a:t>staggered ethane</a:t>
            </a:r>
            <a:r>
              <a:rPr lang="en-US" altLang="en-US" sz="2600" b="1" baseline="-25000" dirty="0" smtClean="0">
                <a:latin typeface="Times New Roman" pitchFamily="18" charset="0"/>
              </a:rPr>
              <a:t> </a:t>
            </a:r>
            <a:r>
              <a:rPr lang="en-US" altLang="en-US" sz="2600" b="1" dirty="0" smtClean="0">
                <a:latin typeface="Times New Roman" pitchFamily="18" charset="0"/>
              </a:rPr>
              <a:t>has </a:t>
            </a:r>
            <a:r>
              <a:rPr lang="en-US" altLang="en-US" sz="2600" b="1" dirty="0">
                <a:latin typeface="Times New Roman" pitchFamily="18" charset="0"/>
              </a:rPr>
              <a:t>an inversion, </a:t>
            </a:r>
            <a:r>
              <a:rPr lang="en-US" altLang="en-US" sz="2800" b="1" i="1" dirty="0" err="1">
                <a:latin typeface="Times New Roman" pitchFamily="18" charset="0"/>
              </a:rPr>
              <a:t>i</a:t>
            </a:r>
            <a:endParaRPr lang="en-US" altLang="en-US" sz="2800" b="1" i="1" dirty="0">
              <a:latin typeface="Times New Roman" pitchFamily="18" charset="0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12" y="341661"/>
            <a:ext cx="2526830" cy="28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6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119" y="338311"/>
            <a:ext cx="746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Does water possess an inversion, </a:t>
            </a:r>
            <a:r>
              <a:rPr lang="en-US" altLang="en-US" sz="3200" b="1" i="1" dirty="0" err="1"/>
              <a:t>i</a:t>
            </a:r>
            <a:r>
              <a:rPr lang="en-US" sz="3000" b="1" dirty="0" smtClean="0">
                <a:latin typeface="+mn-lt"/>
              </a:rPr>
              <a:t>   ?</a:t>
            </a:r>
            <a:endParaRPr lang="en-US" sz="3000" b="1" dirty="0"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9" y="2148681"/>
            <a:ext cx="4347485" cy="443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953" y="1399092"/>
            <a:ext cx="7887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Does benzene possess an inversion, </a:t>
            </a:r>
            <a:r>
              <a:rPr lang="en-US" altLang="en-US" sz="3200" b="1" i="1" dirty="0" err="1"/>
              <a:t>i</a:t>
            </a:r>
            <a:r>
              <a:rPr lang="en-US" sz="3000" b="1" dirty="0" smtClean="0">
                <a:latin typeface="+mn-lt"/>
              </a:rPr>
              <a:t>   ?</a:t>
            </a:r>
            <a:endParaRPr lang="en-US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27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6644"/>
            <a:ext cx="43434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70" y="3367881"/>
            <a:ext cx="39243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5675129" y="6034881"/>
            <a:ext cx="39616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B</a:t>
            </a:r>
            <a:r>
              <a:rPr lang="en-US" altLang="en-US" sz="2600" b="1" baseline="-25000" dirty="0">
                <a:latin typeface="+mn-lt"/>
              </a:rPr>
              <a:t>2</a:t>
            </a:r>
            <a:r>
              <a:rPr lang="en-US" altLang="en-US" sz="2600" b="1" dirty="0">
                <a:latin typeface="+mn-lt"/>
              </a:rPr>
              <a:t>H</a:t>
            </a:r>
            <a:r>
              <a:rPr lang="en-US" altLang="en-US" sz="2600" b="1" baseline="-25000" dirty="0">
                <a:latin typeface="+mn-lt"/>
              </a:rPr>
              <a:t>6</a:t>
            </a:r>
            <a:r>
              <a:rPr lang="en-US" altLang="en-US" sz="2600" b="1" dirty="0">
                <a:latin typeface="+mn-lt"/>
              </a:rPr>
              <a:t> has this structure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85118" y="1619031"/>
            <a:ext cx="56757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B</a:t>
            </a:r>
            <a:r>
              <a:rPr lang="en-US" altLang="en-US" sz="2600" b="1" baseline="-25000" dirty="0">
                <a:latin typeface="+mn-lt"/>
              </a:rPr>
              <a:t>2</a:t>
            </a:r>
            <a:r>
              <a:rPr lang="en-US" altLang="en-US" sz="2600" b="1" dirty="0">
                <a:latin typeface="+mn-lt"/>
              </a:rPr>
              <a:t>Cl</a:t>
            </a:r>
            <a:r>
              <a:rPr lang="en-US" altLang="en-US" sz="2600" b="1" baseline="-25000" dirty="0">
                <a:latin typeface="+mn-lt"/>
              </a:rPr>
              <a:t>4</a:t>
            </a:r>
            <a:r>
              <a:rPr lang="en-US" altLang="en-US" sz="2600" b="1" dirty="0">
                <a:latin typeface="+mn-lt"/>
              </a:rPr>
              <a:t> has a staggered structure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876" y="167480"/>
            <a:ext cx="8888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Do these molecules possess an inversion, </a:t>
            </a:r>
            <a:r>
              <a:rPr lang="en-US" altLang="en-US" sz="3200" b="1" i="1" dirty="0" err="1"/>
              <a:t>i</a:t>
            </a:r>
            <a:r>
              <a:rPr lang="en-US" sz="3000" b="1" dirty="0" smtClean="0">
                <a:latin typeface="+mn-lt"/>
              </a:rPr>
              <a:t>   ?</a:t>
            </a:r>
            <a:endParaRPr lang="en-US" sz="3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225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>
            <a:off x="519113" y="342900"/>
            <a:ext cx="8991600" cy="1216025"/>
            <a:chOff x="518319" y="472281"/>
            <a:chExt cx="8991600" cy="1215717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518319" y="472281"/>
              <a:ext cx="8991600" cy="584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682875" indent="-2682875">
                <a:tabLst>
                  <a:tab pos="2914650" algn="l"/>
                </a:tabLst>
                <a:defRPr/>
              </a:pPr>
              <a:r>
                <a:rPr lang="en-US" sz="3200" b="1" dirty="0">
                  <a:latin typeface="+mj-lt"/>
                </a:rPr>
                <a:t>5. </a:t>
              </a:r>
              <a:r>
                <a:rPr lang="en-US" sz="3200" b="1" u="sng" dirty="0">
                  <a:latin typeface="+mj-lt"/>
                </a:rPr>
                <a:t>Improper Rotation</a:t>
              </a:r>
              <a:r>
                <a:rPr lang="en-US" sz="3200" b="1" dirty="0">
                  <a:latin typeface="+mj-lt"/>
                </a:rPr>
                <a:t> </a:t>
              </a:r>
              <a:r>
                <a:rPr lang="en-US" sz="3000" b="1" dirty="0">
                  <a:latin typeface="+mj-lt"/>
                </a:rPr>
                <a:t>– The combination of:</a:t>
              </a:r>
              <a:endParaRPr lang="en-US" sz="3200" b="1" u="sng" dirty="0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2270919" y="1102359"/>
              <a:ext cx="762000" cy="5856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 err="1">
                  <a:latin typeface="+mn-lt"/>
                </a:rPr>
                <a:t>S</a:t>
              </a:r>
              <a:r>
                <a:rPr lang="en-US" sz="2400" b="1" i="1" dirty="0" err="1">
                  <a:latin typeface="+mn-lt"/>
                </a:rPr>
                <a:t>n</a:t>
              </a:r>
              <a:endParaRPr lang="en-US" sz="2400" b="1" i="1" dirty="0">
                <a:latin typeface="+mn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66850" y="1766888"/>
            <a:ext cx="7543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2763" indent="-512763">
              <a:defRPr/>
            </a:pPr>
            <a:r>
              <a:rPr lang="en-US" sz="2800" b="1" dirty="0">
                <a:latin typeface="+mn-lt"/>
              </a:rPr>
              <a:t>1)  rotating a molecule 360°/n, followed by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6850" y="2452688"/>
            <a:ext cx="8001000" cy="1416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2763" indent="-512763">
              <a:defRPr/>
            </a:pPr>
            <a:r>
              <a:rPr lang="en-US" sz="2800" b="1" dirty="0">
                <a:latin typeface="+mn-lt"/>
              </a:rPr>
              <a:t>2)  reflection through a plane perpendicular,</a:t>
            </a:r>
            <a:r>
              <a:rPr lang="en-US" sz="2800" b="1" dirty="0">
                <a:sym typeface="Symbol"/>
              </a:rPr>
              <a:t> </a:t>
            </a:r>
            <a:r>
              <a:rPr lang="en-US" sz="3000" b="1" dirty="0">
                <a:sym typeface="Symbol"/>
              </a:rPr>
              <a:t></a:t>
            </a:r>
            <a:r>
              <a:rPr lang="en-US" sz="2800" b="1" dirty="0">
                <a:latin typeface="+mn-lt"/>
              </a:rPr>
              <a:t>  to the “rotation axis”, generates an indistinguishable object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938" y="4097338"/>
            <a:ext cx="92202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95388" indent="-1195388">
              <a:defRPr/>
            </a:pPr>
            <a:r>
              <a:rPr lang="en-US" sz="2800" b="1" dirty="0">
                <a:latin typeface="+mn-lt"/>
              </a:rPr>
              <a:t>NOTE: rotation by itself does </a:t>
            </a:r>
            <a:r>
              <a:rPr lang="en-US" sz="2800" b="1" u="sng" dirty="0">
                <a:solidFill>
                  <a:srgbClr val="FF0000"/>
                </a:solidFill>
                <a:latin typeface="+mn-lt"/>
              </a:rPr>
              <a:t>NOT</a:t>
            </a:r>
            <a:r>
              <a:rPr lang="en-US" sz="2800" b="1" dirty="0">
                <a:latin typeface="+mn-lt"/>
              </a:rPr>
              <a:t> produce indistinguishable object…….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reflection through a plane perpendicular, </a:t>
            </a:r>
            <a:r>
              <a:rPr lang="en-US" sz="2800" b="1" dirty="0">
                <a:sym typeface="Symbol"/>
              </a:rPr>
              <a:t></a:t>
            </a:r>
            <a:r>
              <a:rPr lang="en-US" sz="2800" b="1" dirty="0">
                <a:latin typeface="+mn-lt"/>
              </a:rPr>
              <a:t>  to the “rotation axis”</a:t>
            </a:r>
            <a:r>
              <a:rPr lang="en-US" sz="2800" b="1" dirty="0"/>
              <a:t> </a:t>
            </a:r>
            <a:r>
              <a:rPr lang="en-US" sz="2800" b="1" dirty="0">
                <a:latin typeface="+mn-lt"/>
              </a:rPr>
              <a:t>by itself does </a:t>
            </a:r>
            <a:r>
              <a:rPr lang="en-US" sz="2800" b="1" u="sng" dirty="0">
                <a:solidFill>
                  <a:srgbClr val="FF0000"/>
                </a:solidFill>
                <a:latin typeface="+mn-lt"/>
              </a:rPr>
              <a:t>NOT</a:t>
            </a:r>
            <a:r>
              <a:rPr lang="en-US" sz="2800" b="1" dirty="0">
                <a:latin typeface="+mn-lt"/>
              </a:rPr>
              <a:t> produce indistinguishable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3515836"/>
            <a:ext cx="21701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521075"/>
            <a:ext cx="21701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7834313" y="777875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900" dirty="0"/>
          </a:p>
        </p:txBody>
      </p:sp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5" t="22130" r="6310" b="17435"/>
          <a:stretch>
            <a:fillRect/>
          </a:stretch>
        </p:blipFill>
        <p:spPr bwMode="auto">
          <a:xfrm>
            <a:off x="6538913" y="1082675"/>
            <a:ext cx="22098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01675"/>
            <a:ext cx="56388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289719" y="5658624"/>
            <a:ext cx="9463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+mn-lt"/>
              </a:rPr>
              <a:t>Rotation of BF</a:t>
            </a:r>
            <a:r>
              <a:rPr lang="en-US" altLang="en-US" sz="2400" b="1" baseline="-25000" dirty="0">
                <a:latin typeface="+mn-lt"/>
              </a:rPr>
              <a:t>3</a:t>
            </a:r>
            <a:r>
              <a:rPr lang="en-US" altLang="en-US" sz="2400" b="1" dirty="0">
                <a:latin typeface="+mn-lt"/>
              </a:rPr>
              <a:t> by 120</a:t>
            </a:r>
            <a:r>
              <a:rPr lang="en-US" altLang="en-US" sz="2400" b="1" dirty="0">
                <a:latin typeface="+mn-lt"/>
                <a:cs typeface="Times New Roman" pitchFamily="18" charset="0"/>
              </a:rPr>
              <a:t>° generates a molecule that is </a:t>
            </a:r>
            <a:r>
              <a:rPr lang="en-US" altLang="en-US" sz="2400" b="1" u="sng" dirty="0">
                <a:latin typeface="+mn-lt"/>
                <a:cs typeface="Times New Roman" pitchFamily="18" charset="0"/>
              </a:rPr>
              <a:t>indistinguishable</a:t>
            </a:r>
            <a:r>
              <a:rPr lang="en-US" altLang="en-US" sz="2400" b="1" dirty="0">
                <a:latin typeface="+mn-lt"/>
                <a:cs typeface="Times New Roman" pitchFamily="18" charset="0"/>
              </a:rPr>
              <a:t> from the original. The fluorine marked in red is simply a label.</a:t>
            </a:r>
          </a:p>
        </p:txBody>
      </p:sp>
      <p:sp>
        <p:nvSpPr>
          <p:cNvPr id="4104" name="TextBox 1"/>
          <p:cNvSpPr txBox="1">
            <a:spLocks noChangeArrowheads="1"/>
          </p:cNvSpPr>
          <p:nvPr/>
        </p:nvSpPr>
        <p:spPr bwMode="auto">
          <a:xfrm>
            <a:off x="8139113" y="968375"/>
            <a:ext cx="76200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7" y="431164"/>
            <a:ext cx="96012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467678" y="4126547"/>
            <a:ext cx="914352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1. rotate methane 90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° (“C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4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”), then</a:t>
            </a:r>
            <a:br>
              <a:rPr lang="en-US" altLang="en-US" sz="2600" b="1" dirty="0">
                <a:latin typeface="+mn-lt"/>
                <a:cs typeface="Times New Roman" pitchFamily="18" charset="0"/>
              </a:rPr>
            </a:br>
            <a:r>
              <a:rPr lang="en-US" altLang="en-US" sz="2600" b="1" dirty="0">
                <a:latin typeface="+mn-lt"/>
                <a:cs typeface="Times New Roman" pitchFamily="18" charset="0"/>
              </a:rPr>
              <a:t>2. reflect in a mirror plane perpendicular to rotation axis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137319" y="5386070"/>
            <a:ext cx="96012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Neither 1. or 2. results in an object that is indistinguishable, but the combination of the two together </a:t>
            </a:r>
            <a:r>
              <a:rPr lang="en-US" altLang="en-US" sz="2600" b="1" dirty="0" smtClean="0">
                <a:latin typeface="+mn-lt"/>
              </a:rPr>
              <a:t>do ….. that’s an</a:t>
            </a:r>
            <a:br>
              <a:rPr lang="en-US" altLang="en-US" sz="2600" b="1" dirty="0" smtClean="0">
                <a:latin typeface="+mn-lt"/>
              </a:rPr>
            </a:br>
            <a:r>
              <a:rPr lang="en-US" altLang="en-US" sz="2600" b="1" u="sng" dirty="0" smtClean="0">
                <a:latin typeface="+mn-lt"/>
              </a:rPr>
              <a:t>Improper </a:t>
            </a:r>
            <a:r>
              <a:rPr lang="en-US" altLang="en-US" sz="2600" b="1" u="sng" dirty="0">
                <a:latin typeface="+mn-lt"/>
              </a:rPr>
              <a:t>Rotation</a:t>
            </a:r>
            <a:r>
              <a:rPr lang="en-US" altLang="en-US" sz="2600" b="1" dirty="0">
                <a:latin typeface="+mn-lt"/>
              </a:rPr>
              <a:t>, S</a:t>
            </a:r>
            <a:r>
              <a:rPr lang="en-US" altLang="en-US" sz="2600" b="1" baseline="-25000" dirty="0">
                <a:latin typeface="+mn-lt"/>
              </a:rPr>
              <a:t>4</a:t>
            </a:r>
            <a:endParaRPr lang="en-US" altLang="en-US" sz="26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5719" y="118883"/>
            <a:ext cx="70099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The combination of the </a:t>
            </a:r>
            <a:r>
              <a:rPr lang="en-US" sz="2200" b="1" u="sng" dirty="0">
                <a:latin typeface="+mn-lt"/>
              </a:rPr>
              <a:t>two together </a:t>
            </a:r>
            <a:r>
              <a:rPr lang="en-US" sz="2200" b="1" dirty="0">
                <a:latin typeface="+mn-lt"/>
              </a:rPr>
              <a:t>results in object that is indistinguishable from the original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432856" y="319881"/>
            <a:ext cx="89916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024188" indent="-3024188">
              <a:tabLst>
                <a:tab pos="2914650" algn="l"/>
              </a:tabLst>
              <a:defRPr/>
            </a:pPr>
            <a:r>
              <a:rPr lang="en-US" sz="3200" b="1" u="sng" dirty="0">
                <a:latin typeface="+mj-lt"/>
              </a:rPr>
              <a:t>Point Groups</a:t>
            </a:r>
            <a:r>
              <a:rPr lang="en-US" sz="3200" b="1" dirty="0">
                <a:latin typeface="+mj-lt"/>
              </a:rPr>
              <a:t> </a:t>
            </a:r>
            <a:r>
              <a:rPr lang="en-US" sz="3000" b="1" dirty="0">
                <a:latin typeface="+mj-lt"/>
              </a:rPr>
              <a:t>– The complete set of symmetry operations that can be carried out on an object</a:t>
            </a:r>
            <a:endParaRPr lang="en-US" sz="3200" b="1" u="sng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072" y="2301080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519" y="319881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519" y="319881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6119" y="396081"/>
            <a:ext cx="57066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H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O</a:t>
            </a:r>
            <a:endParaRPr lang="en-US" sz="3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719" y="3291681"/>
            <a:ext cx="57066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CO</a:t>
            </a:r>
            <a:endParaRPr lang="en-US" sz="3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1319" y="396081"/>
            <a:ext cx="60114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NH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Cl</a:t>
            </a:r>
            <a:endParaRPr lang="en-US" sz="3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9728" y="3136769"/>
            <a:ext cx="70104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</a:t>
            </a:r>
            <a:r>
              <a:rPr lang="en-US" sz="3000" b="1" dirty="0" err="1" smtClean="0">
                <a:latin typeface="+mn-lt"/>
              </a:rPr>
              <a:t>CHFClBr</a:t>
            </a:r>
            <a:endParaRPr lang="en-US" sz="3000" b="1" dirty="0">
              <a:latin typeface="+mn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85" y="4053681"/>
            <a:ext cx="223123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1296254"/>
            <a:ext cx="230549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2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8919" y="396081"/>
            <a:ext cx="6553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B(OH)</a:t>
            </a:r>
            <a:r>
              <a:rPr lang="en-US" sz="3000" b="1" baseline="-25000" dirty="0" smtClean="0">
                <a:latin typeface="+mn-lt"/>
              </a:rPr>
              <a:t>3</a:t>
            </a:r>
            <a:endParaRPr lang="en-US" sz="3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119" y="3367880"/>
            <a:ext cx="7806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</a:t>
            </a:r>
            <a:r>
              <a:rPr lang="en-US" sz="3000" b="1" dirty="0" err="1" smtClean="0">
                <a:latin typeface="+mn-lt"/>
              </a:rPr>
              <a:t>CBrClF-CBrClF</a:t>
            </a:r>
            <a:r>
              <a:rPr lang="en-US" sz="3000" b="1" dirty="0" smtClean="0">
                <a:latin typeface="+mn-lt"/>
              </a:rPr>
              <a:t> (completely staggered)</a:t>
            </a:r>
            <a:endParaRPr lang="en-US" sz="3000" b="1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1254386"/>
            <a:ext cx="206458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 result for Ci point group molecu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4739481"/>
            <a:ext cx="29718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74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519" y="319881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0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519" y="319881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7829" y="396081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BF</a:t>
            </a:r>
            <a:r>
              <a:rPr lang="en-US" sz="3000" b="1" baseline="-25000" dirty="0" smtClean="0">
                <a:latin typeface="+mn-lt"/>
              </a:rPr>
              <a:t>3</a:t>
            </a:r>
            <a:endParaRPr lang="en-US" sz="30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2471" y="3215481"/>
            <a:ext cx="762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B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F</a:t>
            </a:r>
            <a:r>
              <a:rPr lang="en-US" sz="3000" b="1" baseline="-25000" dirty="0" smtClean="0">
                <a:latin typeface="+mn-lt"/>
              </a:rPr>
              <a:t>4</a:t>
            </a:r>
            <a:r>
              <a:rPr lang="en-US" sz="3000" b="1" dirty="0" smtClean="0">
                <a:latin typeface="+mn-lt"/>
              </a:rPr>
              <a:t> (planar)</a:t>
            </a:r>
            <a:endParaRPr lang="en-US" sz="3000" b="1" dirty="0">
              <a:latin typeface="+mn-lt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129881"/>
            <a:ext cx="200392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9" y="1158081"/>
            <a:ext cx="182758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36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878645"/>
            <a:ext cx="2971800" cy="21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66119" y="2682081"/>
            <a:ext cx="2438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latin typeface="+mn-lt"/>
              </a:rPr>
              <a:t>B</a:t>
            </a:r>
            <a:r>
              <a:rPr lang="en-US" altLang="en-US" sz="2200" b="1" baseline="-25000" dirty="0">
                <a:latin typeface="+mn-lt"/>
              </a:rPr>
              <a:t>2</a:t>
            </a:r>
            <a:r>
              <a:rPr lang="en-US" altLang="en-US" sz="2200" b="1" dirty="0">
                <a:latin typeface="+mn-lt"/>
              </a:rPr>
              <a:t>Cl</a:t>
            </a:r>
            <a:r>
              <a:rPr lang="en-US" altLang="en-US" sz="2200" b="1" baseline="-25000" dirty="0">
                <a:latin typeface="+mn-lt"/>
              </a:rPr>
              <a:t>4</a:t>
            </a:r>
            <a:r>
              <a:rPr lang="en-US" altLang="en-US" sz="2200" b="1" dirty="0">
                <a:latin typeface="+mn-lt"/>
              </a:rPr>
              <a:t> </a:t>
            </a:r>
            <a:r>
              <a:rPr lang="en-US" altLang="en-US" sz="2200" b="1" dirty="0" smtClean="0">
                <a:latin typeface="+mn-lt"/>
              </a:rPr>
              <a:t>staggered</a:t>
            </a:r>
            <a:endParaRPr lang="en-US" altLang="en-US" sz="22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775" y="3799969"/>
            <a:ext cx="883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B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Cl</a:t>
            </a:r>
            <a:r>
              <a:rPr lang="en-US" sz="3000" b="1" baseline="-25000" dirty="0" smtClean="0">
                <a:latin typeface="+mn-lt"/>
              </a:rPr>
              <a:t>4</a:t>
            </a:r>
            <a:r>
              <a:rPr lang="en-US" sz="3000" b="1" dirty="0" smtClean="0">
                <a:latin typeface="+mn-lt"/>
              </a:rPr>
              <a:t> (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r>
              <a:rPr lang="en-US" sz="3000" b="1" dirty="0" smtClean="0">
                <a:latin typeface="+mn-lt"/>
              </a:rPr>
              <a:t>staggered)</a:t>
            </a:r>
            <a:endParaRPr lang="en-US" sz="3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175" y="324647"/>
            <a:ext cx="87447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B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Cl</a:t>
            </a:r>
            <a:r>
              <a:rPr lang="en-US" sz="3000" b="1" baseline="-25000" dirty="0" smtClean="0">
                <a:latin typeface="+mn-lt"/>
              </a:rPr>
              <a:t>4</a:t>
            </a:r>
            <a:r>
              <a:rPr lang="en-US" sz="3000" b="1" dirty="0" smtClean="0">
                <a:latin typeface="+mn-lt"/>
              </a:rPr>
              <a:t> (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90°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staggered)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14223" y="324647"/>
            <a:ext cx="57729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CO</a:t>
            </a:r>
            <a:r>
              <a:rPr lang="en-US" sz="3000" b="1" baseline="-25000" dirty="0" smtClean="0">
                <a:latin typeface="+mn-lt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8" y="1081881"/>
            <a:ext cx="2282581" cy="92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6919" y="5018181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46073" y="4152023"/>
            <a:ext cx="69500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6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600" b="1" baseline="-25000" dirty="0">
                <a:latin typeface="+mn-lt"/>
                <a:cs typeface="Times New Roman" pitchFamily="18" charset="0"/>
              </a:rPr>
              <a:t>h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 and </a:t>
            </a:r>
            <a:r>
              <a:rPr lang="en-US" altLang="en-US" sz="2600" b="1" dirty="0" err="1">
                <a:latin typeface="+mn-lt"/>
                <a:cs typeface="Times New Roman" pitchFamily="18" charset="0"/>
              </a:rPr>
              <a:t>i</a:t>
            </a:r>
            <a:r>
              <a:rPr lang="en-US" altLang="en-US" sz="2600" b="1" dirty="0">
                <a:latin typeface="+mn-lt"/>
                <a:cs typeface="Times New Roman" pitchFamily="18" charset="0"/>
              </a:rPr>
              <a:t> are the same in this point group </a:t>
            </a:r>
            <a:endParaRPr lang="el-GR" altLang="en-US" sz="2600" b="1" dirty="0">
              <a:latin typeface="+mn-lt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8" y="2090092"/>
            <a:ext cx="2318522" cy="201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91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586" y="1780093"/>
            <a:ext cx="89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+mn-lt"/>
              </a:rPr>
              <a:t>Point </a:t>
            </a:r>
            <a:r>
              <a:rPr lang="en-US" sz="3200" b="1" u="sng" dirty="0" smtClean="0">
                <a:latin typeface="+mn-lt"/>
              </a:rPr>
              <a:t>Group</a:t>
            </a:r>
            <a:r>
              <a:rPr lang="en-US" sz="3200" b="1" dirty="0" smtClean="0">
                <a:latin typeface="+mn-lt"/>
              </a:rPr>
              <a:t>		    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838" y="396081"/>
            <a:ext cx="9463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+mn-lt"/>
              </a:rPr>
              <a:t>Point Groups for molecules with a high degree of symmetry (large number of symmetry operations)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396875"/>
            <a:ext cx="4648994" cy="448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899319" y="5272881"/>
            <a:ext cx="84294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Boron exists as B</a:t>
            </a:r>
            <a:r>
              <a:rPr lang="en-US" altLang="en-US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 an icosahedron geometry,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6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549275"/>
            <a:ext cx="879475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23913" y="4130675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+mn-lt"/>
              </a:rPr>
              <a:t>T</a:t>
            </a:r>
            <a:r>
              <a:rPr lang="en-US" altLang="en-US" sz="2600" b="1" baseline="-25000" dirty="0">
                <a:latin typeface="+mn-lt"/>
              </a:rPr>
              <a:t>d</a:t>
            </a:r>
            <a:r>
              <a:rPr lang="en-US" altLang="en-US" sz="2400" b="1" dirty="0">
                <a:latin typeface="+mn-lt"/>
              </a:rPr>
              <a:t> symmetry	           O</a:t>
            </a:r>
            <a:r>
              <a:rPr lang="en-US" altLang="en-US" sz="2600" b="1" baseline="-20000" dirty="0">
                <a:latin typeface="+mn-lt"/>
              </a:rPr>
              <a:t>h</a:t>
            </a:r>
            <a:r>
              <a:rPr lang="en-US" altLang="en-US" sz="1900" b="1" dirty="0">
                <a:latin typeface="+mn-lt"/>
              </a:rPr>
              <a:t> </a:t>
            </a:r>
            <a:r>
              <a:rPr lang="en-US" altLang="en-US" sz="2400" b="1" dirty="0">
                <a:latin typeface="+mn-lt"/>
              </a:rPr>
              <a:t>symmetry </a:t>
            </a:r>
            <a:r>
              <a:rPr lang="en-US" altLang="en-US" sz="1900" b="1" dirty="0">
                <a:latin typeface="+mn-lt"/>
              </a:rPr>
              <a:t>		 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600" b="1" baseline="-20000" dirty="0" err="1">
                <a:latin typeface="+mn-lt"/>
              </a:rPr>
              <a:t>h</a:t>
            </a:r>
            <a:r>
              <a:rPr lang="en-US" altLang="en-US" sz="1900" b="1" dirty="0">
                <a:latin typeface="+mn-lt"/>
              </a:rPr>
              <a:t> </a:t>
            </a:r>
            <a:r>
              <a:rPr lang="en-US" altLang="en-US" sz="2400" b="1" dirty="0">
                <a:latin typeface="+mn-lt"/>
              </a:rPr>
              <a:t>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200" y="242888"/>
            <a:ext cx="60198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 smtClean="0">
                <a:latin typeface="+mj-lt"/>
              </a:rPr>
              <a:t>Determining the Point Group</a:t>
            </a:r>
            <a:endParaRPr lang="en-US" sz="3200" b="1" u="sng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582" y="2041523"/>
            <a:ext cx="87630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2. by inspection, look for T</a:t>
            </a:r>
            <a:r>
              <a:rPr lang="en-US" sz="3000" b="1" baseline="-25000" dirty="0" smtClean="0">
                <a:latin typeface="+mn-lt"/>
              </a:rPr>
              <a:t>d</a:t>
            </a:r>
            <a:r>
              <a:rPr lang="en-US" sz="3000" b="1" dirty="0" smtClean="0">
                <a:latin typeface="+mn-lt"/>
              </a:rPr>
              <a:t>,  O</a:t>
            </a:r>
            <a:r>
              <a:rPr lang="en-US" sz="3000" b="1" baseline="-25000" dirty="0" smtClean="0">
                <a:latin typeface="+mn-lt"/>
              </a:rPr>
              <a:t>h</a:t>
            </a:r>
            <a:r>
              <a:rPr lang="en-US" sz="3000" b="1" dirty="0" smtClean="0">
                <a:latin typeface="+mn-lt"/>
              </a:rPr>
              <a:t>,  </a:t>
            </a:r>
            <a:r>
              <a:rPr lang="en-US" sz="3000" b="1" dirty="0" err="1" smtClean="0">
                <a:cs typeface="Times New Roman" panose="02020603050405020304" pitchFamily="18" charset="0"/>
              </a:rPr>
              <a:t>I</a:t>
            </a:r>
            <a:r>
              <a:rPr lang="en-US" sz="3000" b="1" baseline="-25000" dirty="0" err="1" smtClean="0">
                <a:latin typeface="+mn-lt"/>
              </a:rPr>
              <a:t>h</a:t>
            </a:r>
            <a:r>
              <a:rPr lang="en-US" sz="3000" b="1" dirty="0" smtClean="0">
                <a:latin typeface="+mn-lt"/>
              </a:rPr>
              <a:t>  first </a:t>
            </a:r>
            <a:endParaRPr lang="en-US" sz="3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05" y="2982429"/>
            <a:ext cx="89154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3. look for highest C</a:t>
            </a:r>
            <a:r>
              <a:rPr lang="en-US" sz="3000" b="1" baseline="-25000" dirty="0" smtClean="0">
                <a:latin typeface="+mn-lt"/>
              </a:rPr>
              <a:t>n</a:t>
            </a:r>
            <a:r>
              <a:rPr lang="en-US" sz="3000" b="1" dirty="0" smtClean="0">
                <a:latin typeface="+mn-lt"/>
              </a:rPr>
              <a:t>   (none?  </a:t>
            </a:r>
            <a:r>
              <a:rPr lang="en-US" sz="3000" b="1" dirty="0" smtClean="0">
                <a:latin typeface="+mn-lt"/>
                <a:sym typeface="Wingdings 3"/>
              </a:rPr>
              <a:t></a:t>
            </a:r>
            <a:r>
              <a:rPr lang="en-US" sz="3000" b="1" dirty="0" smtClean="0">
                <a:latin typeface="+mn-lt"/>
              </a:rPr>
              <a:t>  C</a:t>
            </a:r>
            <a:r>
              <a:rPr lang="en-US" sz="3000" b="1" baseline="-25000" dirty="0" smtClean="0">
                <a:latin typeface="+mn-lt"/>
              </a:rPr>
              <a:t>1</a:t>
            </a:r>
            <a:r>
              <a:rPr lang="en-US" sz="3000" b="1" dirty="0" smtClean="0">
                <a:latin typeface="+mn-lt"/>
              </a:rPr>
              <a:t>, C</a:t>
            </a:r>
            <a:r>
              <a:rPr lang="en-US" sz="3000" b="1" baseline="-25000" dirty="0" smtClean="0">
                <a:latin typeface="+mn-lt"/>
              </a:rPr>
              <a:t>s</a:t>
            </a:r>
            <a:r>
              <a:rPr lang="en-US" sz="3000" b="1" dirty="0" smtClean="0">
                <a:latin typeface="+mn-lt"/>
              </a:rPr>
              <a:t> or C</a:t>
            </a:r>
            <a:r>
              <a:rPr lang="en-US" sz="3000" b="1" baseline="-25000" dirty="0" smtClean="0">
                <a:latin typeface="+mn-lt"/>
              </a:rPr>
              <a:t>i</a:t>
            </a:r>
            <a:r>
              <a:rPr lang="en-US" sz="3000" b="1" dirty="0" smtClean="0">
                <a:latin typeface="+mn-lt"/>
              </a:rPr>
              <a:t>)</a:t>
            </a:r>
            <a:endParaRPr lang="en-US" sz="3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582" y="3906423"/>
            <a:ext cx="6527490" cy="55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4. look for C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 </a:t>
            </a:r>
            <a:r>
              <a:rPr lang="en-US" sz="3000" b="1" dirty="0" smtClean="0">
                <a:latin typeface="+mn-lt"/>
                <a:sym typeface="Symbol"/>
              </a:rPr>
              <a:t> C</a:t>
            </a:r>
            <a:r>
              <a:rPr lang="en-US" sz="3000" b="1" baseline="-25000" dirty="0" smtClean="0">
                <a:latin typeface="+mn-lt"/>
                <a:sym typeface="Symbol"/>
              </a:rPr>
              <a:t>n</a:t>
            </a:r>
            <a:r>
              <a:rPr lang="en-US" sz="3000" b="1" dirty="0" smtClean="0">
                <a:latin typeface="+mn-lt"/>
                <a:sym typeface="Symbol"/>
              </a:rPr>
              <a:t> (principle)</a:t>
            </a:r>
            <a:r>
              <a:rPr lang="en-US" sz="3000" b="1" dirty="0" smtClean="0">
                <a:latin typeface="+mn-lt"/>
              </a:rPr>
              <a:t> </a:t>
            </a:r>
            <a:endParaRPr lang="en-US" sz="30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098" y="4883771"/>
            <a:ext cx="88892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5. after axis rotation, then start </a:t>
            </a:r>
            <a:r>
              <a:rPr lang="en-US" sz="3000" b="1" dirty="0" smtClean="0">
                <a:latin typeface="+mn-lt"/>
                <a:sym typeface="Symbol"/>
              </a:rPr>
              <a:t>, mirror planes</a:t>
            </a:r>
            <a:endParaRPr lang="en-US" sz="30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855" y="1163568"/>
            <a:ext cx="8763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1. draw Lewis, get MG, make model, examine it</a:t>
            </a:r>
            <a:endParaRPr lang="en-US" sz="3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582" y="5806281"/>
            <a:ext cx="88892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6. don’t spend much time searching for </a:t>
            </a:r>
            <a:r>
              <a:rPr lang="en-US" sz="3000" b="1" i="1" dirty="0" err="1" smtClean="0">
                <a:latin typeface="+mn-lt"/>
              </a:rPr>
              <a:t>i</a:t>
            </a:r>
            <a:r>
              <a:rPr lang="en-US" sz="3000" b="1" dirty="0" smtClean="0">
                <a:latin typeface="+mn-lt"/>
              </a:rPr>
              <a:t> or S</a:t>
            </a:r>
            <a:r>
              <a:rPr lang="en-US" sz="3000" b="1" baseline="-25000" dirty="0">
                <a:latin typeface="+mn-lt"/>
              </a:rPr>
              <a:t>n</a:t>
            </a:r>
            <a:endParaRPr lang="en-US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2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0"/>
            <a:ext cx="8077200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87583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816475"/>
            <a:ext cx="9144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39938" y="319881"/>
            <a:ext cx="5797550" cy="898525"/>
          </a:xfrm>
        </p:spPr>
        <p:txBody>
          <a:bodyPr/>
          <a:lstStyle/>
          <a:p>
            <a:pPr eaLnBrk="1" hangingPunct="1"/>
            <a:r>
              <a:rPr lang="en-US" altLang="en-US" sz="4400" b="1" u="sng" dirty="0" smtClean="0">
                <a:latin typeface="+mn-lt"/>
              </a:rPr>
              <a:t>Chirality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70719" y="1615281"/>
            <a:ext cx="8686800" cy="762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/>
              <a:t>A molecule is chiral (optically active) if:</a:t>
            </a: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1201738" y="2605881"/>
            <a:ext cx="7315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+mn-lt"/>
              </a:rPr>
              <a:t>Molecule does </a:t>
            </a:r>
            <a:r>
              <a:rPr lang="en-US" altLang="en-US" sz="2800" b="1" u="sng" dirty="0">
                <a:latin typeface="+mn-lt"/>
              </a:rPr>
              <a:t>NOT</a:t>
            </a:r>
            <a:r>
              <a:rPr lang="en-US" altLang="en-US" sz="2800" b="1" dirty="0">
                <a:latin typeface="+mn-lt"/>
              </a:rPr>
              <a:t> have:</a:t>
            </a:r>
            <a:br>
              <a:rPr lang="en-US" altLang="en-US" sz="2800" b="1" dirty="0">
                <a:latin typeface="+mn-lt"/>
              </a:rPr>
            </a:br>
            <a:r>
              <a:rPr lang="en-US" altLang="en-US" sz="2800" b="1" dirty="0">
                <a:latin typeface="+mn-lt"/>
              </a:rPr>
              <a:t>    1.  </a:t>
            </a:r>
            <a:r>
              <a:rPr lang="el-GR" altLang="en-US" sz="2800" b="1" dirty="0">
                <a:latin typeface="+mn-lt"/>
                <a:cs typeface="Times New Roman" pitchFamily="18" charset="0"/>
              </a:rPr>
              <a:t>σ</a:t>
            </a:r>
            <a:r>
              <a:rPr lang="en-US" altLang="en-US" sz="2800" b="1" dirty="0">
                <a:latin typeface="+mn-lt"/>
                <a:cs typeface="Times New Roman" pitchFamily="18" charset="0"/>
              </a:rPr>
              <a:t> (mirror plane)</a:t>
            </a:r>
            <a:br>
              <a:rPr lang="en-US" altLang="en-US" sz="2800" b="1" dirty="0">
                <a:latin typeface="+mn-lt"/>
                <a:cs typeface="Times New Roman" pitchFamily="18" charset="0"/>
              </a:rPr>
            </a:br>
            <a:r>
              <a:rPr lang="en-US" altLang="en-US" sz="2800" b="1" dirty="0">
                <a:latin typeface="+mn-lt"/>
                <a:cs typeface="Times New Roman" pitchFamily="18" charset="0"/>
              </a:rPr>
              <a:t>    2.  </a:t>
            </a:r>
            <a:r>
              <a:rPr lang="en-US" altLang="en-US" sz="2800" b="1" dirty="0" err="1">
                <a:latin typeface="+mn-lt"/>
                <a:cs typeface="Times New Roman" pitchFamily="18" charset="0"/>
              </a:rPr>
              <a:t>i</a:t>
            </a:r>
            <a:r>
              <a:rPr lang="en-US" altLang="en-US" sz="2800" b="1" dirty="0">
                <a:latin typeface="+mn-lt"/>
                <a:cs typeface="Times New Roman" pitchFamily="18" charset="0"/>
              </a:rPr>
              <a:t> (inversion)</a:t>
            </a:r>
            <a:br>
              <a:rPr lang="en-US" altLang="en-US" sz="2800" b="1" dirty="0">
                <a:latin typeface="+mn-lt"/>
                <a:cs typeface="Times New Roman" pitchFamily="18" charset="0"/>
              </a:rPr>
            </a:br>
            <a:r>
              <a:rPr lang="en-US" altLang="en-US" sz="2800" b="1" dirty="0">
                <a:latin typeface="+mn-lt"/>
                <a:cs typeface="Times New Roman" pitchFamily="18" charset="0"/>
              </a:rPr>
              <a:t>    3.  S (improper rotation)</a:t>
            </a:r>
            <a:endParaRPr lang="el-GR" altLang="en-US" sz="2800" b="1" dirty="0">
              <a:latin typeface="+mn-lt"/>
              <a:cs typeface="Times New Roman" pitchFamily="18" charset="0"/>
            </a:endParaRP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896937" y="4815681"/>
            <a:ext cx="81557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latin typeface="+mn-lt"/>
              </a:rPr>
              <a:t>If </a:t>
            </a:r>
            <a:r>
              <a:rPr lang="en-US" altLang="en-US" sz="2800" b="1" u="sng" dirty="0" smtClean="0">
                <a:latin typeface="+mn-lt"/>
              </a:rPr>
              <a:t>all three</a:t>
            </a:r>
            <a:r>
              <a:rPr lang="en-US" altLang="en-US" sz="2800" b="1" dirty="0" smtClean="0">
                <a:latin typeface="+mn-lt"/>
              </a:rPr>
              <a:t> are absent, the molecule is </a:t>
            </a:r>
            <a:r>
              <a:rPr lang="en-US" altLang="en-US" sz="2800" b="1" dirty="0">
                <a:latin typeface="+mn-lt"/>
              </a:rPr>
              <a:t>chiral !!!  </a:t>
            </a:r>
            <a:endParaRPr lang="en-US" altLang="en-US" sz="2800" b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1519" y="5573229"/>
            <a:ext cx="29360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000" b="1" u="sng" dirty="0">
                <a:solidFill>
                  <a:srgbClr val="0070C0"/>
                </a:solidFill>
                <a:latin typeface="+mn-lt"/>
              </a:rPr>
              <a:t>Period !</a:t>
            </a:r>
            <a:endParaRPr lang="en-US" sz="50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179206" grpId="0"/>
      <p:bldP spid="179207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06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31242"/>
            <a:ext cx="9372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[PtCl</a:t>
            </a:r>
            <a:r>
              <a:rPr lang="en-US" sz="3000" b="1" baseline="-25000" dirty="0" smtClean="0">
                <a:latin typeface="+mn-lt"/>
              </a:rPr>
              <a:t>4</a:t>
            </a:r>
            <a:r>
              <a:rPr lang="en-US" sz="3000" b="1" dirty="0" smtClean="0">
                <a:latin typeface="+mn-lt"/>
              </a:rPr>
              <a:t>]</a:t>
            </a:r>
            <a:r>
              <a:rPr lang="en-US" sz="3000" b="1" baseline="30000" dirty="0" smtClean="0">
                <a:latin typeface="+mn-lt"/>
              </a:rPr>
              <a:t>2</a:t>
            </a:r>
            <a:r>
              <a:rPr lang="en-US" sz="3000" b="1" baseline="30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3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000" b="1" dirty="0" smtClean="0">
                <a:latin typeface="+mn-lt"/>
              </a:rPr>
              <a:t>(square planar)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4" y="1158081"/>
            <a:ext cx="241093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3952" y="3444081"/>
            <a:ext cx="9372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trans-1,2-dichloroethene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29" y="4434681"/>
            <a:ext cx="1981200" cy="150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2" y="4282281"/>
            <a:ext cx="2462213" cy="230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4529" y="3543052"/>
            <a:ext cx="70227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Re(CO)</a:t>
            </a:r>
            <a:r>
              <a:rPr lang="en-US" sz="3000" b="1" baseline="-25000" dirty="0" smtClean="0">
                <a:latin typeface="+mn-lt"/>
              </a:rPr>
              <a:t>5</a:t>
            </a:r>
            <a:r>
              <a:rPr lang="en-US" sz="3000" b="1" dirty="0" smtClean="0">
                <a:latin typeface="+mn-lt"/>
              </a:rPr>
              <a:t>Cl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106" y="243681"/>
            <a:ext cx="72239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[Co(</a:t>
            </a:r>
            <a:r>
              <a:rPr lang="en-US" sz="3000" b="1" dirty="0" err="1" smtClean="0">
                <a:latin typeface="+mn-lt"/>
              </a:rPr>
              <a:t>en</a:t>
            </a:r>
            <a:r>
              <a:rPr lang="en-US" sz="3000" b="1" dirty="0" smtClean="0">
                <a:latin typeface="+mn-lt"/>
              </a:rPr>
              <a:t>)</a:t>
            </a:r>
            <a:r>
              <a:rPr lang="en-US" sz="3000" b="1" baseline="-25000" dirty="0" smtClean="0">
                <a:latin typeface="+mn-lt"/>
              </a:rPr>
              <a:t>3</a:t>
            </a:r>
            <a:r>
              <a:rPr lang="en-US" sz="3000" b="1" dirty="0" smtClean="0">
                <a:latin typeface="+mn-lt"/>
              </a:rPr>
              <a:t>]</a:t>
            </a:r>
            <a:r>
              <a:rPr lang="en-US" sz="3000" b="1" baseline="30000" dirty="0" smtClean="0">
                <a:latin typeface="+mn-lt"/>
              </a:rPr>
              <a:t>2+</a:t>
            </a:r>
            <a:endParaRPr lang="en-US" sz="30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9676" y="853281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en</a:t>
            </a:r>
            <a:r>
              <a:rPr lang="en-US" sz="2000" b="1" dirty="0" smtClean="0">
                <a:latin typeface="+mn-lt"/>
              </a:rPr>
              <a:t> = </a:t>
            </a:r>
            <a:r>
              <a:rPr lang="en-US" sz="2000" b="1" dirty="0" err="1" smtClean="0">
                <a:latin typeface="+mn-lt"/>
              </a:rPr>
              <a:t>ethylenediammine</a:t>
            </a:r>
            <a:r>
              <a:rPr lang="en-US" sz="2000" b="1" dirty="0" smtClean="0">
                <a:latin typeface="+mn-lt"/>
              </a:rPr>
              <a:t>, NH</a:t>
            </a:r>
            <a:r>
              <a:rPr lang="en-US" sz="2000" b="1" baseline="-25000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CH</a:t>
            </a:r>
            <a:r>
              <a:rPr lang="en-US" sz="2000" b="1" baseline="-25000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CH</a:t>
            </a:r>
            <a:r>
              <a:rPr lang="en-US" sz="2000" b="1" baseline="-25000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NH</a:t>
            </a:r>
            <a:r>
              <a:rPr lang="en-US" sz="2000" b="1" baseline="-25000" dirty="0" smtClean="0">
                <a:latin typeface="+mn-lt"/>
              </a:rPr>
              <a:t>2</a:t>
            </a:r>
            <a:endParaRPr lang="en-US" sz="2000" b="1" dirty="0" smtClean="0">
              <a:latin typeface="+mn-lt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21" y="1361724"/>
            <a:ext cx="2362200" cy="198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3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519" y="465138"/>
            <a:ext cx="72239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[Co(</a:t>
            </a:r>
            <a:r>
              <a:rPr lang="en-US" sz="3000" b="1" dirty="0" err="1" smtClean="0">
                <a:latin typeface="+mn-lt"/>
              </a:rPr>
              <a:t>en</a:t>
            </a:r>
            <a:r>
              <a:rPr lang="en-US" sz="3000" b="1" dirty="0" smtClean="0">
                <a:latin typeface="+mn-lt"/>
              </a:rPr>
              <a:t>)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Cl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]</a:t>
            </a:r>
            <a:endParaRPr lang="en-US" sz="30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2168" y="1202555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en</a:t>
            </a:r>
            <a:r>
              <a:rPr lang="en-US" sz="2000" b="1" dirty="0" smtClean="0">
                <a:latin typeface="+mn-lt"/>
              </a:rPr>
              <a:t> = </a:t>
            </a:r>
            <a:r>
              <a:rPr lang="en-US" sz="2000" b="1" dirty="0" err="1" smtClean="0">
                <a:latin typeface="+mn-lt"/>
              </a:rPr>
              <a:t>ethylenediammine</a:t>
            </a:r>
            <a:r>
              <a:rPr lang="en-US" sz="2000" b="1" dirty="0" smtClean="0">
                <a:latin typeface="+mn-lt"/>
              </a:rPr>
              <a:t>, NH</a:t>
            </a:r>
            <a:r>
              <a:rPr lang="en-US" sz="2000" b="1" baseline="-25000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CH</a:t>
            </a:r>
            <a:r>
              <a:rPr lang="en-US" sz="2000" b="1" baseline="-25000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CH</a:t>
            </a:r>
            <a:r>
              <a:rPr lang="en-US" sz="2000" b="1" baseline="-25000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NH</a:t>
            </a:r>
            <a:r>
              <a:rPr lang="en-US" sz="2000" b="1" baseline="-25000" dirty="0" smtClean="0">
                <a:latin typeface="+mn-lt"/>
              </a:rPr>
              <a:t>2</a:t>
            </a:r>
            <a:endParaRPr lang="en-US" sz="2000" b="1" dirty="0" smtClean="0"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7" y="1996281"/>
            <a:ext cx="3108568" cy="215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43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119" y="4722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</a:t>
            </a:r>
            <a:r>
              <a:rPr lang="en-US" sz="3000" b="1" dirty="0" err="1" smtClean="0">
                <a:latin typeface="+mn-lt"/>
              </a:rPr>
              <a:t>ferrocene</a:t>
            </a:r>
            <a:r>
              <a:rPr lang="en-US" sz="3000" b="1" dirty="0" smtClean="0">
                <a:latin typeface="+mn-lt"/>
              </a:rPr>
              <a:t>, [Fe(C</a:t>
            </a:r>
            <a:r>
              <a:rPr lang="en-US" sz="3000" b="1" baseline="-25000" dirty="0" smtClean="0">
                <a:latin typeface="+mn-lt"/>
              </a:rPr>
              <a:t>5</a:t>
            </a:r>
            <a:r>
              <a:rPr lang="en-US" sz="3000" b="1" dirty="0" smtClean="0">
                <a:latin typeface="+mn-lt"/>
              </a:rPr>
              <a:t>H</a:t>
            </a:r>
            <a:r>
              <a:rPr lang="en-US" sz="3000" b="1" baseline="-25000" dirty="0" smtClean="0">
                <a:latin typeface="+mn-lt"/>
              </a:rPr>
              <a:t>5</a:t>
            </a:r>
            <a:r>
              <a:rPr lang="en-US" sz="3000" b="1" dirty="0" smtClean="0">
                <a:latin typeface="+mn-lt"/>
              </a:rPr>
              <a:t>)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] (eclipsed conformation)</a:t>
            </a:r>
            <a:endParaRPr lang="en-US" sz="3000" b="1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2163" y="1615281"/>
            <a:ext cx="3177381" cy="3048000"/>
            <a:chOff x="976313" y="701675"/>
            <a:chExt cx="3177381" cy="3048000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1127919" y="3292475"/>
              <a:ext cx="30257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66788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Ferrocene eclipsed</a:t>
              </a:r>
            </a:p>
          </p:txBody>
        </p:sp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13" y="701675"/>
              <a:ext cx="29718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" y="4816005"/>
            <a:ext cx="3155950" cy="209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5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119" y="4722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smtClean="0">
                <a:latin typeface="+mn-lt"/>
              </a:rPr>
              <a:t>Determine point group of </a:t>
            </a:r>
            <a:r>
              <a:rPr lang="en-US" sz="3000" b="1" dirty="0" err="1" smtClean="0">
                <a:latin typeface="+mn-lt"/>
              </a:rPr>
              <a:t>ferrocene</a:t>
            </a:r>
            <a:r>
              <a:rPr lang="en-US" sz="3000" b="1" dirty="0" smtClean="0">
                <a:latin typeface="+mn-lt"/>
              </a:rPr>
              <a:t>, [Fe(C</a:t>
            </a:r>
            <a:r>
              <a:rPr lang="en-US" sz="3000" b="1" baseline="-25000" dirty="0" smtClean="0">
                <a:latin typeface="+mn-lt"/>
              </a:rPr>
              <a:t>5</a:t>
            </a:r>
            <a:r>
              <a:rPr lang="en-US" sz="3000" b="1" dirty="0" smtClean="0">
                <a:latin typeface="+mn-lt"/>
              </a:rPr>
              <a:t>H</a:t>
            </a:r>
            <a:r>
              <a:rPr lang="en-US" sz="3000" b="1" baseline="-25000" dirty="0" smtClean="0">
                <a:latin typeface="+mn-lt"/>
              </a:rPr>
              <a:t>5</a:t>
            </a:r>
            <a:r>
              <a:rPr lang="en-US" sz="3000" b="1" dirty="0" smtClean="0">
                <a:latin typeface="+mn-lt"/>
              </a:rPr>
              <a:t>)</a:t>
            </a:r>
            <a:r>
              <a:rPr lang="en-US" sz="3000" b="1" baseline="-25000" dirty="0" smtClean="0">
                <a:latin typeface="+mn-lt"/>
              </a:rPr>
              <a:t>2</a:t>
            </a:r>
            <a:r>
              <a:rPr lang="en-US" sz="3000" b="1" dirty="0" smtClean="0">
                <a:latin typeface="+mn-lt"/>
              </a:rPr>
              <a:t>] (staggered conformation)</a:t>
            </a:r>
            <a:endParaRPr lang="en-US" sz="3000" b="1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23119" y="1895405"/>
            <a:ext cx="3428206" cy="3204865"/>
            <a:chOff x="5700713" y="625475"/>
            <a:chExt cx="3428206" cy="3204865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113" y="625475"/>
              <a:ext cx="17081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700713" y="3368675"/>
              <a:ext cx="3428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66788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Ferrocene staggered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71219" y="2019817"/>
            <a:ext cx="2133600" cy="2286000"/>
            <a:chOff x="6157913" y="4206875"/>
            <a:chExt cx="2133600" cy="2286000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6462713" y="6035675"/>
              <a:ext cx="1752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66788" eaLnBrk="0" hangingPunct="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Top View</a:t>
              </a:r>
            </a:p>
          </p:txBody>
        </p:sp>
        <p:pic>
          <p:nvPicPr>
            <p:cNvPr id="12" name="Picture 14" descr="top view C5H5 stagger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913" y="4206875"/>
              <a:ext cx="2133600" cy="189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09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44475"/>
            <a:ext cx="48514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6081713" y="1920875"/>
            <a:ext cx="34290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Some highly symmetric species for you to determine their point group</a:t>
            </a: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959475"/>
            <a:ext cx="9144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68275"/>
            <a:ext cx="58674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42119" y="4968875"/>
            <a:ext cx="92202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The C</a:t>
            </a:r>
            <a:r>
              <a:rPr lang="en-US" altLang="en-US" sz="2600" b="1" baseline="-25000" dirty="0">
                <a:latin typeface="+mn-lt"/>
              </a:rPr>
              <a:t>2</a:t>
            </a:r>
            <a:r>
              <a:rPr lang="en-US" altLang="en-US" sz="2600" b="1" dirty="0">
                <a:latin typeface="+mn-lt"/>
              </a:rPr>
              <a:t> axis is coincident with the C</a:t>
            </a:r>
            <a:r>
              <a:rPr lang="en-US" altLang="en-US" sz="2600" b="1" baseline="-25000" dirty="0">
                <a:latin typeface="+mn-lt"/>
              </a:rPr>
              <a:t>4</a:t>
            </a:r>
            <a:r>
              <a:rPr lang="en-US" altLang="en-US" sz="2600" b="1" dirty="0">
                <a:latin typeface="+mn-lt"/>
              </a:rPr>
              <a:t> axis. The C</a:t>
            </a:r>
            <a:r>
              <a:rPr lang="en-US" altLang="en-US" sz="2600" b="1" baseline="-25000" dirty="0">
                <a:latin typeface="+mn-lt"/>
              </a:rPr>
              <a:t>4</a:t>
            </a:r>
            <a:r>
              <a:rPr lang="en-US" altLang="en-US" sz="2600" b="1" dirty="0">
                <a:latin typeface="+mn-lt"/>
              </a:rPr>
              <a:t> axis is a higher order and takes precedence over the C</a:t>
            </a:r>
            <a:r>
              <a:rPr lang="en-US" altLang="en-US" sz="2600" b="1" baseline="-25000" dirty="0">
                <a:latin typeface="+mn-lt"/>
              </a:rPr>
              <a:t>2</a:t>
            </a:r>
            <a:r>
              <a:rPr lang="en-US" altLang="en-US" sz="2600" b="1" dirty="0">
                <a:latin typeface="+mn-lt"/>
              </a:rPr>
              <a:t>. The highest order axis, in this case the C</a:t>
            </a:r>
            <a:r>
              <a:rPr lang="en-US" altLang="en-US" sz="2600" b="1" baseline="-25000" dirty="0">
                <a:latin typeface="+mn-lt"/>
              </a:rPr>
              <a:t>4</a:t>
            </a:r>
            <a:r>
              <a:rPr lang="en-US" altLang="en-US" sz="2600" b="1" dirty="0">
                <a:latin typeface="+mn-lt"/>
              </a:rPr>
              <a:t>, is called the </a:t>
            </a:r>
            <a:r>
              <a:rPr lang="en-US" altLang="en-US" sz="2600" b="1" u="sng" dirty="0">
                <a:latin typeface="+mn-lt"/>
              </a:rPr>
              <a:t>principle axis</a:t>
            </a:r>
            <a:endParaRPr lang="en-US" altLang="en-US" sz="2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70866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432719" y="5425280"/>
            <a:ext cx="726249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latin typeface="+mn-lt"/>
              </a:rPr>
              <a:t>Note the three C</a:t>
            </a:r>
            <a:r>
              <a:rPr lang="en-US" altLang="en-US" sz="2600" b="1" baseline="-25000" dirty="0">
                <a:latin typeface="+mn-lt"/>
              </a:rPr>
              <a:t>2</a:t>
            </a:r>
            <a:r>
              <a:rPr lang="en-US" altLang="en-US" sz="2600" b="1" dirty="0">
                <a:latin typeface="+mn-lt"/>
              </a:rPr>
              <a:t> axis that are </a:t>
            </a:r>
            <a:r>
              <a:rPr lang="en-US" altLang="en-US" sz="2600" b="1" u="sng" dirty="0">
                <a:latin typeface="+mn-lt"/>
              </a:rPr>
              <a:t>perpendicular</a:t>
            </a:r>
            <a:r>
              <a:rPr lang="en-US" altLang="en-US" sz="2600" b="1" dirty="0">
                <a:latin typeface="+mn-lt"/>
              </a:rPr>
              <a:t> to the principle axis, C</a:t>
            </a:r>
            <a:r>
              <a:rPr lang="en-US" altLang="en-US" sz="2600" b="1" baseline="-25000" dirty="0">
                <a:latin typeface="+mn-lt"/>
              </a:rPr>
              <a:t>3</a:t>
            </a:r>
            <a:r>
              <a:rPr lang="en-US" altLang="en-US" sz="2600" b="1" dirty="0"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200" b="1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1172</Words>
  <Application>Microsoft Office PowerPoint</Application>
  <PresentationFormat>Custom</PresentationFormat>
  <Paragraphs>109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Chirality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Symmetry</dc:title>
  <dc:creator>BJ Yoblinski</dc:creator>
  <cp:lastModifiedBy>BJ Yoblinski</cp:lastModifiedBy>
  <cp:revision>166</cp:revision>
  <cp:lastPrinted>2014-01-30T21:27:32Z</cp:lastPrinted>
  <dcterms:created xsi:type="dcterms:W3CDTF">2007-11-05T12:29:43Z</dcterms:created>
  <dcterms:modified xsi:type="dcterms:W3CDTF">2016-09-21T00:23:55Z</dcterms:modified>
</cp:coreProperties>
</file>