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324" r:id="rId3"/>
    <p:sldId id="325" r:id="rId4"/>
    <p:sldId id="286" r:id="rId5"/>
    <p:sldId id="327" r:id="rId6"/>
    <p:sldId id="326" r:id="rId7"/>
    <p:sldId id="283" r:id="rId8"/>
    <p:sldId id="328" r:id="rId9"/>
    <p:sldId id="284" r:id="rId10"/>
    <p:sldId id="309" r:id="rId11"/>
    <p:sldId id="330" r:id="rId12"/>
    <p:sldId id="299" r:id="rId13"/>
    <p:sldId id="308" r:id="rId14"/>
    <p:sldId id="310" r:id="rId15"/>
    <p:sldId id="311" r:id="rId16"/>
    <p:sldId id="331" r:id="rId17"/>
    <p:sldId id="332" r:id="rId18"/>
    <p:sldId id="312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93" r:id="rId27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9900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22" tIns="45361" rIns="90722" bIns="45361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fld id="{3B06C70C-0EB7-4029-9CF7-3E8D495AB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6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3BF3F-EDC7-40FB-9A78-E3BB54F01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80C36-D531-477C-A29B-8AEC23DAD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AF50C-B8E1-4BAF-AB86-54B682FFE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B792F-4FC8-4214-A096-92B4EDFB9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9FF6-318B-4D25-B03A-14FB009D3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3D518-A8EA-46E0-B9E0-CC0987224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A4EC9-92DA-4755-871D-D51D025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1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9C62-808B-47CF-BFCC-E3496A85E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1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ED66C-1504-442D-99C0-B51FF2734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034D-3AEA-4F05-9B15-95FB59976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79BE2-2EDF-4F2F-980B-6BB49140C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BCC7D60-4834-47E2-B1BA-587CCAC07E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324600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4048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49403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End result is that solution phase absorptions at room temperature are almost always broad because of the various number of photons (with different energies) being absorbed. The energy of </a:t>
            </a:r>
            <a:r>
              <a:rPr lang="el-GR" b="1" dirty="0">
                <a:cs typeface="Times New Roman" pitchFamily="18" charset="0"/>
              </a:rPr>
              <a:t>λ</a:t>
            </a:r>
            <a:r>
              <a:rPr lang="en-US" b="1" baseline="-25000" dirty="0">
                <a:cs typeface="Times New Roman" pitchFamily="18" charset="0"/>
              </a:rPr>
              <a:t>max</a:t>
            </a:r>
            <a:r>
              <a:rPr lang="en-US" b="1" dirty="0">
                <a:cs typeface="Times New Roman" pitchFamily="18" charset="0"/>
              </a:rPr>
              <a:t> is usually taken as the reference point.</a:t>
            </a:r>
            <a:endParaRPr lang="el-GR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71777" y="1524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" pitchFamily="34" charset="0"/>
                <a:cs typeface="Arial" pitchFamily="34" charset="0"/>
              </a:rPr>
              <a:t>Selection Rules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2243" y="838200"/>
            <a:ext cx="8915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5825" indent="-3425825">
              <a:defRPr>
                <a:solidFill>
                  <a:schemeClr val="tx1"/>
                </a:solidFill>
                <a:latin typeface="Arial" charset="0"/>
              </a:defRPr>
            </a:lvl1pPr>
            <a:lvl2pPr marL="3662363">
              <a:defRPr>
                <a:solidFill>
                  <a:schemeClr val="tx1"/>
                </a:solidFill>
                <a:latin typeface="Arial" charset="0"/>
              </a:defRPr>
            </a:lvl2pPr>
            <a:lvl3pPr marL="3776663">
              <a:defRPr>
                <a:solidFill>
                  <a:schemeClr val="tx1"/>
                </a:solidFill>
                <a:latin typeface="Arial" charset="0"/>
              </a:defRPr>
            </a:lvl3pPr>
            <a:lvl4pPr marL="3890963">
              <a:defRPr>
                <a:solidFill>
                  <a:schemeClr val="tx1"/>
                </a:solidFill>
                <a:latin typeface="Arial" charset="0"/>
              </a:defRPr>
            </a:lvl4pPr>
            <a:lvl5pPr marL="4005263">
              <a:defRPr>
                <a:solidFill>
                  <a:schemeClr val="tx1"/>
                </a:solidFill>
                <a:latin typeface="Arial" charset="0"/>
              </a:defRPr>
            </a:lvl5pPr>
            <a:lvl6pPr marL="446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919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376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834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176463" indent="-2176463"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Laporte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selection rule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transitions between states of like symmetry labels are quantum mechanically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forbidden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while transitions between states of different symmetry labels are quantum mechanically </a:t>
            </a:r>
            <a:r>
              <a:rPr lang="en-US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allowed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45648" y="4343399"/>
            <a:ext cx="889803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74975" indent="-2974975">
              <a:defRPr>
                <a:solidFill>
                  <a:schemeClr val="tx1"/>
                </a:solidFill>
                <a:latin typeface="Arial" charset="0"/>
              </a:defRPr>
            </a:lvl1pPr>
            <a:lvl2pPr marL="3089275">
              <a:defRPr>
                <a:solidFill>
                  <a:schemeClr val="tx1"/>
                </a:solidFill>
                <a:latin typeface="Arial" charset="0"/>
              </a:defRPr>
            </a:lvl2pPr>
            <a:lvl3pPr marL="3203575">
              <a:defRPr>
                <a:solidFill>
                  <a:schemeClr val="tx1"/>
                </a:solidFill>
                <a:latin typeface="Arial" charset="0"/>
              </a:defRPr>
            </a:lvl3pPr>
            <a:lvl4pPr marL="3317875">
              <a:defRPr>
                <a:solidFill>
                  <a:schemeClr val="tx1"/>
                </a:solidFill>
                <a:latin typeface="Arial" charset="0"/>
              </a:defRPr>
            </a:lvl4pPr>
            <a:lvl5pPr marL="3432175">
              <a:defRPr>
                <a:solidFill>
                  <a:schemeClr val="tx1"/>
                </a:solidFill>
                <a:latin typeface="Arial" charset="0"/>
              </a:defRPr>
            </a:lvl5pPr>
            <a:lvl6pPr marL="3889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46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03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26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176463" indent="-2176463">
              <a:spcBef>
                <a:spcPct val="50000"/>
              </a:spcBef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spin selection rule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– transitions that do not change electron spin are quantum mechanically </a:t>
            </a:r>
            <a:r>
              <a:rPr lang="en-US" sz="2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while transitions that change electron spin are quantum mechanically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forbidden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2576" y="3075083"/>
            <a:ext cx="1371600" cy="523220"/>
            <a:chOff x="775504" y="3078033"/>
            <a:chExt cx="1371600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775504" y="3078033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g      u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191706" y="3380238"/>
              <a:ext cx="4002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5648" y="339732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  <a:sym typeface="Wingdings"/>
              </a:rPr>
              <a:t>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/>
              </a:rPr>
              <a:t> 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76331" y="3085396"/>
            <a:ext cx="1371600" cy="523220"/>
            <a:chOff x="775504" y="3078033"/>
            <a:chExt cx="13716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775504" y="3078033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u      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191706" y="3380238"/>
              <a:ext cx="4002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28198" y="3075083"/>
            <a:ext cx="1371600" cy="523220"/>
            <a:chOff x="775504" y="3078033"/>
            <a:chExt cx="137160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775504" y="3078033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g      g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191706" y="3380238"/>
              <a:ext cx="4002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25004" y="3409562"/>
            <a:ext cx="217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  <a:sym typeface="Wingdings"/>
              </a:rPr>
              <a:t>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forbidden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/>
              </a:rPr>
              <a:t> 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3595" y="341861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  <a:sym typeface="Wingdings"/>
              </a:rPr>
              <a:t></a:t>
            </a:r>
            <a:r>
              <a:rPr lang="en-US" sz="2000" b="1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/>
              </a:rPr>
              <a:t> 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60347" y="3063508"/>
            <a:ext cx="1371600" cy="523220"/>
            <a:chOff x="775504" y="3078033"/>
            <a:chExt cx="1371600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775504" y="3078033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u     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u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191706" y="3380238"/>
              <a:ext cx="4002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21450" y="3409562"/>
            <a:ext cx="217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  <a:sym typeface="Wingdings"/>
              </a:rPr>
              <a:t>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forbidden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/>
              </a:rPr>
              <a:t> 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5" grpId="0"/>
      <p:bldP spid="17" grpId="0"/>
      <p:bldP spid="18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768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524000" y="33528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590800" y="2895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h</a:t>
            </a:r>
            <a:r>
              <a:rPr lang="el-GR" b="1" dirty="0">
                <a:cs typeface="Times New Roman" pitchFamily="18" charset="0"/>
              </a:rPr>
              <a:t>ν</a:t>
            </a:r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4876800" y="31242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5257800" y="2286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257800" y="2590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d-d band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75390" y="3348942"/>
            <a:ext cx="12404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cs typeface="Times New Roman" pitchFamily="18" charset="0"/>
              </a:rPr>
              <a:t>465 nm</a:t>
            </a:r>
            <a:endParaRPr lang="el-GR" sz="2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1" grpId="0"/>
      <p:bldP spid="34832" grpId="0" animBg="1"/>
      <p:bldP spid="34833" grpId="0" animBg="1"/>
      <p:bldP spid="3483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105400" y="18288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381000" y="38100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Example of a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d-d band</a:t>
            </a:r>
            <a:endParaRPr lang="el-G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52400" y="1371600"/>
            <a:ext cx="3352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d-d bands have low extinction coefficients (</a:t>
            </a:r>
            <a:r>
              <a:rPr lang="el-GR" sz="2200" b="1" dirty="0">
                <a:latin typeface="Arial" pitchFamily="34" charset="0"/>
                <a:cs typeface="Arial" pitchFamily="34" charset="0"/>
              </a:rPr>
              <a:t>ε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5-100 M</a:t>
            </a:r>
            <a:r>
              <a:rPr lang="en-US" sz="22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·cm</a:t>
            </a:r>
            <a:r>
              <a:rPr lang="en-US" sz="22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because they are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Laporte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forbidden</a:t>
            </a:r>
            <a:br>
              <a:rPr lang="en-US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(g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     g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)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53736" y="3307466"/>
            <a:ext cx="30046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314" tIns="41157" rIns="82314" bIns="4115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49"/>
            <a:ext cx="9144000" cy="62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3767" y="6096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O)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2200" b="1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= 0.097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2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057400" y="152400"/>
            <a:ext cx="5922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" pitchFamily="34" charset="0"/>
                <a:cs typeface="Arial" pitchFamily="34" charset="0"/>
              </a:rPr>
              <a:t>Spin-Orbit Coupling (SOC)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22476" y="914399"/>
            <a:ext cx="8242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8925" indent="-288925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1. the electron is spinning on it’s axis thus generating a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spin magnetic moment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22476" y="1981199"/>
            <a:ext cx="8721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8925" indent="-288925"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2. at the same time, the electron is rotating about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nucleus thus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generating an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orbital magnetic moment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72119" y="3100086"/>
            <a:ext cx="85363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Quantum mechanically,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total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angular momentum (made up of the two components above) must be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conserved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22476" y="4191000"/>
            <a:ext cx="85691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nucleus and electron may interact “slightly” perturbing the electrons’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orbital magnetic moment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”. Since total angular momentum must be conserved, the slight change in the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orbital magnetic moment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 must be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exactly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compensated by a “slight” change in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spin magnetic moment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67" grpId="0"/>
      <p:bldP spid="665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4190" y="3048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 this “exchange” of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spin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 and 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orbital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” momentum to occur, the components of their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wavefunctions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must “slightly”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interact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193" y="2094192"/>
            <a:ext cx="8849810" cy="2308324"/>
            <a:chOff x="360798" y="2094192"/>
            <a:chExt cx="8849810" cy="2308324"/>
          </a:xfrm>
        </p:grpSpPr>
        <p:sp>
          <p:nvSpPr>
            <p:cNvPr id="67589" name="Text Box 5"/>
            <p:cNvSpPr txBox="1">
              <a:spLocks noChangeArrowheads="1"/>
            </p:cNvSpPr>
            <p:nvPr/>
          </p:nvSpPr>
          <p:spPr bwMode="auto">
            <a:xfrm>
              <a:off x="360798" y="2094192"/>
              <a:ext cx="884981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Reality of SOC:  Once had rigorously pure t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2g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b="1" dirty="0" err="1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b="1" baseline="-25000" dirty="0" err="1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states, SOC generates a “mixing of </a:t>
              </a:r>
              <a:r>
                <a:rPr lang="en-US" b="1" dirty="0" err="1">
                  <a:latin typeface="Arial" pitchFamily="34" charset="0"/>
                  <a:cs typeface="Arial" pitchFamily="34" charset="0"/>
                </a:rPr>
                <a:t>wavefunctions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” such that the t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2g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b="1" dirty="0" err="1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b="1" baseline="-25000" dirty="0" err="1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states are no longer 100% pure in nature. Thus, where a t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2g 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      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e</a:t>
              </a:r>
              <a:r>
                <a:rPr lang="en-US" b="1" baseline="-25000" dirty="0" err="1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g</a:t>
              </a:r>
              <a:r>
                <a:rPr lang="en-US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 transition was </a:t>
              </a:r>
              <a:r>
                <a:rPr lang="en-US" b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“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rigorously forbidden</a:t>
              </a:r>
              <a:r>
                <a:rPr lang="en-US" b="1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”, (probability of transition = zero), SOC provides a means for forbidden transitions to </a:t>
              </a:r>
              <a:r>
                <a:rPr lang="en-US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be “</a:t>
              </a:r>
              <a:r>
                <a:rPr lang="en-US" b="1" u="sng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a </a:t>
              </a:r>
              <a:r>
                <a:rPr lang="en-US" b="1" u="sng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bit</a:t>
              </a:r>
              <a:r>
                <a:rPr lang="en-US" b="1" u="sng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less forbidden</a:t>
              </a:r>
              <a:r>
                <a:rPr lang="en-US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”</a:t>
              </a:r>
              <a:endParaRPr lang="en-US" b="1" dirty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024605" y="3403968"/>
              <a:ext cx="3723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5334000"/>
            <a:ext cx="78428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magnitude of SOC depends on the amount of interaction between the nucleus and electron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68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148013" indent="-3148013">
              <a:spcBef>
                <a:spcPct val="50000"/>
              </a:spcBef>
            </a:pP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heavy atom effect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– SOC </a:t>
            </a:r>
            <a:r>
              <a:rPr lang="en-US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as atomic number, Z, </a:t>
            </a:r>
            <a:r>
              <a:rPr lang="en-US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18620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0" y="298395"/>
            <a:ext cx="5257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Review of ML</a:t>
            </a:r>
            <a:r>
              <a:rPr lang="en-US" sz="22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tetrahedral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complexes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9" y="702274"/>
            <a:ext cx="5271241" cy="32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09700" y="4204155"/>
            <a:ext cx="7010400" cy="430887"/>
            <a:chOff x="914400" y="4631803"/>
            <a:chExt cx="7010400" cy="430887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14400" y="4631803"/>
              <a:ext cx="7010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d-d transition (e       t</a:t>
              </a:r>
              <a:r>
                <a:rPr lang="en-US" sz="22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) is </a:t>
              </a:r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NOT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 smtClean="0">
                  <a:latin typeface="Arial" pitchFamily="34" charset="0"/>
                  <a:cs typeface="Arial" pitchFamily="34" charset="0"/>
                </a:rPr>
                <a:t>Laporte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forbidden</a:t>
              </a:r>
              <a:endParaRPr lang="en-US" sz="2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3200399" y="4867849"/>
              <a:ext cx="3723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9700" y="4971596"/>
            <a:ext cx="7010400" cy="430887"/>
            <a:chOff x="914400" y="4631803"/>
            <a:chExt cx="7010400" cy="430887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14400" y="4631803"/>
              <a:ext cx="7010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d-d transition (e       t</a:t>
              </a:r>
              <a:r>
                <a:rPr lang="en-US" sz="22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) is </a:t>
              </a:r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>NOT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 smtClean="0">
                  <a:latin typeface="Arial" pitchFamily="34" charset="0"/>
                  <a:cs typeface="Arial" pitchFamily="34" charset="0"/>
                </a:rPr>
                <a:t>Laporte</a:t>
              </a: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allowed</a:t>
              </a:r>
              <a:endParaRPr lang="en-US" sz="2200" b="1" u="sng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200399" y="4867849"/>
              <a:ext cx="3723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87494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tetrahedral complexes display more intense d-d transitions than octahedral (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2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10 times greater for tetrahedral vs. octahedral)</a:t>
            </a:r>
            <a:endParaRPr lang="en-US" sz="2200" b="1" u="sng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171700" y="22860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Arial" pitchFamily="34" charset="0"/>
                <a:cs typeface="Arial" pitchFamily="34" charset="0"/>
              </a:rPr>
              <a:t>Charge Transfer Bands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Ligand to Metal Charge Transfer (LMCT)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Metal to Ligand Charge Transfer (MLCT)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04800" y="2514600"/>
            <a:ext cx="8686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Both LMCT and MLCT are quantum mechanically </a:t>
            </a:r>
            <a:r>
              <a:rPr lang="en-US" b="1" u="sng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allowed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thus are very intense.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Extinction coefficients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(or molar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absorptivities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are large,  </a:t>
            </a:r>
            <a:r>
              <a:rPr lang="el-GR" sz="2800" b="1" dirty="0">
                <a:latin typeface="Arial" pitchFamily="34" charset="0"/>
                <a:cs typeface="Arial" pitchFamily="34" charset="0"/>
              </a:rPr>
              <a:t>ε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500-10,000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·cm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-1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78443" y="4038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6175" indent="-1146175">
              <a:defRPr>
                <a:solidFill>
                  <a:schemeClr val="tx1"/>
                </a:solidFill>
                <a:latin typeface="Arial" charset="0"/>
              </a:defRPr>
            </a:lvl1pPr>
            <a:lvl2pPr marL="1314450">
              <a:defRPr>
                <a:solidFill>
                  <a:schemeClr val="tx1"/>
                </a:solidFill>
                <a:latin typeface="Arial" charset="0"/>
              </a:defRPr>
            </a:lvl2pPr>
            <a:lvl3pPr marL="1428750">
              <a:defRPr>
                <a:solidFill>
                  <a:schemeClr val="tx1"/>
                </a:solidFill>
                <a:latin typeface="Arial" charset="0"/>
              </a:defRPr>
            </a:lvl3pPr>
            <a:lvl4pPr marL="1543050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LMCT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– absorption of a photon promotes an electron localized on a ligand to an orbital localized 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metal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78443" y="5189316"/>
            <a:ext cx="8613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200150" indent="-1200150">
              <a:spcBef>
                <a:spcPct val="50000"/>
              </a:spcBef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MLCT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– absorption of a photon promotes an electron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localized in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 d-orbital on a metal to a </a:t>
            </a: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*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orbital localized on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ligand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/>
      <p:bldP spid="68616" grpId="0"/>
      <p:bldP spid="68617" grpId="0"/>
      <p:bldP spid="686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8768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828800" y="5334000"/>
            <a:ext cx="3200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124200" y="4876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h</a:t>
            </a:r>
            <a:r>
              <a:rPr lang="el-GR">
                <a:cs typeface="Times New Roman" pitchFamily="18" charset="0"/>
              </a:rPr>
              <a:t>ν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4953000" y="51816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5105400" y="35814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152400" y="446544"/>
            <a:ext cx="3657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If the incident photon is of the correct energy (same as </a:t>
            </a:r>
            <a:r>
              <a:rPr lang="en-US" b="1" dirty="0">
                <a:cs typeface="Times New Roman" pitchFamily="18" charset="0"/>
              </a:rPr>
              <a:t>split between orbitals), a primarily ligand e</a:t>
            </a:r>
            <a:r>
              <a:rPr lang="en-US" b="1" baseline="30000" dirty="0">
                <a:latin typeface="Courier New" pitchFamily="49" charset="0"/>
                <a:cs typeface="Times New Roman" pitchFamily="18" charset="0"/>
              </a:rPr>
              <a:t>-</a:t>
            </a:r>
            <a:r>
              <a:rPr lang="en-US" b="1" dirty="0">
                <a:cs typeface="Times New Roman" pitchFamily="18" charset="0"/>
              </a:rPr>
              <a:t> can be promoted to a d-orbital residing primarily on the metal</a:t>
            </a:r>
            <a:endParaRPr lang="el-GR" b="1" baseline="-25000" dirty="0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5257800" y="4038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LMCT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09" grpId="0"/>
      <p:bldP spid="55310" grpId="0" animBg="1"/>
      <p:bldP spid="55311" grpId="0" animBg="1"/>
      <p:bldP spid="55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475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Absorbance intensity (height of the peak) depends on: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9718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2. concentration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608" y="40386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3. path length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332" y="51054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363" indent="-741363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extinction coefficient</a:t>
            </a:r>
            <a:br>
              <a:rPr lang="en-US" sz="3000" b="1" dirty="0" smtClean="0"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(or molar absorptivity)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912" y="1905000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1. energy of incident photon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8768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876800" y="51816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124200" y="4876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>
              <a:cs typeface="Times New Roman" pitchFamily="18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09600" y="54102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 baseline="-25000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4953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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57200" y="457200"/>
            <a:ext cx="305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Example of an </a:t>
            </a:r>
            <a:r>
              <a:rPr lang="en-US" b="1" u="sng"/>
              <a:t>LMCT</a:t>
            </a:r>
            <a:endParaRPr lang="el-GR" b="1" u="sng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304800" y="2743200"/>
            <a:ext cx="3276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LMCT bands have large extinction coefficients (</a:t>
            </a:r>
            <a:r>
              <a:rPr lang="el-GR" b="1" dirty="0"/>
              <a:t>ε</a:t>
            </a:r>
            <a:r>
              <a:rPr lang="en-US" b="1" dirty="0"/>
              <a:t> </a:t>
            </a:r>
            <a:r>
              <a:rPr lang="en-US" b="1" dirty="0" smtClean="0">
                <a:sym typeface="Symbol"/>
              </a:rPr>
              <a:t></a:t>
            </a:r>
            <a:r>
              <a:rPr lang="en-US" b="1" dirty="0" smtClean="0"/>
              <a:t> </a:t>
            </a:r>
            <a:r>
              <a:rPr lang="en-US" b="1" dirty="0"/>
              <a:t>500-10000 M</a:t>
            </a:r>
            <a:r>
              <a:rPr lang="en-US" b="1" baseline="30000" dirty="0"/>
              <a:t>-1</a:t>
            </a:r>
            <a:r>
              <a:rPr lang="en-US" b="1" dirty="0"/>
              <a:t>·cm</a:t>
            </a:r>
            <a:r>
              <a:rPr lang="en-US" b="1" baseline="30000" dirty="0"/>
              <a:t>-1</a:t>
            </a:r>
            <a:r>
              <a:rPr lang="en-US" b="1" dirty="0"/>
              <a:t>) because they are </a:t>
            </a:r>
            <a:r>
              <a:rPr lang="en-US" b="1" dirty="0" err="1"/>
              <a:t>Laporte</a:t>
            </a:r>
            <a:r>
              <a:rPr lang="en-US" b="1" dirty="0"/>
              <a:t> allowed (</a:t>
            </a:r>
            <a:r>
              <a:rPr lang="en-US" b="1" dirty="0" err="1"/>
              <a:t>u</a:t>
            </a:r>
            <a:r>
              <a:rPr lang="en-US" b="1" dirty="0" err="1">
                <a:sym typeface="Wingdings 3" pitchFamily="18" charset="2"/>
              </a:rPr>
              <a:t>g</a:t>
            </a:r>
            <a:r>
              <a:rPr lang="en-US" b="1" dirty="0">
                <a:sym typeface="Wingdings 3" pitchFamily="18" charset="2"/>
              </a:rPr>
              <a:t>) and usually spin allowed.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81000" y="1295400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LMCT = Ligand to Metal Charge Transfer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8768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971800" y="5410200"/>
            <a:ext cx="2667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810000" y="502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h</a:t>
            </a:r>
            <a:r>
              <a:rPr lang="el-GR" b="1">
                <a:cs typeface="Times New Roman" pitchFamily="18" charset="0"/>
              </a:rPr>
              <a:t>ν</a:t>
            </a: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5562600" y="51816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5715000" y="22860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09600" y="762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 What is this ?</a:t>
            </a:r>
            <a:endParaRPr lang="el-GR" b="1" baseline="-25000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533400" y="3733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791200" y="3962400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LMCT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  <p:bldP spid="57357" grpId="0"/>
      <p:bldP spid="57358" grpId="0" animBg="1"/>
      <p:bldP spid="57359" grpId="0" animBg="1"/>
      <p:bldP spid="573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990600" y="533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1. What is this ?</a:t>
            </a:r>
            <a:endParaRPr lang="el-GR" b="1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14056" y="-2894"/>
            <a:ext cx="3767138" cy="6629400"/>
            <a:chOff x="4514056" y="-2894"/>
            <a:chExt cx="3767138" cy="6629400"/>
          </a:xfrm>
        </p:grpSpPr>
        <p:grpSp>
          <p:nvGrpSpPr>
            <p:cNvPr id="2" name="Group 1"/>
            <p:cNvGrpSpPr/>
            <p:nvPr/>
          </p:nvGrpSpPr>
          <p:grpSpPr>
            <a:xfrm>
              <a:off x="4514056" y="-2894"/>
              <a:ext cx="3767138" cy="6629400"/>
              <a:chOff x="3810000" y="0"/>
              <a:chExt cx="3767138" cy="6629400"/>
            </a:xfrm>
          </p:grpSpPr>
          <p:pic>
            <p:nvPicPr>
              <p:cNvPr id="583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0"/>
                <a:ext cx="3767138" cy="662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371" name="Rectangle 3"/>
              <p:cNvSpPr>
                <a:spLocks noChangeArrowheads="1"/>
              </p:cNvSpPr>
              <p:nvPr/>
            </p:nvSpPr>
            <p:spPr bwMode="auto">
              <a:xfrm>
                <a:off x="5105400" y="4800600"/>
                <a:ext cx="4191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ym typeface="Wingdings 3" pitchFamily="18" charset="2"/>
                  </a:rPr>
                  <a:t></a:t>
                </a:r>
              </a:p>
            </p:txBody>
          </p:sp>
          <p:sp>
            <p:nvSpPr>
              <p:cNvPr id="58372" name="Rectangle 4"/>
              <p:cNvSpPr>
                <a:spLocks noChangeArrowheads="1"/>
              </p:cNvSpPr>
              <p:nvPr/>
            </p:nvSpPr>
            <p:spPr bwMode="auto">
              <a:xfrm>
                <a:off x="5715000" y="4800600"/>
                <a:ext cx="4191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</a:t>
                </a:r>
              </a:p>
            </p:txBody>
          </p:sp>
          <p:sp>
            <p:nvSpPr>
              <p:cNvPr id="58373" name="Rectangle 5"/>
              <p:cNvSpPr>
                <a:spLocks noChangeArrowheads="1"/>
              </p:cNvSpPr>
              <p:nvPr/>
            </p:nvSpPr>
            <p:spPr bwMode="auto">
              <a:xfrm>
                <a:off x="4876800" y="31242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</a:t>
                </a:r>
              </a:p>
            </p:txBody>
          </p:sp>
          <p:sp>
            <p:nvSpPr>
              <p:cNvPr id="58374" name="Rectangle 6"/>
              <p:cNvSpPr>
                <a:spLocks noChangeArrowheads="1"/>
              </p:cNvSpPr>
              <p:nvPr/>
            </p:nvSpPr>
            <p:spPr bwMode="auto">
              <a:xfrm>
                <a:off x="4800600" y="5181600"/>
                <a:ext cx="4191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</a:t>
                </a:r>
              </a:p>
            </p:txBody>
          </p:sp>
          <p:sp>
            <p:nvSpPr>
              <p:cNvPr id="58375" name="Rectangle 7"/>
              <p:cNvSpPr>
                <a:spLocks noChangeArrowheads="1"/>
              </p:cNvSpPr>
              <p:nvPr/>
            </p:nvSpPr>
            <p:spPr bwMode="auto">
              <a:xfrm>
                <a:off x="5410200" y="5181600"/>
                <a:ext cx="301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</a:t>
                </a:r>
              </a:p>
            </p:txBody>
          </p:sp>
          <p:sp>
            <p:nvSpPr>
              <p:cNvPr id="58376" name="Rectangle 8"/>
              <p:cNvSpPr>
                <a:spLocks noChangeArrowheads="1"/>
              </p:cNvSpPr>
              <p:nvPr/>
            </p:nvSpPr>
            <p:spPr bwMode="auto">
              <a:xfrm>
                <a:off x="6019800" y="5181600"/>
                <a:ext cx="4191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</a:t>
                </a:r>
              </a:p>
            </p:txBody>
          </p:sp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5410200" y="5943600"/>
                <a:ext cx="4191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</a:t>
                </a:r>
              </a:p>
            </p:txBody>
          </p:sp>
          <p:sp>
            <p:nvSpPr>
              <p:cNvPr id="58378" name="Rectangle 10"/>
              <p:cNvSpPr>
                <a:spLocks noChangeArrowheads="1"/>
              </p:cNvSpPr>
              <p:nvPr/>
            </p:nvSpPr>
            <p:spPr bwMode="auto">
              <a:xfrm>
                <a:off x="5486400" y="3124200"/>
                <a:ext cx="301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</a:t>
                </a:r>
              </a:p>
            </p:txBody>
          </p:sp>
          <p:sp>
            <p:nvSpPr>
              <p:cNvPr id="58379" name="Rectangle 11"/>
              <p:cNvSpPr>
                <a:spLocks noChangeArrowheads="1"/>
              </p:cNvSpPr>
              <p:nvPr/>
            </p:nvSpPr>
            <p:spPr bwMode="auto">
              <a:xfrm>
                <a:off x="6096000" y="3124200"/>
                <a:ext cx="301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ym typeface="Wingdings 3" pitchFamily="18" charset="2"/>
                  </a:rPr>
                  <a:t></a:t>
                </a:r>
              </a:p>
            </p:txBody>
          </p:sp>
          <p:sp>
            <p:nvSpPr>
              <p:cNvPr id="58385" name="Text Box 17"/>
              <p:cNvSpPr txBox="1">
                <a:spLocks noChangeArrowheads="1"/>
              </p:cNvSpPr>
              <p:nvPr/>
            </p:nvSpPr>
            <p:spPr bwMode="auto">
              <a:xfrm>
                <a:off x="5791200" y="3962400"/>
                <a:ext cx="9144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LMCT</a:t>
                </a:r>
              </a:p>
            </p:txBody>
          </p:sp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5715000" y="1828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b="1">
                    <a:sym typeface="Wingdings 3" pitchFamily="18" charset="2"/>
                  </a:rPr>
                  <a:t></a:t>
                </a:r>
              </a:p>
            </p:txBody>
          </p:sp>
        </p:grp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 flipV="1">
              <a:off x="6427737" y="2283106"/>
              <a:ext cx="0" cy="3124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09600" y="1496992"/>
            <a:ext cx="312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This is another example of an LMCT. Some complexes will reveal 2 LMCT peaks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91924" y="3364311"/>
            <a:ext cx="365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2. Do you expect this peak to be intense (large extinction coefficient) ?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482278" y="4936116"/>
            <a:ext cx="43434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YES</a:t>
            </a:r>
            <a:r>
              <a:rPr lang="en-US" b="1" dirty="0"/>
              <a:t>  (</a:t>
            </a:r>
            <a:r>
              <a:rPr lang="el-GR" b="1" dirty="0"/>
              <a:t>ε</a:t>
            </a:r>
            <a:r>
              <a:rPr lang="en-US" b="1" dirty="0"/>
              <a:t> </a:t>
            </a:r>
            <a:r>
              <a:rPr lang="en-US" b="1" dirty="0" smtClean="0">
                <a:sym typeface="Symbol"/>
              </a:rPr>
              <a:t></a:t>
            </a:r>
            <a:r>
              <a:rPr lang="en-US" b="1" dirty="0" smtClean="0"/>
              <a:t> 500-10000 M</a:t>
            </a:r>
            <a:r>
              <a:rPr lang="en-US" b="1" baseline="30000" dirty="0" smtClean="0"/>
              <a:t>-1</a:t>
            </a:r>
            <a:r>
              <a:rPr lang="en-US" b="1" dirty="0" smtClean="0"/>
              <a:t>·cm</a:t>
            </a:r>
            <a:r>
              <a:rPr lang="en-US" b="1" baseline="30000" dirty="0" smtClean="0"/>
              <a:t>-1</a:t>
            </a:r>
            <a:r>
              <a:rPr lang="en-US" b="1" dirty="0"/>
              <a:t>) because LMCT are </a:t>
            </a:r>
            <a:r>
              <a:rPr lang="en-US" b="1" dirty="0" err="1"/>
              <a:t>Laporte</a:t>
            </a:r>
            <a:r>
              <a:rPr lang="en-US" b="1" dirty="0"/>
              <a:t> (</a:t>
            </a:r>
            <a:r>
              <a:rPr lang="en-US" b="1" dirty="0" err="1"/>
              <a:t>u</a:t>
            </a:r>
            <a:r>
              <a:rPr lang="en-US" b="1" dirty="0" err="1">
                <a:sym typeface="Wingdings 3" pitchFamily="18" charset="2"/>
              </a:rPr>
              <a:t>g</a:t>
            </a:r>
            <a:r>
              <a:rPr lang="en-US" b="1" dirty="0">
                <a:sym typeface="Wingdings 3" pitchFamily="18" charset="2"/>
              </a:rPr>
              <a:t>) and spin allowed.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8768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286000" y="3352800"/>
            <a:ext cx="32004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895600" y="2895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h</a:t>
            </a:r>
            <a:r>
              <a:rPr lang="el-GR" b="1">
                <a:cs typeface="Times New Roman" pitchFamily="18" charset="0"/>
              </a:rPr>
              <a:t>ν</a:t>
            </a: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5486400" y="31242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5715000" y="7620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33400" y="533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Example of an </a:t>
            </a:r>
            <a:r>
              <a:rPr lang="en-US" b="1" u="sng"/>
              <a:t>MLCT</a:t>
            </a:r>
            <a:endParaRPr lang="el-GR" b="1">
              <a:cs typeface="Times New Roman" pitchFamily="18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876800" y="1447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MLCT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159634" y="3581400"/>
            <a:ext cx="372656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If the incident photon is of the correct energy (same as split between orbitals), an e</a:t>
            </a:r>
            <a:r>
              <a:rPr lang="en-US" b="1" baseline="30000" dirty="0">
                <a:latin typeface="Courier New" pitchFamily="49" charset="0"/>
              </a:rPr>
              <a:t>-</a:t>
            </a:r>
            <a:r>
              <a:rPr lang="en-US" b="1" dirty="0"/>
              <a:t> localized  primarily on the metal can be promoted to an empty orbital residing primarily on the ligand</a:t>
            </a:r>
            <a:endParaRPr lang="el-GR" b="1" dirty="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81000" y="1399014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MLCT = Metal to Ligand Charge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/>
      <p:bldP spid="59405" grpId="0"/>
      <p:bldP spid="59406" grpId="0" animBg="1"/>
      <p:bldP spid="59407" grpId="0" animBg="1"/>
      <p:bldP spid="59409" grpId="0"/>
      <p:bldP spid="594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8768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486400" y="31257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1">
              <a:sym typeface="Wingdings 3" pitchFamily="18" charset="2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" y="2743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>
              <a:cs typeface="Times New Roman" pitchFamily="18" charset="0"/>
            </a:endParaRP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5715000" y="7620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33400" y="533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Example of an </a:t>
            </a:r>
            <a:r>
              <a:rPr lang="en-US" b="1" u="sng"/>
              <a:t>MLCT</a:t>
            </a:r>
            <a:endParaRPr lang="el-GR" b="1">
              <a:cs typeface="Times New Roman" pitchFamily="18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4876800" y="1447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MLCT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381000" y="4114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>
              <a:cs typeface="Times New Roman" pitchFamily="18" charset="0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4864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81023" y="1453587"/>
            <a:ext cx="3733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MLCT bands also have large extinction coefficients (</a:t>
            </a:r>
            <a:r>
              <a:rPr lang="el-GR" b="1" dirty="0"/>
              <a:t>ε</a:t>
            </a:r>
            <a:r>
              <a:rPr lang="en-US" b="1" dirty="0"/>
              <a:t> </a:t>
            </a:r>
            <a:r>
              <a:rPr lang="en-US" b="1" dirty="0" smtClean="0">
                <a:sym typeface="Symbol"/>
              </a:rPr>
              <a:t></a:t>
            </a:r>
            <a:r>
              <a:rPr lang="en-US" b="1" dirty="0" smtClean="0"/>
              <a:t> </a:t>
            </a:r>
            <a:r>
              <a:rPr lang="en-US" b="1" dirty="0"/>
              <a:t>500-10000 M</a:t>
            </a:r>
            <a:r>
              <a:rPr lang="en-US" b="1" baseline="30000" dirty="0"/>
              <a:t>-1</a:t>
            </a:r>
            <a:r>
              <a:rPr lang="en-US" b="1" dirty="0"/>
              <a:t>·cm</a:t>
            </a:r>
            <a:r>
              <a:rPr lang="en-US" b="1" baseline="30000" dirty="0"/>
              <a:t>-1</a:t>
            </a:r>
            <a:r>
              <a:rPr lang="en-US" b="1" dirty="0"/>
              <a:t>) because they are quantum mechanically allowed</a:t>
            </a:r>
            <a:r>
              <a:rPr lang="en-US" b="1" dirty="0">
                <a:sym typeface="Wingdings 3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876800" y="3124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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Wingdings 3" pitchFamily="18" charset="2"/>
              </a:rPr>
              <a:t></a:t>
            </a: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4953000" y="51816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V="1">
            <a:off x="5105400" y="3581400"/>
            <a:ext cx="0" cy="1600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04800" y="4572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1" baseline="-25000"/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267200" y="3810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9900"/>
                </a:solidFill>
              </a:rPr>
              <a:t>LMCT</a:t>
            </a:r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5562600" y="51816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5486400" y="31242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1460" name="Oval 20"/>
          <p:cNvSpPr>
            <a:spLocks noChangeArrowheads="1"/>
          </p:cNvSpPr>
          <p:nvPr/>
        </p:nvSpPr>
        <p:spPr bwMode="auto">
          <a:xfrm>
            <a:off x="6096000" y="31242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5638800" y="2286000"/>
            <a:ext cx="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V="1">
            <a:off x="6248400" y="762000"/>
            <a:ext cx="0" cy="2362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5410200" y="2286000"/>
            <a:ext cx="0" cy="1981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410200" y="1371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9900"/>
                </a:solidFill>
              </a:rPr>
              <a:t>MLCT</a:t>
            </a:r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5410200" y="4267200"/>
            <a:ext cx="228600" cy="914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5410200" y="3810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LMCT</a:t>
            </a: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5638800" y="2362200"/>
            <a:ext cx="67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d-d</a:t>
            </a:r>
            <a:br>
              <a:rPr lang="en-US" sz="1800" b="1">
                <a:solidFill>
                  <a:srgbClr val="FF0000"/>
                </a:solidFill>
              </a:rPr>
            </a:br>
            <a:r>
              <a:rPr lang="en-US" sz="1800" b="1">
                <a:solidFill>
                  <a:srgbClr val="FF0000"/>
                </a:solidFill>
              </a:rPr>
              <a:t>band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304800" y="304800"/>
            <a:ext cx="3429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All three types of electronic transitions from the absorption of light that are typical of transition metal complexes represented in one diagram.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76200" y="3657600"/>
            <a:ext cx="411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All three types of transitions typically occur in the </a:t>
            </a:r>
            <a:r>
              <a:rPr lang="en-US" b="1" u="sng" dirty="0"/>
              <a:t>visible</a:t>
            </a:r>
            <a:r>
              <a:rPr lang="en-US" b="1" dirty="0"/>
              <a:t> region of the electromagnetic spectrum, hence the spectacular colors observed for so many transition metal complexes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914400"/>
            <a:ext cx="8763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d-d bands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usually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Laporte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forbidden and can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sometimes also be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spin forbidden. Thus, they are weak with small extinction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coefficients  (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ε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≈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5-100 M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·cm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LMCT bands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(ligand to metal charge transfer) are quantum mechanically allowed and thus very intense. They exhibit large extinction coefficients (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ε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≈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500-10000 M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·cm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 LMCT’s are favored when the transition metal in the complex is higher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valent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(+4, +5, +6, +7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MLCT bands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(metal to ligand charge transfer) are quantum mechanically allowed and thus very intense. They exhibit large extinction coefficients (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ε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≈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500-10000 M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·cm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). MLCT’s are favored when the transition metal in the complex is lower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valent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(0, +1, +2). MLCT’s occur when a ligand has an empty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π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orbital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200" y="225706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Take Home Message for absorption (UV-Vis) spectra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096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 closer look at extinction coefficients, 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(or molar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absorptivities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49" y="2434542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extinction coefficients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(or molar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absorptivities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for d-d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transitions are typically small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4224886"/>
            <a:ext cx="7321952" cy="646762"/>
            <a:chOff x="876782" y="4254787"/>
            <a:chExt cx="7321952" cy="646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21465" y="4254787"/>
                  <a:ext cx="717726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3200" b="1" dirty="0" smtClean="0">
                      <a:latin typeface="Arial" pitchFamily="34" charset="0"/>
                      <a:cs typeface="Arial" pitchFamily="34" charset="0"/>
                    </a:rPr>
                    <a:t>ε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  <a:sym typeface="Symbol"/>
                    </a:rPr>
                    <a:t>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5 – 100 </a:t>
                  </a:r>
                  <a:r>
                    <a:rPr lang="en-US" sz="3000" b="1" u="sng" dirty="0" smtClean="0">
                      <a:latin typeface="Arial" pitchFamily="34" charset="0"/>
                      <a:cs typeface="Arial" pitchFamily="34" charset="0"/>
                    </a:rPr>
                    <a:t>M</a:t>
                  </a:r>
                  <a:r>
                    <a:rPr lang="en-US" sz="3000" b="1" baseline="30000" dirty="0" smtClean="0">
                      <a:latin typeface="Arial" pitchFamily="34" charset="0"/>
                      <a:cs typeface="Arial" pitchFamily="34" charset="0"/>
                    </a:rPr>
                    <a:t>-1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  <a:cs typeface="Arial" pitchFamily="34" charset="0"/>
                        </a:rPr>
                        <m:t>∙</m:t>
                      </m:r>
                    </m:oMath>
                  </a14:m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cm</a:t>
                  </a:r>
                  <a:r>
                    <a:rPr lang="en-US" sz="3000" b="1" baseline="30000" dirty="0" smtClean="0">
                      <a:latin typeface="Arial" pitchFamily="34" charset="0"/>
                      <a:cs typeface="Arial" pitchFamily="34" charset="0"/>
                    </a:rPr>
                    <a:t>-1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for d-d transitions</a:t>
                  </a:r>
                  <a:endParaRPr lang="en-US" sz="3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465" y="4254787"/>
                  <a:ext cx="7177269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209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876782" y="4264433"/>
              <a:ext cx="7162800" cy="6371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314" tIns="41157" rIns="82314" bIns="41157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dirty="0">
                  <a:cs typeface="Arial" charset="0"/>
                </a:rPr>
                <a:t> </a:t>
              </a:r>
              <a:endParaRPr lang="el-GR" sz="4500" dirty="0"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18867" y="5553081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l-GR" sz="3200" b="1" dirty="0">
                <a:latin typeface="Arial" pitchFamily="34" charset="0"/>
                <a:cs typeface="Arial" pitchFamily="34" charset="0"/>
              </a:rPr>
              <a:t>ε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so small ????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" y="762000"/>
            <a:ext cx="8640487" cy="56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438400" y="228600"/>
            <a:ext cx="510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		ML</a:t>
            </a:r>
            <a:r>
              <a:rPr lang="en-US" sz="1600" b="1" baseline="-25000"/>
              <a:t>6</a:t>
            </a:r>
            <a:r>
              <a:rPr lang="en-US" sz="1600" b="1"/>
              <a:t>		    6 ligands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valence atomic orbitals on transition metal include: </a:t>
            </a:r>
            <a:br>
              <a:rPr lang="en-US" sz="2600" b="1" dirty="0" smtClean="0"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s, p and d orbitals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795" y="1600200"/>
            <a:ext cx="8824732" cy="2154436"/>
            <a:chOff x="442732" y="2057400"/>
            <a:chExt cx="8458200" cy="2154436"/>
          </a:xfrm>
        </p:grpSpPr>
        <p:sp>
          <p:nvSpPr>
            <p:cNvPr id="3" name="TextBox 2"/>
            <p:cNvSpPr txBox="1"/>
            <p:nvPr/>
          </p:nvSpPr>
          <p:spPr>
            <a:xfrm>
              <a:off x="442732" y="2057400"/>
              <a:ext cx="845820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2913" indent="-1712913"/>
              <a:r>
                <a:rPr lang="en-US" sz="3000" b="1" u="sng" dirty="0" smtClean="0">
                  <a:latin typeface="Arial" pitchFamily="34" charset="0"/>
                  <a:cs typeface="Arial" pitchFamily="34" charset="0"/>
                </a:rPr>
                <a:t>SALC’s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ymmetry </a:t>
              </a:r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dopted </a:t>
              </a:r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inear </a:t>
              </a:r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ombination of atomic orbitals; the quantum mechanical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wavefunctions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describing the Lewis base electrons on ligand being donated from</a:t>
              </a:r>
              <a:br>
                <a:rPr lang="en-US" sz="2600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ligands        transition metal</a:t>
              </a:r>
              <a:endParaRPr lang="en-US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3430647" y="39624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314" tIns="41157" rIns="82314" bIns="41157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6787" y="4038600"/>
            <a:ext cx="845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15 atomic orbitals go into the mix;  15 MO come out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4876800"/>
            <a:ext cx="874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2g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orbitals primarily non-bonding and localized on M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72" y="5715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6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orbitals exhibit more mixing with the ligands and are more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antibonding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311"/>
            <a:ext cx="8545245" cy="51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329405" y="139442"/>
            <a:ext cx="510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		ML</a:t>
            </a:r>
            <a:r>
              <a:rPr lang="en-US" sz="1600" b="1" baseline="-25000"/>
              <a:t>6</a:t>
            </a:r>
            <a:r>
              <a:rPr lang="en-US" sz="1600" b="1"/>
              <a:t>		    6 ligands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94818" y="5562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Molecular orbital diagram of a typical octahedral complex. There are 6 bonding, 3 nonbonding and 6 </a:t>
            </a:r>
            <a:r>
              <a:rPr lang="en-US" b="1" dirty="0" err="1"/>
              <a:t>antibonding</a:t>
            </a:r>
            <a:r>
              <a:rPr lang="en-US" b="1" dirty="0"/>
              <a:t> orbitals. </a:t>
            </a:r>
          </a:p>
        </p:txBody>
      </p:sp>
    </p:spTree>
    <p:extLst>
      <p:ext uri="{BB962C8B-B14F-4D97-AF65-F5344CB8AC3E}">
        <p14:creationId xmlns:p14="http://schemas.microsoft.com/office/powerpoint/2010/main" val="18443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705600" cy="54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6174432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 diagram for [Cr(NH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r>
              <a:rPr lang="en-US" b="1" baseline="-25000" dirty="0"/>
              <a:t>6</a:t>
            </a:r>
            <a:r>
              <a:rPr lang="en-US" b="1" dirty="0"/>
              <a:t>]</a:t>
            </a:r>
            <a:r>
              <a:rPr lang="en-US" b="1" baseline="30000" dirty="0"/>
              <a:t>3+</a:t>
            </a:r>
            <a:r>
              <a:rPr lang="en-US" b="1" dirty="0"/>
              <a:t> (a d</a:t>
            </a:r>
            <a:r>
              <a:rPr lang="en-US" b="1" baseline="30000" dirty="0"/>
              <a:t>3</a:t>
            </a:r>
            <a:r>
              <a:rPr lang="en-US" b="1" dirty="0"/>
              <a:t> octahedral complex)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667000" y="228600"/>
            <a:ext cx="4459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Cr	           [Cr(NH</a:t>
            </a:r>
            <a:r>
              <a:rPr lang="en-US" sz="1600" b="1" baseline="-25000" dirty="0"/>
              <a:t>3</a:t>
            </a:r>
            <a:r>
              <a:rPr lang="en-US" sz="1600" b="1" dirty="0"/>
              <a:t>)</a:t>
            </a:r>
            <a:r>
              <a:rPr lang="en-US" sz="1600" b="1" baseline="-25000" dirty="0"/>
              <a:t>6</a:t>
            </a:r>
            <a:r>
              <a:rPr lang="en-US" sz="1600" b="1" dirty="0"/>
              <a:t>]</a:t>
            </a:r>
            <a:r>
              <a:rPr lang="en-US" sz="1600" b="1" baseline="30000" dirty="0"/>
              <a:t>3+</a:t>
            </a:r>
            <a:r>
              <a:rPr lang="en-US" sz="1600" b="1" dirty="0"/>
              <a:t>	                   6 NH</a:t>
            </a:r>
            <a:r>
              <a:rPr lang="en-US" sz="1600" b="1" baseline="-25000" dirty="0"/>
              <a:t>3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600" y="451413"/>
            <a:ext cx="769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 0.0059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solution of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[Cr(NH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has a </a:t>
            </a:r>
            <a:r>
              <a:rPr lang="el-GR" sz="3000" b="1" dirty="0">
                <a:cs typeface="Times New Roman" pitchFamily="18" charset="0"/>
              </a:rPr>
              <a:t>λ</a:t>
            </a:r>
            <a:r>
              <a:rPr lang="en-US" sz="2800" b="1" baseline="-25000" dirty="0">
                <a:cs typeface="Times New Roman" pitchFamily="18" charset="0"/>
              </a:rPr>
              <a:t>max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of 465 nm.  Absorbance at </a:t>
            </a:r>
            <a:r>
              <a:rPr lang="el-GR" sz="3000" b="1" dirty="0">
                <a:cs typeface="Times New Roman" pitchFamily="18" charset="0"/>
              </a:rPr>
              <a:t>λ</a:t>
            </a:r>
            <a:r>
              <a:rPr lang="en-US" sz="2800" b="1" baseline="-25000" dirty="0">
                <a:cs typeface="Times New Roman" pitchFamily="18" charset="0"/>
              </a:rPr>
              <a:t>max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= 0.302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2041003"/>
            <a:ext cx="8077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What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color is [Cr(NH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]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What is the value of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 in units of cm</a:t>
            </a:r>
            <a:r>
              <a:rPr lang="en-US" sz="3000" b="1" baseline="30000" dirty="0" smtClean="0">
                <a:latin typeface="Courier New" pitchFamily="49" charset="0"/>
                <a:cs typeface="Courier New" pitchFamily="49" charset="0"/>
                <a:sym typeface="Symbol"/>
              </a:rPr>
              <a:t>-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What transition occurred in the complex upon absorption of a 465 nm photon 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7671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1054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715000" y="4800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768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8006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4102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019800" y="5181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0200" y="5943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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4864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096000" y="3124200"/>
            <a:ext cx="30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 3" pitchFamily="18" charset="2"/>
              </a:rPr>
              <a:t>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1524000" y="33528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590800" y="2895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h</a:t>
            </a:r>
            <a:r>
              <a:rPr lang="el-GR" b="1" dirty="0">
                <a:cs typeface="Times New Roman" pitchFamily="18" charset="0"/>
              </a:rPr>
              <a:t>ν</a:t>
            </a:r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4876800" y="3124200"/>
            <a:ext cx="3048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5257800" y="2286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83580" y="304800"/>
            <a:ext cx="3657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If the incident photon is of the correct energy (same as </a:t>
            </a:r>
            <a:r>
              <a:rPr lang="el-GR" sz="2200" b="1" dirty="0">
                <a:latin typeface="Arial" pitchFamily="34" charset="0"/>
                <a:cs typeface="Arial" pitchFamily="34" charset="0"/>
              </a:rPr>
              <a:t>Δ</a:t>
            </a:r>
            <a:r>
              <a:rPr lang="en-US" sz="2200" b="1" baseline="-25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), an electron can be promoted from t</a:t>
            </a:r>
            <a:r>
              <a:rPr lang="en-US" sz="2200" b="1" baseline="-25000" dirty="0">
                <a:latin typeface="Arial" pitchFamily="34" charset="0"/>
                <a:cs typeface="Arial" pitchFamily="34" charset="0"/>
              </a:rPr>
              <a:t>2g</a:t>
            </a:r>
            <a:r>
              <a:rPr lang="en-US" sz="22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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200" b="1" baseline="-25000" dirty="0">
                <a:latin typeface="Arial" pitchFamily="34" charset="0"/>
                <a:cs typeface="Arial" pitchFamily="34" charset="0"/>
              </a:rPr>
              <a:t>g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257800" y="2590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d-d band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75390" y="3348942"/>
            <a:ext cx="12404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cs typeface="Times New Roman" pitchFamily="18" charset="0"/>
              </a:rPr>
              <a:t>465 nm</a:t>
            </a:r>
            <a:endParaRPr lang="el-GR" sz="22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1" grpId="0"/>
      <p:bldP spid="34832" grpId="0" animBg="1"/>
      <p:bldP spid="34833" grpId="0" animBg="1"/>
      <p:bldP spid="34835" grpId="0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1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1280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Spectra</dc:title>
  <dc:subject>CHE 3404 Inorganic</dc:subject>
  <dc:creator>BJ Yoblinski</dc:creator>
  <cp:lastModifiedBy>BJ Yoblinski</cp:lastModifiedBy>
  <cp:revision>147</cp:revision>
  <dcterms:created xsi:type="dcterms:W3CDTF">2009-04-03T01:22:08Z</dcterms:created>
  <dcterms:modified xsi:type="dcterms:W3CDTF">2014-04-29T19:25:59Z</dcterms:modified>
</cp:coreProperties>
</file>