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16" r:id="rId2"/>
    <p:sldId id="317" r:id="rId3"/>
    <p:sldId id="319" r:id="rId4"/>
    <p:sldId id="276" r:id="rId5"/>
    <p:sldId id="314" r:id="rId6"/>
    <p:sldId id="315" r:id="rId7"/>
    <p:sldId id="320" r:id="rId8"/>
    <p:sldId id="272" r:id="rId9"/>
    <p:sldId id="321" r:id="rId10"/>
    <p:sldId id="275" r:id="rId11"/>
    <p:sldId id="281" r:id="rId12"/>
    <p:sldId id="291" r:id="rId13"/>
    <p:sldId id="282" r:id="rId14"/>
    <p:sldId id="290" r:id="rId15"/>
    <p:sldId id="285" r:id="rId16"/>
    <p:sldId id="288" r:id="rId17"/>
    <p:sldId id="287" r:id="rId18"/>
    <p:sldId id="273" r:id="rId19"/>
    <p:sldId id="274" r:id="rId20"/>
    <p:sldId id="278" r:id="rId21"/>
    <p:sldId id="279" r:id="rId22"/>
    <p:sldId id="322" r:id="rId23"/>
    <p:sldId id="277" r:id="rId24"/>
    <p:sldId id="323" r:id="rId25"/>
    <p:sldId id="280" r:id="rId26"/>
    <p:sldId id="292" r:id="rId27"/>
  </p:sldIdLst>
  <p:sldSz cx="9144000" cy="6858000" type="screen4x3"/>
  <p:notesSz cx="68580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9900"/>
    <a:srgbClr val="0000FF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0" autoAdjust="0"/>
    <p:restoredTop sz="94660"/>
  </p:normalViewPr>
  <p:slideViewPr>
    <p:cSldViewPr>
      <p:cViewPr varScale="1">
        <p:scale>
          <a:sx n="74" d="100"/>
          <a:sy n="74" d="100"/>
        </p:scale>
        <p:origin x="-31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22" tIns="45361" rIns="90722" bIns="45361" numCol="1" anchor="t" anchorCtr="0" compatLnSpc="1">
            <a:prstTxWarp prst="textNoShape">
              <a:avLst/>
            </a:prstTxWarp>
          </a:bodyPr>
          <a:lstStyle>
            <a:lvl1pPr defTabSz="908050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22" tIns="45361" rIns="90722" bIns="45361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87850"/>
            <a:ext cx="5486400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22" tIns="45361" rIns="90722" bIns="453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5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22" tIns="45361" rIns="90722" bIns="45361" numCol="1" anchor="b" anchorCtr="0" compatLnSpc="1">
            <a:prstTxWarp prst="textNoShape">
              <a:avLst/>
            </a:prstTxWarp>
          </a:bodyPr>
          <a:lstStyle>
            <a:lvl1pPr defTabSz="908050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72525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22" tIns="45361" rIns="90722" bIns="45361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>
                <a:latin typeface="Arial" charset="0"/>
              </a:defRPr>
            </a:lvl1pPr>
          </a:lstStyle>
          <a:p>
            <a:fld id="{3B06C70C-0EB7-4029-9CF7-3E8D495AB9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162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B0E3B51-2C08-4DA1-95BD-01EC91E8726F}" type="slidenum">
              <a:rPr lang="en-US" sz="1200" b="0" smtClean="0"/>
              <a:pPr/>
              <a:t>1</a:t>
            </a:fld>
            <a:endParaRPr lang="en-US" sz="1200" b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0E8EF3-9D78-462E-BAB0-027A4E37BBFD}" type="slidenum">
              <a:rPr lang="en-US"/>
              <a:pPr/>
              <a:t>4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87850"/>
            <a:ext cx="5029200" cy="4156075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Geneva"/>
              </a:rPr>
              <a:t>Figure: 06-03a-c</a:t>
            </a:r>
          </a:p>
          <a:p>
            <a:endParaRPr lang="en-US">
              <a:solidFill>
                <a:srgbClr val="000000"/>
              </a:solidFill>
              <a:latin typeface="Geneva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C4DD83-2028-4FC6-AFEE-34BCDB923B6B}" type="slidenum">
              <a:rPr lang="en-US"/>
              <a:pPr/>
              <a:t>10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87850"/>
            <a:ext cx="5029200" cy="4156075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Geneva"/>
              </a:rPr>
              <a:t>Figure: 06-04</a:t>
            </a:r>
          </a:p>
          <a:p>
            <a:endParaRPr lang="en-US">
              <a:solidFill>
                <a:srgbClr val="000000"/>
              </a:solidFill>
              <a:latin typeface="Geneva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05CFC9-4D7C-4B27-A3D2-F53787C41816}" type="slidenum">
              <a:rPr lang="en-US"/>
              <a:pPr/>
              <a:t>12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87850"/>
            <a:ext cx="5029200" cy="4156075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Geneva"/>
              </a:rPr>
              <a:t>Figure: 06-04</a:t>
            </a:r>
          </a:p>
          <a:p>
            <a:endParaRPr lang="en-US">
              <a:solidFill>
                <a:srgbClr val="000000"/>
              </a:solidFill>
              <a:latin typeface="Geneva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711B-A5F7-44E1-B52C-0F1B609FAC24}" type="slidenum">
              <a:rPr lang="en-US"/>
              <a:pPr/>
              <a:t>23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87850"/>
            <a:ext cx="5029200" cy="4156075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Geneva"/>
              </a:rPr>
              <a:t>Figure: 06-12a,b</a:t>
            </a:r>
          </a:p>
          <a:p>
            <a:endParaRPr lang="en-US">
              <a:solidFill>
                <a:srgbClr val="000000"/>
              </a:solidFill>
              <a:latin typeface="Geneva"/>
            </a:endParaRP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3BF3F-EDC7-40FB-9A78-E3BB54F018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4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80C36-D531-477C-A29B-8AEC23DAD9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98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AF50C-B8E1-4BAF-AB86-54B682FFED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0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B792F-4FC8-4214-A096-92B4EDFB9E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97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19FF6-318B-4D25-B03A-14FB009D39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2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3D518-A8EA-46E0-B9E0-CC09872242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4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A4EC9-92DA-4755-871D-D51D0254B6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1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D9C62-808B-47CF-BFCC-E3496A85E2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1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ED66C-1504-442D-99C0-B51FF2734F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69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A034D-3AEA-4F05-9B15-95FB599761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8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79BE2-2EDF-4F2F-980B-6BB49140C8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9BCC7D60-4834-47E2-B1BA-587CCAC07EF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04800" y="1018401"/>
            <a:ext cx="853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smtClean="0">
                <a:latin typeface="Arial" pitchFamily="34" charset="0"/>
                <a:cs typeface="Arial" pitchFamily="34" charset="0"/>
              </a:rPr>
              <a:t>spectroscopy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– interaction of light with matter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57238"/>
            <a:ext cx="9139237" cy="534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"/>
            <a:ext cx="4953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914400" y="46482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white organic compounds..….boring…..snore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57238"/>
            <a:ext cx="9139237" cy="534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29845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85800"/>
            <a:ext cx="3290888" cy="42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76600"/>
            <a:ext cx="2363788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800600" y="5334000"/>
            <a:ext cx="3657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Inorganic Compounds ……. </a:t>
            </a:r>
            <a:r>
              <a:rPr lang="en-US" sz="2800" b="1"/>
              <a:t>Colorful</a:t>
            </a:r>
            <a:r>
              <a:rPr lang="en-US" sz="2800"/>
              <a:t> !!!!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"/>
            <a:ext cx="4953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514600" y="4648200"/>
            <a:ext cx="441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Still ..….boring…..snore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7912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752600" y="5334000"/>
            <a:ext cx="624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Some beautiful</a:t>
            </a:r>
            <a:r>
              <a:rPr lang="en-US"/>
              <a:t> </a:t>
            </a:r>
            <a:r>
              <a:rPr lang="en-US" sz="2800" b="1" i="1">
                <a:solidFill>
                  <a:schemeClr val="accent2"/>
                </a:solidFill>
              </a:rPr>
              <a:t>Wildcat Blue</a:t>
            </a:r>
            <a:r>
              <a:rPr lang="en-US"/>
              <a:t> </a:t>
            </a:r>
            <a:r>
              <a:rPr lang="en-US" b="1"/>
              <a:t>CuSO</a:t>
            </a:r>
            <a:r>
              <a:rPr lang="en-US" b="1" baseline="-25000"/>
              <a:t>4</a:t>
            </a:r>
            <a:r>
              <a:rPr lang="en-US" b="1">
                <a:cs typeface="Times New Roman" pitchFamily="18" charset="0"/>
              </a:rPr>
              <a:t>·5</a:t>
            </a:r>
            <a:r>
              <a:rPr lang="en-US" b="1"/>
              <a:t>H</a:t>
            </a:r>
            <a:r>
              <a:rPr lang="en-US" b="1" baseline="-25000"/>
              <a:t>2</a:t>
            </a:r>
            <a:r>
              <a:rPr lang="en-US" b="1"/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"/>
            <a:ext cx="4953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447800" y="4572000"/>
            <a:ext cx="670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Wake me when this organic stuff is over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838200" y="57912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Inorganic compounds…. colorful…exciting…. hurray !</a:t>
            </a: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14400"/>
            <a:ext cx="367347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1735138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600200"/>
            <a:ext cx="263048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57238"/>
            <a:ext cx="9139237" cy="534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8392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6172200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554980"/>
            <a:ext cx="1756651" cy="179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53" y="1010878"/>
            <a:ext cx="2590800" cy="270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0" name="Text Box 6"/>
          <p:cNvSpPr txBox="1">
            <a:spLocks noChangeArrowheads="1"/>
          </p:cNvSpPr>
          <p:nvPr/>
        </p:nvSpPr>
        <p:spPr bwMode="auto">
          <a:xfrm>
            <a:off x="152400" y="3695327"/>
            <a:ext cx="3992873" cy="125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314" tIns="41157" rIns="82314" bIns="41157">
            <a:spAutoFit/>
          </a:bodyPr>
          <a:lstStyle>
            <a:lvl1pPr marL="914400" indent="-9144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1376363" indent="-1376363">
              <a:spcBef>
                <a:spcPct val="50000"/>
              </a:spcBef>
            </a:pPr>
            <a:r>
              <a:rPr lang="en-US" sz="2700" u="sng" dirty="0"/>
              <a:t>ground state</a:t>
            </a:r>
            <a:r>
              <a:rPr lang="en-US" dirty="0"/>
              <a:t> </a:t>
            </a:r>
            <a:r>
              <a:rPr lang="en-US" sz="2400" dirty="0"/>
              <a:t>–</a:t>
            </a:r>
            <a:r>
              <a:rPr lang="en-US" dirty="0"/>
              <a:t> </a:t>
            </a:r>
            <a:r>
              <a:rPr lang="en-US" sz="2200" dirty="0"/>
              <a:t>e</a:t>
            </a:r>
            <a:r>
              <a:rPr lang="en-US" sz="2700" baseline="30000" dirty="0">
                <a:latin typeface="Courier New" pitchFamily="49" charset="0"/>
              </a:rPr>
              <a:t>-</a:t>
            </a:r>
            <a:r>
              <a:rPr lang="en-US" sz="2200" dirty="0"/>
              <a:t> </a:t>
            </a:r>
            <a:r>
              <a:rPr lang="en-US" sz="2200" dirty="0" smtClean="0"/>
              <a:t>are in</a:t>
            </a:r>
            <a:br>
              <a:rPr lang="en-US" sz="2200" dirty="0" smtClean="0"/>
            </a:br>
            <a:r>
              <a:rPr lang="en-US" sz="2200" dirty="0" smtClean="0"/>
              <a:t>the </a:t>
            </a:r>
            <a:r>
              <a:rPr lang="en-US" sz="2200" dirty="0"/>
              <a:t>lowest energy state </a:t>
            </a:r>
            <a:r>
              <a:rPr lang="en-US" sz="2200" dirty="0" smtClean="0"/>
              <a:t>possible</a:t>
            </a:r>
            <a:endParaRPr lang="en-US" sz="2200" dirty="0">
              <a:latin typeface="Courier New" pitchFamily="49" charset="0"/>
            </a:endParaRPr>
          </a:p>
        </p:txBody>
      </p:sp>
      <p:sp>
        <p:nvSpPr>
          <p:cNvPr id="231431" name="Rectangle 7"/>
          <p:cNvSpPr>
            <a:spLocks noChangeArrowheads="1"/>
          </p:cNvSpPr>
          <p:nvPr/>
        </p:nvSpPr>
        <p:spPr bwMode="auto">
          <a:xfrm>
            <a:off x="5427575" y="3740593"/>
            <a:ext cx="3652185" cy="117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314" tIns="41157" rIns="82314" bIns="41157">
            <a:spAutoFit/>
          </a:bodyPr>
          <a:lstStyle/>
          <a:p>
            <a:pPr marL="767410" indent="-767410" eaLnBrk="0" hangingPunct="0">
              <a:spcBef>
                <a:spcPct val="50000"/>
              </a:spcBef>
            </a:pPr>
            <a:r>
              <a:rPr lang="en-US" sz="2700" b="1" u="sng" dirty="0">
                <a:latin typeface="Arial" pitchFamily="34" charset="0"/>
                <a:cs typeface="Arial" pitchFamily="34" charset="0"/>
              </a:rPr>
              <a:t>excited state</a:t>
            </a:r>
            <a:r>
              <a:rPr lang="en-US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e</a:t>
            </a:r>
            <a:r>
              <a:rPr lang="en-US" sz="2200" b="1" baseline="30000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are 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promoted to higher energy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states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29422" y="1942961"/>
            <a:ext cx="2400675" cy="421672"/>
            <a:chOff x="2995128" y="959091"/>
            <a:chExt cx="2400675" cy="421672"/>
          </a:xfrm>
        </p:grpSpPr>
        <p:sp>
          <p:nvSpPr>
            <p:cNvPr id="231432" name="Line 8"/>
            <p:cNvSpPr>
              <a:spLocks noChangeShapeType="1"/>
            </p:cNvSpPr>
            <p:nvPr/>
          </p:nvSpPr>
          <p:spPr bwMode="auto">
            <a:xfrm>
              <a:off x="2995128" y="1370743"/>
              <a:ext cx="24006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314" tIns="41157" rIns="82314" bIns="41157"/>
            <a:lstStyle/>
            <a:p>
              <a:endParaRPr lang="en-US"/>
            </a:p>
          </p:txBody>
        </p:sp>
        <p:sp>
          <p:nvSpPr>
            <p:cNvPr id="231434" name="Text Box 10"/>
            <p:cNvSpPr txBox="1">
              <a:spLocks noChangeArrowheads="1"/>
            </p:cNvSpPr>
            <p:nvPr/>
          </p:nvSpPr>
          <p:spPr bwMode="auto">
            <a:xfrm>
              <a:off x="3475263" y="959091"/>
              <a:ext cx="1508996" cy="421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314" tIns="41157" rIns="82314" bIns="41157"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200" dirty="0"/>
                <a:t>absorb E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029423" y="2634992"/>
            <a:ext cx="2400675" cy="490280"/>
            <a:chOff x="2995128" y="1851003"/>
            <a:chExt cx="2400675" cy="490280"/>
          </a:xfrm>
        </p:grpSpPr>
        <p:sp>
          <p:nvSpPr>
            <p:cNvPr id="231433" name="Line 9"/>
            <p:cNvSpPr>
              <a:spLocks noChangeShapeType="1"/>
            </p:cNvSpPr>
            <p:nvPr/>
          </p:nvSpPr>
          <p:spPr bwMode="auto">
            <a:xfrm flipH="1">
              <a:off x="2995128" y="1851003"/>
              <a:ext cx="24006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314" tIns="41157" rIns="82314" bIns="41157"/>
            <a:lstStyle/>
            <a:p>
              <a:endParaRPr lang="en-US"/>
            </a:p>
          </p:txBody>
        </p:sp>
        <p:sp>
          <p:nvSpPr>
            <p:cNvPr id="231435" name="Text Box 11"/>
            <p:cNvSpPr txBox="1">
              <a:spLocks noChangeArrowheads="1"/>
            </p:cNvSpPr>
            <p:nvPr/>
          </p:nvSpPr>
          <p:spPr bwMode="auto">
            <a:xfrm>
              <a:off x="3475263" y="1919611"/>
              <a:ext cx="1577586" cy="421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314" tIns="41157" rIns="82314" bIns="41157"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200" dirty="0"/>
                <a:t>release E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30355" y="228599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atoms and molecules “interact” with light by absorbing photons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80225" y="5391046"/>
            <a:ext cx="1166042" cy="780984"/>
            <a:chOff x="1990640" y="5486400"/>
            <a:chExt cx="1166042" cy="780984"/>
          </a:xfrm>
        </p:grpSpPr>
        <p:grpSp>
          <p:nvGrpSpPr>
            <p:cNvPr id="13" name="Group 12"/>
            <p:cNvGrpSpPr/>
            <p:nvPr/>
          </p:nvGrpSpPr>
          <p:grpSpPr>
            <a:xfrm>
              <a:off x="1990640" y="5486400"/>
              <a:ext cx="1166042" cy="411652"/>
              <a:chOff x="3385568" y="959091"/>
              <a:chExt cx="1166042" cy="411652"/>
            </a:xfrm>
          </p:grpSpPr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>
                <a:off x="3385568" y="1370743"/>
                <a:ext cx="116604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314" tIns="41157" rIns="82314" bIns="41157"/>
              <a:lstStyle/>
              <a:p>
                <a:endParaRPr lang="en-US"/>
              </a:p>
            </p:txBody>
          </p:sp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3475263" y="959091"/>
                <a:ext cx="949087" cy="360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82314" tIns="41157" rIns="82314" bIns="41157">
                <a:spAutoFit/>
              </a:bodyPr>
              <a:lstStyle>
                <a:lvl1pPr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 dirty="0" smtClean="0"/>
                  <a:t>photon</a:t>
                </a:r>
                <a:endParaRPr lang="en-US" sz="18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248388" y="5898052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latin typeface="Arial" pitchFamily="34" charset="0"/>
                  <a:cs typeface="Arial" pitchFamily="34" charset="0"/>
                </a:rPr>
                <a:t>hv</a:t>
              </a:r>
              <a:endParaRPr lang="en-US" sz="18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66250" y="5464144"/>
            <a:ext cx="1957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ground state molecule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02404" y="5360671"/>
            <a:ext cx="1234633" cy="780984"/>
            <a:chOff x="1990640" y="5486400"/>
            <a:chExt cx="1234633" cy="780984"/>
          </a:xfrm>
        </p:grpSpPr>
        <p:grpSp>
          <p:nvGrpSpPr>
            <p:cNvPr id="20" name="Group 19"/>
            <p:cNvGrpSpPr/>
            <p:nvPr/>
          </p:nvGrpSpPr>
          <p:grpSpPr>
            <a:xfrm>
              <a:off x="1990640" y="5486400"/>
              <a:ext cx="1166042" cy="411652"/>
              <a:chOff x="3385568" y="959091"/>
              <a:chExt cx="1166042" cy="411652"/>
            </a:xfrm>
          </p:grpSpPr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>
                <a:off x="3385568" y="1370743"/>
                <a:ext cx="116604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314" tIns="41157" rIns="82314" bIns="41157"/>
              <a:lstStyle/>
              <a:p>
                <a:endParaRPr lang="en-US"/>
              </a:p>
            </p:txBody>
          </p:sp>
          <p:sp>
            <p:nvSpPr>
              <p:cNvPr id="23" name="Text Box 10"/>
              <p:cNvSpPr txBox="1">
                <a:spLocks noChangeArrowheads="1"/>
              </p:cNvSpPr>
              <p:nvPr/>
            </p:nvSpPr>
            <p:spPr bwMode="auto">
              <a:xfrm>
                <a:off x="3475263" y="959091"/>
                <a:ext cx="949087" cy="360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82314" tIns="41157" rIns="82314" bIns="41157">
                <a:spAutoFit/>
              </a:bodyPr>
              <a:lstStyle>
                <a:lvl1pPr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 dirty="0" smtClean="0"/>
                  <a:t>photon</a:t>
                </a:r>
                <a:endParaRPr lang="en-US" sz="1800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990641" y="5898052"/>
              <a:ext cx="1234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 pitchFamily="34" charset="0"/>
                  <a:cs typeface="Arial" pitchFamily="34" charset="0"/>
                </a:rPr>
                <a:t>absorbed</a:t>
              </a:r>
              <a:endParaRPr lang="en-US" sz="18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069774" y="5410440"/>
            <a:ext cx="1957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excited state molecule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3862" y="5660910"/>
            <a:ext cx="370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*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4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0" grpId="0"/>
      <p:bldP spid="231431" grpId="0"/>
      <p:bldP spid="6" grpId="0"/>
      <p:bldP spid="2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4788"/>
            <a:ext cx="3657600" cy="241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43200"/>
            <a:ext cx="6858000" cy="38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835552" y="6107112"/>
            <a:ext cx="64659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UV-Vis absorption spectrum of </a:t>
            </a:r>
            <a:r>
              <a:rPr lang="en-US" b="1" dirty="0" smtClean="0"/>
              <a:t>[Co(NH</a:t>
            </a:r>
            <a:r>
              <a:rPr lang="en-US" b="1" baseline="-25000" dirty="0" smtClean="0"/>
              <a:t>3</a:t>
            </a:r>
            <a:r>
              <a:rPr lang="en-US" b="1" dirty="0" smtClean="0"/>
              <a:t>)</a:t>
            </a:r>
            <a:r>
              <a:rPr lang="en-US" b="1" baseline="-25000" dirty="0" smtClean="0"/>
              <a:t>5</a:t>
            </a:r>
            <a:r>
              <a:rPr lang="en-US" b="1" dirty="0" smtClean="0"/>
              <a:t>Cl]</a:t>
            </a:r>
            <a:r>
              <a:rPr lang="en-US" b="1" baseline="30000" dirty="0"/>
              <a:t>2</a:t>
            </a:r>
            <a:r>
              <a:rPr lang="en-US" b="1" baseline="30000" dirty="0" smtClean="0"/>
              <a:t>+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939920" y="-57452"/>
            <a:ext cx="7042150" cy="6140450"/>
            <a:chOff x="1066800" y="-61959"/>
            <a:chExt cx="7042150" cy="61404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-61959"/>
              <a:ext cx="7042150" cy="614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76800" y="1517302"/>
              <a:ext cx="3048000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en-US" sz="2800" b="1" dirty="0" smtClean="0">
                  <a:latin typeface="Arial" pitchFamily="34" charset="0"/>
                  <a:cs typeface="Arial" pitchFamily="34" charset="0"/>
                </a:rPr>
              </a:br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en-US" sz="2800" b="1" dirty="0" smtClean="0">
                  <a:latin typeface="Arial" pitchFamily="34" charset="0"/>
                  <a:cs typeface="Arial" pitchFamily="34" charset="0"/>
                </a:rPr>
              </a:b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14468" y="1626151"/>
            <a:ext cx="3914612" cy="457201"/>
            <a:chOff x="253238" y="1295399"/>
            <a:chExt cx="3914612" cy="457201"/>
          </a:xfrm>
        </p:grpSpPr>
        <p:sp>
          <p:nvSpPr>
            <p:cNvPr id="29704" name="Text Box 8"/>
            <p:cNvSpPr txBox="1">
              <a:spLocks noChangeArrowheads="1"/>
            </p:cNvSpPr>
            <p:nvPr/>
          </p:nvSpPr>
          <p:spPr bwMode="auto">
            <a:xfrm>
              <a:off x="253238" y="1295400"/>
              <a:ext cx="2057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b="1" dirty="0">
                  <a:cs typeface="Times New Roman" pitchFamily="18" charset="0"/>
                </a:rPr>
                <a:t>λ</a:t>
              </a:r>
              <a:r>
                <a:rPr lang="en-US" b="1" baseline="-25000" dirty="0" smtClean="0">
                  <a:cs typeface="Times New Roman" pitchFamily="18" charset="0"/>
                </a:rPr>
                <a:t>max </a:t>
              </a:r>
              <a:r>
                <a:rPr lang="en-US" b="1" dirty="0" smtClean="0">
                  <a:cs typeface="Times New Roman" pitchFamily="18" charset="0"/>
                  <a:sym typeface="Symbol"/>
                </a:rPr>
                <a:t></a:t>
              </a:r>
              <a:r>
                <a:rPr lang="en-US" b="1" dirty="0" smtClean="0">
                  <a:cs typeface="Times New Roman" pitchFamily="18" charset="0"/>
                </a:rPr>
                <a:t> 533 </a:t>
              </a:r>
              <a:r>
                <a:rPr lang="en-US" b="1" dirty="0">
                  <a:cs typeface="Times New Roman" pitchFamily="18" charset="0"/>
                </a:rPr>
                <a:t>nm</a:t>
              </a:r>
              <a:endParaRPr lang="el-GR" b="1" dirty="0">
                <a:cs typeface="Times New Roman" pitchFamily="18" charset="0"/>
              </a:endParaRPr>
            </a:p>
          </p:txBody>
        </p:sp>
        <p:sp>
          <p:nvSpPr>
            <p:cNvPr id="29705" name="Line 9"/>
            <p:cNvSpPr>
              <a:spLocks noChangeShapeType="1"/>
            </p:cNvSpPr>
            <p:nvPr/>
          </p:nvSpPr>
          <p:spPr bwMode="auto">
            <a:xfrm flipV="1">
              <a:off x="2209799" y="1295399"/>
              <a:ext cx="1958051" cy="228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68504" y="1703798"/>
            <a:ext cx="1991922" cy="1772213"/>
            <a:chOff x="5368504" y="1521809"/>
            <a:chExt cx="1991922" cy="1772213"/>
          </a:xfrm>
        </p:grpSpPr>
        <p:sp>
          <p:nvSpPr>
            <p:cNvPr id="29703" name="Text Box 7"/>
            <p:cNvSpPr txBox="1">
              <a:spLocks noChangeArrowheads="1"/>
            </p:cNvSpPr>
            <p:nvPr/>
          </p:nvSpPr>
          <p:spPr bwMode="auto">
            <a:xfrm>
              <a:off x="5542017" y="2844765"/>
              <a:ext cx="1818409" cy="449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light purple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8504" y="1521809"/>
              <a:ext cx="1991922" cy="1322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914400"/>
            <a:ext cx="8458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32125" indent="-3032125"/>
            <a:r>
              <a:rPr lang="en-US" sz="3200" b="1" u="sng" dirty="0" smtClean="0">
                <a:latin typeface="Arial" pitchFamily="34" charset="0"/>
                <a:cs typeface="Arial" pitchFamily="34" charset="0"/>
              </a:rPr>
              <a:t>d-d transition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– electron transition involves only d-orbitals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597" y="25908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32125" indent="-3032125"/>
            <a:r>
              <a:rPr lang="en-US" sz="3000" b="1" dirty="0" smtClean="0">
                <a:latin typeface="Arial" pitchFamily="34" charset="0"/>
                <a:cs typeface="Arial" pitchFamily="34" charset="0"/>
              </a:rPr>
              <a:t>d-d transitions are also called:  “d-d bands” or “ligand field bands”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46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4" y="2286000"/>
            <a:ext cx="9139237" cy="32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623" y="6096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itchFamily="34" charset="0"/>
                <a:cs typeface="Arial" pitchFamily="34" charset="0"/>
              </a:rPr>
              <a:t>emission spectra of the transitions from atoms are quantized to a specific wavelength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835552" y="6107112"/>
            <a:ext cx="64659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UV-Vis absorption spectrum of </a:t>
            </a:r>
            <a:r>
              <a:rPr lang="en-US" b="1" dirty="0" smtClean="0"/>
              <a:t>[Co(NH</a:t>
            </a:r>
            <a:r>
              <a:rPr lang="en-US" b="1" baseline="-25000" dirty="0" smtClean="0"/>
              <a:t>3</a:t>
            </a:r>
            <a:r>
              <a:rPr lang="en-US" b="1" dirty="0" smtClean="0"/>
              <a:t>)</a:t>
            </a:r>
            <a:r>
              <a:rPr lang="en-US" b="1" baseline="-25000" dirty="0" smtClean="0"/>
              <a:t>5</a:t>
            </a:r>
            <a:r>
              <a:rPr lang="en-US" b="1" dirty="0" smtClean="0"/>
              <a:t>Cl]</a:t>
            </a:r>
            <a:r>
              <a:rPr lang="en-US" b="1" baseline="30000" dirty="0"/>
              <a:t>2</a:t>
            </a:r>
            <a:r>
              <a:rPr lang="en-US" b="1" baseline="30000" dirty="0" smtClean="0"/>
              <a:t>+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967152" y="-57452"/>
            <a:ext cx="7042150" cy="6140450"/>
            <a:chOff x="1066800" y="-61959"/>
            <a:chExt cx="7042150" cy="61404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-61959"/>
              <a:ext cx="7042150" cy="614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76800" y="1517302"/>
              <a:ext cx="3048000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en-US" sz="2800" b="1" dirty="0" smtClean="0">
                  <a:latin typeface="Arial" pitchFamily="34" charset="0"/>
                  <a:cs typeface="Arial" pitchFamily="34" charset="0"/>
                </a:rPr>
              </a:br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en-US" sz="2800" b="1" dirty="0" smtClean="0">
                  <a:latin typeface="Arial" pitchFamily="34" charset="0"/>
                  <a:cs typeface="Arial" pitchFamily="34" charset="0"/>
                </a:rPr>
              </a:b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14468" y="1626151"/>
            <a:ext cx="3914612" cy="457201"/>
            <a:chOff x="253238" y="1295399"/>
            <a:chExt cx="3914612" cy="457201"/>
          </a:xfrm>
        </p:grpSpPr>
        <p:sp>
          <p:nvSpPr>
            <p:cNvPr id="29704" name="Text Box 8"/>
            <p:cNvSpPr txBox="1">
              <a:spLocks noChangeArrowheads="1"/>
            </p:cNvSpPr>
            <p:nvPr/>
          </p:nvSpPr>
          <p:spPr bwMode="auto">
            <a:xfrm>
              <a:off x="253238" y="1295400"/>
              <a:ext cx="2057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b="1" dirty="0">
                  <a:cs typeface="Times New Roman" pitchFamily="18" charset="0"/>
                </a:rPr>
                <a:t>λ</a:t>
              </a:r>
              <a:r>
                <a:rPr lang="en-US" b="1" baseline="-25000" dirty="0" smtClean="0">
                  <a:cs typeface="Times New Roman" pitchFamily="18" charset="0"/>
                </a:rPr>
                <a:t>max </a:t>
              </a:r>
              <a:r>
                <a:rPr lang="en-US" b="1" dirty="0" smtClean="0">
                  <a:cs typeface="Times New Roman" pitchFamily="18" charset="0"/>
                  <a:sym typeface="Symbol"/>
                </a:rPr>
                <a:t></a:t>
              </a:r>
              <a:r>
                <a:rPr lang="en-US" b="1" dirty="0" smtClean="0">
                  <a:cs typeface="Times New Roman" pitchFamily="18" charset="0"/>
                </a:rPr>
                <a:t> 533 </a:t>
              </a:r>
              <a:r>
                <a:rPr lang="en-US" b="1" dirty="0">
                  <a:cs typeface="Times New Roman" pitchFamily="18" charset="0"/>
                </a:rPr>
                <a:t>nm</a:t>
              </a:r>
              <a:endParaRPr lang="el-GR" b="1" dirty="0">
                <a:cs typeface="Times New Roman" pitchFamily="18" charset="0"/>
              </a:endParaRPr>
            </a:p>
          </p:txBody>
        </p:sp>
        <p:sp>
          <p:nvSpPr>
            <p:cNvPr id="29705" name="Line 9"/>
            <p:cNvSpPr>
              <a:spLocks noChangeShapeType="1"/>
            </p:cNvSpPr>
            <p:nvPr/>
          </p:nvSpPr>
          <p:spPr bwMode="auto">
            <a:xfrm flipV="1">
              <a:off x="2209799" y="1295399"/>
              <a:ext cx="1958051" cy="228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28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33299"/>
            <a:ext cx="5676822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1576"/>
            <a:ext cx="5334000" cy="34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6324600" cy="45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404813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28600" y="4940300"/>
            <a:ext cx="8915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End result is that solution phase absorptions at room temperature are almost always broad because of the various number of photons (with different energies) being absorbed. The energy of </a:t>
            </a:r>
            <a:r>
              <a:rPr lang="el-GR" b="1" dirty="0">
                <a:cs typeface="Times New Roman" pitchFamily="18" charset="0"/>
              </a:rPr>
              <a:t>λ</a:t>
            </a:r>
            <a:r>
              <a:rPr lang="en-US" b="1" baseline="-25000" dirty="0">
                <a:cs typeface="Times New Roman" pitchFamily="18" charset="0"/>
              </a:rPr>
              <a:t>max</a:t>
            </a:r>
            <a:r>
              <a:rPr lang="en-US" b="1" dirty="0">
                <a:cs typeface="Times New Roman" pitchFamily="18" charset="0"/>
              </a:rPr>
              <a:t> is usually taken as the reference point.</a:t>
            </a:r>
            <a:endParaRPr lang="el-GR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5"/>
          <p:cNvSpPr>
            <a:spLocks noChangeShapeType="1"/>
          </p:cNvSpPr>
          <p:nvPr/>
        </p:nvSpPr>
        <p:spPr bwMode="auto">
          <a:xfrm>
            <a:off x="2506358" y="4876927"/>
            <a:ext cx="230362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27653" name="Line 14"/>
          <p:cNvSpPr>
            <a:spLocks noChangeShapeType="1"/>
          </p:cNvSpPr>
          <p:nvPr/>
        </p:nvSpPr>
        <p:spPr bwMode="auto">
          <a:xfrm flipV="1">
            <a:off x="2496297" y="2947737"/>
            <a:ext cx="2303624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48147" name="Oval 19"/>
          <p:cNvSpPr>
            <a:spLocks noChangeArrowheads="1"/>
          </p:cNvSpPr>
          <p:nvPr/>
        </p:nvSpPr>
        <p:spPr bwMode="auto">
          <a:xfrm>
            <a:off x="3429535" y="4648231"/>
            <a:ext cx="457271" cy="457391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eaLnBrk="0" hangingPunct="0"/>
            <a:endParaRPr lang="en-US"/>
          </a:p>
        </p:txBody>
      </p:sp>
      <p:sp>
        <p:nvSpPr>
          <p:cNvPr id="48157" name="Freeform 29"/>
          <p:cNvSpPr>
            <a:spLocks/>
          </p:cNvSpPr>
          <p:nvPr/>
        </p:nvSpPr>
        <p:spPr bwMode="auto">
          <a:xfrm rot="1221553">
            <a:off x="1170871" y="3270140"/>
            <a:ext cx="870573" cy="326848"/>
          </a:xfrm>
          <a:custGeom>
            <a:avLst/>
            <a:gdLst>
              <a:gd name="T0" fmla="*/ 0 w 480"/>
              <a:gd name="T1" fmla="*/ 2147483647 h 208"/>
              <a:gd name="T2" fmla="*/ 2147483647 w 480"/>
              <a:gd name="T3" fmla="*/ 2147483647 h 208"/>
              <a:gd name="T4" fmla="*/ 2147483647 w 480"/>
              <a:gd name="T5" fmla="*/ 2147483647 h 208"/>
              <a:gd name="T6" fmla="*/ 2147483647 w 480"/>
              <a:gd name="T7" fmla="*/ 2147483647 h 208"/>
              <a:gd name="T8" fmla="*/ 2147483647 w 480"/>
              <a:gd name="T9" fmla="*/ 2147483647 h 208"/>
              <a:gd name="T10" fmla="*/ 2147483647 w 480"/>
              <a:gd name="T11" fmla="*/ 2147483647 h 208"/>
              <a:gd name="T12" fmla="*/ 2147483647 w 480"/>
              <a:gd name="T13" fmla="*/ 2147483647 h 208"/>
              <a:gd name="T14" fmla="*/ 2147483647 w 480"/>
              <a:gd name="T15" fmla="*/ 2147483647 h 208"/>
              <a:gd name="T16" fmla="*/ 2147483647 w 480"/>
              <a:gd name="T17" fmla="*/ 2147483647 h 208"/>
              <a:gd name="T18" fmla="*/ 2147483647 w 480"/>
              <a:gd name="T19" fmla="*/ 2147483647 h 208"/>
              <a:gd name="T20" fmla="*/ 2147483647 w 480"/>
              <a:gd name="T21" fmla="*/ 2147483647 h 2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80" h="208">
                <a:moveTo>
                  <a:pt x="0" y="160"/>
                </a:moveTo>
                <a:cubicBezTo>
                  <a:pt x="16" y="84"/>
                  <a:pt x="32" y="8"/>
                  <a:pt x="48" y="16"/>
                </a:cubicBezTo>
                <a:cubicBezTo>
                  <a:pt x="64" y="24"/>
                  <a:pt x="80" y="208"/>
                  <a:pt x="96" y="208"/>
                </a:cubicBezTo>
                <a:cubicBezTo>
                  <a:pt x="112" y="208"/>
                  <a:pt x="128" y="16"/>
                  <a:pt x="144" y="16"/>
                </a:cubicBezTo>
                <a:cubicBezTo>
                  <a:pt x="160" y="16"/>
                  <a:pt x="176" y="208"/>
                  <a:pt x="192" y="208"/>
                </a:cubicBezTo>
                <a:cubicBezTo>
                  <a:pt x="208" y="208"/>
                  <a:pt x="224" y="16"/>
                  <a:pt x="240" y="16"/>
                </a:cubicBezTo>
                <a:cubicBezTo>
                  <a:pt x="256" y="16"/>
                  <a:pt x="272" y="208"/>
                  <a:pt x="288" y="208"/>
                </a:cubicBezTo>
                <a:cubicBezTo>
                  <a:pt x="304" y="208"/>
                  <a:pt x="320" y="16"/>
                  <a:pt x="336" y="16"/>
                </a:cubicBezTo>
                <a:cubicBezTo>
                  <a:pt x="352" y="16"/>
                  <a:pt x="368" y="208"/>
                  <a:pt x="384" y="208"/>
                </a:cubicBezTo>
                <a:cubicBezTo>
                  <a:pt x="400" y="208"/>
                  <a:pt x="416" y="32"/>
                  <a:pt x="432" y="16"/>
                </a:cubicBezTo>
                <a:cubicBezTo>
                  <a:pt x="448" y="0"/>
                  <a:pt x="464" y="56"/>
                  <a:pt x="480" y="112"/>
                </a:cubicBezTo>
              </a:path>
            </a:pathLst>
          </a:custGeom>
          <a:noFill/>
          <a:ln w="57150" cmpd="sng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/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V="1">
            <a:off x="2496297" y="1828800"/>
            <a:ext cx="2303624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6407" y="2071004"/>
            <a:ext cx="689184" cy="3124581"/>
            <a:chOff x="149016" y="2071004"/>
            <a:chExt cx="689184" cy="3124581"/>
          </a:xfrm>
        </p:grpSpPr>
        <p:sp>
          <p:nvSpPr>
            <p:cNvPr id="26" name="Line 8"/>
            <p:cNvSpPr>
              <a:spLocks noChangeShapeType="1"/>
            </p:cNvSpPr>
            <p:nvPr/>
          </p:nvSpPr>
          <p:spPr bwMode="auto">
            <a:xfrm flipV="1">
              <a:off x="838200" y="2071004"/>
              <a:ext cx="0" cy="31245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314" tIns="41157" rIns="82314" bIns="41157"/>
            <a:lstStyle/>
            <a:p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9016" y="2909394"/>
              <a:ext cx="615553" cy="14478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Energy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93632" y="4580772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HOMO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93632" y="2686128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LUMO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690" y="5269832"/>
            <a:ext cx="2100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gs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molecule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82203" y="1860885"/>
            <a:ext cx="2131812" cy="840118"/>
            <a:chOff x="5591317" y="5883897"/>
            <a:chExt cx="2131812" cy="840118"/>
          </a:xfrm>
        </p:grpSpPr>
        <p:sp>
          <p:nvSpPr>
            <p:cNvPr id="31" name="TextBox 30"/>
            <p:cNvSpPr txBox="1"/>
            <p:nvPr/>
          </p:nvSpPr>
          <p:spPr>
            <a:xfrm>
              <a:off x="5591317" y="5883897"/>
              <a:ext cx="21318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exited state molecule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64283" y="6200795"/>
              <a:ext cx="419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*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066800" y="304800"/>
            <a:ext cx="6141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interaction of light with molecules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37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18333 0.1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94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288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8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7" grpId="0" animBg="1"/>
      <p:bldP spid="481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4200" y="457200"/>
            <a:ext cx="327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itchFamily="34" charset="0"/>
                <a:cs typeface="Arial" pitchFamily="34" charset="0"/>
              </a:rPr>
              <a:t>Review of light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5" y="1430676"/>
            <a:ext cx="3962400" cy="230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75" y="1558987"/>
            <a:ext cx="4044111" cy="222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5516" y="4114800"/>
            <a:ext cx="877886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09938" indent="-3309938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913063" indent="-2913063">
              <a:spcBef>
                <a:spcPct val="50000"/>
              </a:spcBef>
              <a:tabLst>
                <a:tab pos="2913063" algn="l"/>
              </a:tabLst>
            </a:pPr>
            <a:r>
              <a:rPr lang="en-US" sz="3000" u="heavy" dirty="0" smtClean="0"/>
              <a:t>wavelength, </a:t>
            </a:r>
            <a:r>
              <a:rPr lang="el-GR" sz="3000" u="heavy" dirty="0" smtClean="0">
                <a:cs typeface="Arial" charset="0"/>
                <a:sym typeface="Symbol" pitchFamily="18" charset="2"/>
              </a:rPr>
              <a:t></a:t>
            </a:r>
            <a:r>
              <a:rPr lang="en-US" sz="3000" u="heavy" dirty="0" smtClean="0"/>
              <a:t> </a:t>
            </a:r>
            <a:r>
              <a:rPr lang="en-US" sz="2800" dirty="0" smtClean="0"/>
              <a:t>– </a:t>
            </a:r>
            <a:r>
              <a:rPr lang="en-US" sz="2800" dirty="0"/>
              <a:t>distance between identical points on successive waves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33107" y="5410200"/>
            <a:ext cx="866368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30488" indent="-2630488" eaLnBrk="0" hangingPunct="0">
              <a:spcBef>
                <a:spcPct val="50000"/>
              </a:spcBef>
            </a:pPr>
            <a:r>
              <a:rPr lang="en-US" sz="3000" b="1" u="sng" dirty="0">
                <a:latin typeface="Arial" pitchFamily="34" charset="0"/>
                <a:cs typeface="Arial" pitchFamily="34" charset="0"/>
              </a:rPr>
              <a:t>frequency, </a:t>
            </a:r>
            <a:r>
              <a:rPr lang="el-GR" sz="3000" b="1" u="sng" dirty="0">
                <a:latin typeface="Arial" pitchFamily="34" charset="0"/>
                <a:cs typeface="Arial" pitchFamily="34" charset="0"/>
              </a:rPr>
              <a:t>ν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– # times per second a wavelength moves past a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93137" y="2727189"/>
            <a:ext cx="6446098" cy="1048323"/>
            <a:chOff x="1262273" y="5789613"/>
            <a:chExt cx="7160515" cy="1164202"/>
          </a:xfrm>
        </p:grpSpPr>
        <p:sp>
          <p:nvSpPr>
            <p:cNvPr id="4122" name="Text Box 12"/>
            <p:cNvSpPr txBox="1">
              <a:spLocks noChangeArrowheads="1"/>
            </p:cNvSpPr>
            <p:nvPr/>
          </p:nvSpPr>
          <p:spPr bwMode="auto">
            <a:xfrm>
              <a:off x="1262273" y="6475299"/>
              <a:ext cx="7160515" cy="478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200" dirty="0"/>
                <a:t>0		 </a:t>
              </a:r>
              <a:r>
                <a:rPr lang="en-US" sz="2200" dirty="0" smtClean="0"/>
                <a:t>        1</a:t>
              </a:r>
              <a:r>
                <a:rPr lang="en-US" sz="2200" dirty="0"/>
                <a:t>			 </a:t>
              </a:r>
              <a:r>
                <a:rPr lang="en-US" sz="2200" dirty="0" smtClean="0"/>
                <a:t>     2 </a:t>
              </a:r>
              <a:r>
                <a:rPr lang="en-US" sz="2200" dirty="0"/>
                <a:t>(sec)</a:t>
              </a:r>
            </a:p>
          </p:txBody>
        </p:sp>
        <p:pic>
          <p:nvPicPr>
            <p:cNvPr id="4123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200" y="5789613"/>
              <a:ext cx="5791200" cy="65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" y="1336439"/>
            <a:ext cx="7422087" cy="158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028276" y="3757750"/>
            <a:ext cx="5081429" cy="3100250"/>
            <a:chOff x="3047206" y="4172744"/>
            <a:chExt cx="5645028" cy="3444082"/>
          </a:xfrm>
        </p:grpSpPr>
        <p:pic>
          <p:nvPicPr>
            <p:cNvPr id="41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206" y="4172744"/>
              <a:ext cx="2597822" cy="3444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21" name="Text Box 9"/>
            <p:cNvSpPr txBox="1">
              <a:spLocks noChangeArrowheads="1"/>
            </p:cNvSpPr>
            <p:nvPr/>
          </p:nvSpPr>
          <p:spPr bwMode="auto">
            <a:xfrm>
              <a:off x="5645028" y="5127624"/>
              <a:ext cx="3047206" cy="1743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/>
                <a:t>Heinrich Hertz</a:t>
              </a:r>
              <a:br>
                <a:rPr lang="en-US"/>
              </a:br>
              <a:r>
                <a:rPr lang="en-US"/>
                <a:t>1857-1894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20062" y="4009315"/>
            <a:ext cx="2966548" cy="923330"/>
            <a:chOff x="5968999" y="4851247"/>
            <a:chExt cx="3295310" cy="1025496"/>
          </a:xfrm>
        </p:grpSpPr>
        <p:sp>
          <p:nvSpPr>
            <p:cNvPr id="4116" name="TextBox 3"/>
            <p:cNvSpPr txBox="1">
              <a:spLocks noChangeArrowheads="1"/>
            </p:cNvSpPr>
            <p:nvPr/>
          </p:nvSpPr>
          <p:spPr bwMode="auto">
            <a:xfrm>
              <a:off x="5968999" y="5081456"/>
              <a:ext cx="2691607" cy="564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2700"/>
                <a:t>units for  v =</a:t>
              </a:r>
            </a:p>
          </p:txBody>
        </p:sp>
        <p:grpSp>
          <p:nvGrpSpPr>
            <p:cNvPr id="4117" name="Group 18"/>
            <p:cNvGrpSpPr>
              <a:grpSpLocks/>
            </p:cNvGrpSpPr>
            <p:nvPr/>
          </p:nvGrpSpPr>
          <p:grpSpPr bwMode="auto">
            <a:xfrm>
              <a:off x="8363290" y="4851247"/>
              <a:ext cx="901019" cy="1025496"/>
              <a:chOff x="4403632" y="4187179"/>
              <a:chExt cx="1524000" cy="1026760"/>
            </a:xfrm>
          </p:grpSpPr>
          <p:sp>
            <p:nvSpPr>
              <p:cNvPr id="4118" name="TextBox 14"/>
              <p:cNvSpPr txBox="1">
                <a:spLocks noChangeArrowheads="1"/>
              </p:cNvSpPr>
              <p:nvPr/>
            </p:nvSpPr>
            <p:spPr bwMode="auto">
              <a:xfrm>
                <a:off x="4403632" y="4187179"/>
                <a:ext cx="1524000" cy="10267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r>
                  <a:rPr lang="en-US" sz="2700"/>
                  <a:t>1</a:t>
                </a:r>
              </a:p>
              <a:p>
                <a:pPr algn="ctr" eaLnBrk="1" hangingPunct="1"/>
                <a:r>
                  <a:rPr lang="en-US" sz="2700"/>
                  <a:t>sec</a:t>
                </a:r>
              </a:p>
            </p:txBody>
          </p:sp>
          <p:cxnSp>
            <p:nvCxnSpPr>
              <p:cNvPr id="4119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4585842" y="4689756"/>
                <a:ext cx="1159577" cy="0"/>
              </a:xfrm>
              <a:prstGeom prst="line">
                <a:avLst/>
              </a:prstGeom>
              <a:noFill/>
              <a:ln w="349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20062" y="5391492"/>
            <a:ext cx="3559573" cy="923330"/>
            <a:chOff x="6203952" y="6204842"/>
            <a:chExt cx="3954460" cy="1025495"/>
          </a:xfrm>
        </p:grpSpPr>
        <p:grpSp>
          <p:nvGrpSpPr>
            <p:cNvPr id="4112" name="Group 9"/>
            <p:cNvGrpSpPr>
              <a:grpSpLocks/>
            </p:cNvGrpSpPr>
            <p:nvPr/>
          </p:nvGrpSpPr>
          <p:grpSpPr bwMode="auto">
            <a:xfrm>
              <a:off x="6203952" y="6204842"/>
              <a:ext cx="901019" cy="1025495"/>
              <a:chOff x="6547077" y="6194409"/>
              <a:chExt cx="901019" cy="1025495"/>
            </a:xfrm>
          </p:grpSpPr>
          <p:sp>
            <p:nvSpPr>
              <p:cNvPr id="4114" name="TextBox 14"/>
              <p:cNvSpPr txBox="1">
                <a:spLocks noChangeArrowheads="1"/>
              </p:cNvSpPr>
              <p:nvPr/>
            </p:nvSpPr>
            <p:spPr bwMode="auto">
              <a:xfrm>
                <a:off x="6547077" y="6194409"/>
                <a:ext cx="901019" cy="1025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r>
                  <a:rPr lang="en-US" sz="2700"/>
                  <a:t>1</a:t>
                </a:r>
              </a:p>
              <a:p>
                <a:pPr algn="ctr" eaLnBrk="1" hangingPunct="1"/>
                <a:r>
                  <a:rPr lang="en-US" sz="2700"/>
                  <a:t>sec</a:t>
                </a:r>
              </a:p>
            </p:txBody>
          </p:sp>
          <p:cxnSp>
            <p:nvCxnSpPr>
              <p:cNvPr id="4115" name="Straight Connector 23"/>
              <p:cNvCxnSpPr>
                <a:cxnSpLocks noChangeShapeType="1"/>
              </p:cNvCxnSpPr>
              <p:nvPr/>
            </p:nvCxnSpPr>
            <p:spPr bwMode="auto">
              <a:xfrm>
                <a:off x="6654462" y="6726490"/>
                <a:ext cx="685565" cy="0"/>
              </a:xfrm>
              <a:prstGeom prst="line">
                <a:avLst/>
              </a:prstGeom>
              <a:noFill/>
              <a:ln w="349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13" name="TextBox 10"/>
            <p:cNvSpPr txBox="1">
              <a:spLocks noChangeArrowheads="1"/>
            </p:cNvSpPr>
            <p:nvPr/>
          </p:nvSpPr>
          <p:spPr bwMode="auto">
            <a:xfrm>
              <a:off x="7104970" y="6399212"/>
              <a:ext cx="3053442" cy="564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2700"/>
                <a:t>=  Hertz  or  Hz</a:t>
              </a:r>
            </a:p>
          </p:txBody>
        </p:sp>
      </p:grp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1779072" y="4032185"/>
            <a:ext cx="1448979" cy="8590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314" tIns="41157" rIns="82314" bIns="41157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  </a:t>
            </a:r>
            <a:br>
              <a:rPr lang="en-US"/>
            </a:br>
            <a:endParaRPr lang="en-US" sz="1800"/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147185" y="5401498"/>
            <a:ext cx="3528134" cy="8590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314" tIns="41157" rIns="82314" bIns="41157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  </a:t>
            </a:r>
            <a:br>
              <a:rPr lang="en-US"/>
            </a:br>
            <a:endParaRPr lang="en-US" sz="1800"/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7379217" y="1269259"/>
            <a:ext cx="1669041" cy="859037"/>
            <a:chOff x="8018508" y="2356520"/>
            <a:chExt cx="1854005" cy="954107"/>
          </a:xfrm>
        </p:grpSpPr>
        <p:sp>
          <p:nvSpPr>
            <p:cNvPr id="4108" name="Text Box 15"/>
            <p:cNvSpPr txBox="1">
              <a:spLocks noChangeArrowheads="1"/>
            </p:cNvSpPr>
            <p:nvPr/>
          </p:nvSpPr>
          <p:spPr bwMode="auto">
            <a:xfrm>
              <a:off x="8018508" y="2601117"/>
              <a:ext cx="1060713" cy="52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l-GR" sz="2500">
                  <a:cs typeface="Arial" charset="0"/>
                </a:rPr>
                <a:t>ν</a:t>
              </a:r>
              <a:r>
                <a:rPr lang="en-US" sz="2500">
                  <a:cs typeface="Arial" charset="0"/>
                </a:rPr>
                <a:t> = 1</a:t>
              </a:r>
              <a:endParaRPr lang="el-GR" sz="2500">
                <a:cs typeface="Arial" charset="0"/>
              </a:endParaRPr>
            </a:p>
          </p:txBody>
        </p:sp>
        <p:grpSp>
          <p:nvGrpSpPr>
            <p:cNvPr id="4109" name="Group 13"/>
            <p:cNvGrpSpPr>
              <a:grpSpLocks/>
            </p:cNvGrpSpPr>
            <p:nvPr/>
          </p:nvGrpSpPr>
          <p:grpSpPr bwMode="auto">
            <a:xfrm>
              <a:off x="8971494" y="2356520"/>
              <a:ext cx="901019" cy="954107"/>
              <a:chOff x="8843588" y="1301899"/>
              <a:chExt cx="901019" cy="954107"/>
            </a:xfrm>
          </p:grpSpPr>
          <p:sp>
            <p:nvSpPr>
              <p:cNvPr id="4110" name="TextBox 14"/>
              <p:cNvSpPr txBox="1">
                <a:spLocks noChangeArrowheads="1"/>
              </p:cNvSpPr>
              <p:nvPr/>
            </p:nvSpPr>
            <p:spPr bwMode="auto">
              <a:xfrm>
                <a:off x="8843588" y="1301899"/>
                <a:ext cx="901019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r>
                  <a:rPr lang="en-US" sz="2500"/>
                  <a:t>1</a:t>
                </a:r>
              </a:p>
              <a:p>
                <a:pPr algn="ctr" eaLnBrk="1" hangingPunct="1"/>
                <a:r>
                  <a:rPr lang="en-US" sz="2500"/>
                  <a:t>sec</a:t>
                </a:r>
              </a:p>
            </p:txBody>
          </p:sp>
          <p:cxnSp>
            <p:nvCxnSpPr>
              <p:cNvPr id="4111" name="Straight Connector 30"/>
              <p:cNvCxnSpPr>
                <a:cxnSpLocks noChangeShapeType="1"/>
              </p:cNvCxnSpPr>
              <p:nvPr/>
            </p:nvCxnSpPr>
            <p:spPr bwMode="auto">
              <a:xfrm>
                <a:off x="8951314" y="1809105"/>
                <a:ext cx="685565" cy="0"/>
              </a:xfrm>
              <a:prstGeom prst="line">
                <a:avLst/>
              </a:prstGeom>
              <a:noFill/>
              <a:ln w="349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7379217" y="2309823"/>
            <a:ext cx="1508996" cy="47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14" tIns="41157" rIns="82314" bIns="41157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l-GR" sz="2500">
                <a:cs typeface="Arial" charset="0"/>
              </a:rPr>
              <a:t>ν</a:t>
            </a:r>
            <a:r>
              <a:rPr lang="en-US" sz="2500">
                <a:cs typeface="Arial" charset="0"/>
              </a:rPr>
              <a:t> = 1 Hz</a:t>
            </a:r>
            <a:endParaRPr lang="el-GR" sz="25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00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42" name="Text Box 14"/>
          <p:cNvSpPr txBox="1">
            <a:spLocks noChangeArrowheads="1"/>
          </p:cNvSpPr>
          <p:nvPr/>
        </p:nvSpPr>
        <p:spPr bwMode="auto">
          <a:xfrm>
            <a:off x="5943600" y="609599"/>
            <a:ext cx="1850521" cy="79185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314" tIns="41157" rIns="82314" bIns="41157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cs typeface="Arial" charset="0"/>
              </a:rPr>
              <a:t> E</a:t>
            </a:r>
            <a:r>
              <a:rPr lang="en-US" dirty="0">
                <a:cs typeface="Arial" charset="0"/>
              </a:rPr>
              <a:t> = </a:t>
            </a:r>
            <a:r>
              <a:rPr lang="en-US" sz="3600" dirty="0">
                <a:cs typeface="Arial" charset="0"/>
              </a:rPr>
              <a:t>h</a:t>
            </a:r>
            <a:r>
              <a:rPr lang="el-GR" sz="4500" dirty="0">
                <a:cs typeface="Arial" charset="0"/>
              </a:rPr>
              <a:t>ν</a:t>
            </a:r>
          </a:p>
        </p:txBody>
      </p:sp>
      <p:sp>
        <p:nvSpPr>
          <p:cNvPr id="227343" name="Text Box 15"/>
          <p:cNvSpPr txBox="1">
            <a:spLocks noChangeArrowheads="1"/>
          </p:cNvSpPr>
          <p:nvPr/>
        </p:nvSpPr>
        <p:spPr bwMode="auto">
          <a:xfrm>
            <a:off x="1295964" y="609600"/>
            <a:ext cx="2057721" cy="79185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314" tIns="41157" rIns="82314" bIns="41157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  </a:t>
            </a:r>
            <a:r>
              <a:rPr lang="en-US" sz="3600" dirty="0"/>
              <a:t>c =</a:t>
            </a:r>
            <a:r>
              <a:rPr lang="en-US" dirty="0"/>
              <a:t> </a:t>
            </a:r>
            <a:r>
              <a:rPr lang="el-GR" sz="4500" dirty="0">
                <a:cs typeface="Arial" charset="0"/>
                <a:sym typeface="Symbol" pitchFamily="18" charset="2"/>
              </a:rPr>
              <a:t></a:t>
            </a:r>
            <a:r>
              <a:rPr lang="el-GR" sz="4500" dirty="0">
                <a:cs typeface="Arial" charset="0"/>
              </a:rPr>
              <a:t>ν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43990" y="2047226"/>
            <a:ext cx="2208349" cy="1200329"/>
            <a:chOff x="2857072" y="2833630"/>
            <a:chExt cx="2208349" cy="1200329"/>
          </a:xfrm>
        </p:grpSpPr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2857072" y="2843802"/>
              <a:ext cx="2208349" cy="117998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82314" tIns="41157" rIns="82314" bIns="41157"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dirty="0">
                  <a:cs typeface="Arial" charset="0"/>
                </a:rPr>
                <a:t> </a:t>
              </a:r>
              <a:r>
                <a:rPr lang="en-US" dirty="0" smtClean="0">
                  <a:cs typeface="Arial" charset="0"/>
                </a:rPr>
                <a:t/>
              </a:r>
              <a:br>
                <a:rPr lang="en-US" dirty="0" smtClean="0">
                  <a:cs typeface="Arial" charset="0"/>
                </a:rPr>
              </a:br>
              <a:endParaRPr lang="el-GR" sz="3600" u="sng" dirty="0">
                <a:cs typeface="Arial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034376" y="2833630"/>
              <a:ext cx="1880387" cy="1200329"/>
              <a:chOff x="3034376" y="2833630"/>
              <a:chExt cx="1880387" cy="1200329"/>
            </a:xfrm>
          </p:grpSpPr>
          <p:grpSp>
            <p:nvGrpSpPr>
              <p:cNvPr id="14" name="Group 18"/>
              <p:cNvGrpSpPr>
                <a:grpSpLocks/>
              </p:cNvGrpSpPr>
              <p:nvPr/>
            </p:nvGrpSpPr>
            <p:grpSpPr bwMode="auto">
              <a:xfrm>
                <a:off x="4001951" y="2833630"/>
                <a:ext cx="912812" cy="1200329"/>
                <a:chOff x="4444496" y="4187179"/>
                <a:chExt cx="1524000" cy="1201808"/>
              </a:xfrm>
            </p:grpSpPr>
            <p:sp>
              <p:nvSpPr>
                <p:cNvPr id="15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4444496" y="4187179"/>
                  <a:ext cx="1524000" cy="12018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US" sz="3600" dirty="0" err="1" smtClean="0"/>
                    <a:t>hc</a:t>
                  </a:r>
                  <a:endParaRPr lang="en-US" sz="3600" dirty="0"/>
                </a:p>
                <a:p>
                  <a:r>
                    <a:rPr lang="en-US" sz="3600" dirty="0" smtClean="0">
                      <a:cs typeface="Arial" charset="0"/>
                      <a:sym typeface="Symbol" pitchFamily="18" charset="2"/>
                    </a:rPr>
                    <a:t> </a:t>
                  </a:r>
                  <a:r>
                    <a:rPr lang="el-GR" sz="3600" dirty="0" smtClean="0">
                      <a:cs typeface="Arial" charset="0"/>
                      <a:sym typeface="Symbol" pitchFamily="18" charset="2"/>
                    </a:rPr>
                    <a:t></a:t>
                  </a:r>
                  <a:endParaRPr lang="en-US" sz="3600" dirty="0"/>
                </a:p>
              </p:txBody>
            </p:sp>
            <p:cxnSp>
              <p:nvCxnSpPr>
                <p:cNvPr id="16" name="Straight Connector 16"/>
                <p:cNvCxnSpPr>
                  <a:cxnSpLocks noChangeShapeType="1"/>
                </p:cNvCxnSpPr>
                <p:nvPr/>
              </p:nvCxnSpPr>
              <p:spPr bwMode="auto">
                <a:xfrm>
                  <a:off x="4444496" y="4788082"/>
                  <a:ext cx="1167506" cy="0"/>
                </a:xfrm>
                <a:prstGeom prst="line">
                  <a:avLst/>
                </a:prstGeom>
                <a:noFill/>
                <a:ln w="349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0" name="TextBox 9"/>
              <p:cNvSpPr txBox="1"/>
              <p:nvPr/>
            </p:nvSpPr>
            <p:spPr>
              <a:xfrm>
                <a:off x="3034376" y="3110630"/>
                <a:ext cx="11403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latin typeface="Arial" pitchFamily="34" charset="0"/>
                    <a:cs typeface="Arial" pitchFamily="34" charset="0"/>
                  </a:rPr>
                  <a:t>E =</a:t>
                </a:r>
                <a:endParaRPr lang="en-US" sz="36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2514600" y="3810000"/>
            <a:ext cx="4724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h = Planck’s constant</a:t>
            </a:r>
            <a:br>
              <a:rPr lang="en-US" dirty="0"/>
            </a:br>
            <a:r>
              <a:rPr lang="en-US" dirty="0"/>
              <a:t>h = 6.626 x 10</a:t>
            </a:r>
            <a:r>
              <a:rPr lang="en-US" baseline="30000" dirty="0">
                <a:latin typeface="Courier New" pitchFamily="49" charset="0"/>
              </a:rPr>
              <a:t>-</a:t>
            </a:r>
            <a:r>
              <a:rPr lang="en-US" baseline="30000" dirty="0"/>
              <a:t>34</a:t>
            </a:r>
            <a:r>
              <a:rPr lang="en-US" dirty="0"/>
              <a:t> </a:t>
            </a:r>
            <a:r>
              <a:rPr lang="en-US" dirty="0" err="1"/>
              <a:t>J</a:t>
            </a:r>
            <a:r>
              <a:rPr lang="en-US" dirty="0" err="1">
                <a:cs typeface="Arial" charset="0"/>
              </a:rPr>
              <a:t>·</a:t>
            </a:r>
            <a:r>
              <a:rPr lang="en-US" dirty="0" err="1"/>
              <a:t>sec</a:t>
            </a:r>
            <a:endParaRPr lang="en-US" dirty="0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514600" y="5410200"/>
            <a:ext cx="4495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 c = 3.00 </a:t>
            </a:r>
            <a:r>
              <a:rPr lang="en-US" dirty="0">
                <a:sym typeface="Symbol" pitchFamily="18" charset="2"/>
              </a:rPr>
              <a:t> 10</a:t>
            </a:r>
            <a:r>
              <a:rPr lang="en-US" baseline="30000" dirty="0">
                <a:sym typeface="Symbol" pitchFamily="18" charset="2"/>
              </a:rPr>
              <a:t>8</a:t>
            </a:r>
            <a:r>
              <a:rPr lang="en-US" dirty="0">
                <a:sym typeface="Symbol" pitchFamily="18" charset="2"/>
              </a:rPr>
              <a:t>  m/sec</a:t>
            </a:r>
          </a:p>
        </p:txBody>
      </p:sp>
    </p:spTree>
    <p:extLst>
      <p:ext uri="{BB962C8B-B14F-4D97-AF65-F5344CB8AC3E}">
        <p14:creationId xmlns:p14="http://schemas.microsoft.com/office/powerpoint/2010/main" val="10196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168" y="228600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What instrumental technique specifically measures the absorption of light by molecules ?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45268" y="1524000"/>
            <a:ext cx="6858000" cy="4924014"/>
            <a:chOff x="1295400" y="1600200"/>
            <a:chExt cx="6477000" cy="469541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600200"/>
              <a:ext cx="6477000" cy="4695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374" y="3224007"/>
              <a:ext cx="404813" cy="144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352800" y="1247001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smtClean="0">
                <a:latin typeface="Arial" pitchFamily="34" charset="0"/>
                <a:cs typeface="Arial" pitchFamily="34" charset="0"/>
              </a:rPr>
              <a:t>UV-Vis</a:t>
            </a:r>
            <a:endParaRPr lang="en-US" sz="3000" b="1" u="sng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8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76990" y="5181600"/>
            <a:ext cx="8762999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 dirty="0"/>
              <a:t>UV-Vis absorption spectra measure the wavelength of light absorbed by the molecule (</a:t>
            </a:r>
            <a:r>
              <a:rPr lang="el-GR" sz="2600" b="1" dirty="0">
                <a:cs typeface="Times New Roman" pitchFamily="18" charset="0"/>
              </a:rPr>
              <a:t>λ</a:t>
            </a:r>
            <a:r>
              <a:rPr lang="en-US" sz="2600" b="1" baseline="-25000" dirty="0">
                <a:cs typeface="Times New Roman" pitchFamily="18" charset="0"/>
              </a:rPr>
              <a:t>max</a:t>
            </a:r>
            <a:r>
              <a:rPr lang="en-US" sz="2600" b="1" dirty="0">
                <a:cs typeface="Times New Roman" pitchFamily="18" charset="0"/>
              </a:rPr>
              <a:t>)</a:t>
            </a:r>
            <a:r>
              <a:rPr lang="en-US" sz="2600" b="1" dirty="0"/>
              <a:t> as well as the number of photons absorbed (</a:t>
            </a:r>
            <a:r>
              <a:rPr lang="en-US" sz="2600" b="1" dirty="0" err="1"/>
              <a:t>Abs</a:t>
            </a:r>
            <a:r>
              <a:rPr lang="en-US" sz="2600" b="1" baseline="-25000" dirty="0" err="1"/>
              <a:t>max</a:t>
            </a:r>
            <a:r>
              <a:rPr lang="en-US" sz="2600" b="1" baseline="30000" dirty="0"/>
              <a:t> </a:t>
            </a:r>
            <a:r>
              <a:rPr lang="en-US" sz="2600" b="1" dirty="0"/>
              <a:t>or extinction coefficient, </a:t>
            </a:r>
            <a:r>
              <a:rPr lang="el-GR" sz="2600" b="1" dirty="0">
                <a:cs typeface="Times New Roman" pitchFamily="18" charset="0"/>
              </a:rPr>
              <a:t>ε</a:t>
            </a:r>
            <a:r>
              <a:rPr lang="en-US" sz="2600" b="1" dirty="0">
                <a:cs typeface="Times New Roman" pitchFamily="18" charset="0"/>
              </a:rPr>
              <a:t>)</a:t>
            </a:r>
            <a:endParaRPr lang="el-GR" sz="2600" b="1" dirty="0"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67062" y="0"/>
            <a:ext cx="6986338" cy="5029200"/>
            <a:chOff x="1167063" y="228600"/>
            <a:chExt cx="6477000" cy="469541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063" y="228600"/>
              <a:ext cx="6477000" cy="4695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374" y="1852407"/>
              <a:ext cx="404813" cy="144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5410200" y="191950"/>
            <a:ext cx="245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cs typeface="Times New Roman" pitchFamily="18" charset="0"/>
              </a:rPr>
              <a:t>λ</a:t>
            </a:r>
            <a:r>
              <a:rPr lang="en-US" sz="3200" b="1" baseline="-25000" dirty="0" smtClean="0">
                <a:cs typeface="Times New Roman" pitchFamily="18" charset="0"/>
              </a:rPr>
              <a:t>max</a:t>
            </a:r>
            <a:r>
              <a:rPr lang="en-US" sz="3200" b="1" dirty="0" smtClean="0">
                <a:cs typeface="Times New Roman" pitchFamily="18" charset="0"/>
              </a:rPr>
              <a:t> = </a:t>
            </a:r>
            <a:r>
              <a:rPr lang="en-US" sz="2600" b="1" dirty="0" smtClean="0">
                <a:cs typeface="Times New Roman" pitchFamily="18" charset="0"/>
              </a:rPr>
              <a:t>500 nm</a:t>
            </a:r>
            <a:endParaRPr lang="en-US" sz="2600" dirty="0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4660231" y="609600"/>
            <a:ext cx="637674" cy="2423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314" tIns="41157" rIns="82314" bIns="41157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  <p:bldP spid="3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5"/>
          <p:cNvSpPr>
            <a:spLocks noChangeShapeType="1"/>
          </p:cNvSpPr>
          <p:nvPr/>
        </p:nvSpPr>
        <p:spPr bwMode="auto">
          <a:xfrm>
            <a:off x="2506358" y="4876927"/>
            <a:ext cx="230362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27653" name="Line 14"/>
          <p:cNvSpPr>
            <a:spLocks noChangeShapeType="1"/>
          </p:cNvSpPr>
          <p:nvPr/>
        </p:nvSpPr>
        <p:spPr bwMode="auto">
          <a:xfrm flipV="1">
            <a:off x="2496297" y="2947737"/>
            <a:ext cx="2303624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48147" name="Oval 19"/>
          <p:cNvSpPr>
            <a:spLocks noChangeArrowheads="1"/>
          </p:cNvSpPr>
          <p:nvPr/>
        </p:nvSpPr>
        <p:spPr bwMode="auto">
          <a:xfrm>
            <a:off x="3429535" y="4648231"/>
            <a:ext cx="457271" cy="457391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eaLnBrk="0" hangingPunct="0"/>
            <a:endParaRPr lang="en-US"/>
          </a:p>
        </p:txBody>
      </p:sp>
      <p:sp>
        <p:nvSpPr>
          <p:cNvPr id="48157" name="Freeform 29"/>
          <p:cNvSpPr>
            <a:spLocks/>
          </p:cNvSpPr>
          <p:nvPr/>
        </p:nvSpPr>
        <p:spPr bwMode="auto">
          <a:xfrm rot="1221553">
            <a:off x="1170871" y="3270140"/>
            <a:ext cx="870573" cy="326848"/>
          </a:xfrm>
          <a:custGeom>
            <a:avLst/>
            <a:gdLst>
              <a:gd name="T0" fmla="*/ 0 w 480"/>
              <a:gd name="T1" fmla="*/ 2147483647 h 208"/>
              <a:gd name="T2" fmla="*/ 2147483647 w 480"/>
              <a:gd name="T3" fmla="*/ 2147483647 h 208"/>
              <a:gd name="T4" fmla="*/ 2147483647 w 480"/>
              <a:gd name="T5" fmla="*/ 2147483647 h 208"/>
              <a:gd name="T6" fmla="*/ 2147483647 w 480"/>
              <a:gd name="T7" fmla="*/ 2147483647 h 208"/>
              <a:gd name="T8" fmla="*/ 2147483647 w 480"/>
              <a:gd name="T9" fmla="*/ 2147483647 h 208"/>
              <a:gd name="T10" fmla="*/ 2147483647 w 480"/>
              <a:gd name="T11" fmla="*/ 2147483647 h 208"/>
              <a:gd name="T12" fmla="*/ 2147483647 w 480"/>
              <a:gd name="T13" fmla="*/ 2147483647 h 208"/>
              <a:gd name="T14" fmla="*/ 2147483647 w 480"/>
              <a:gd name="T15" fmla="*/ 2147483647 h 208"/>
              <a:gd name="T16" fmla="*/ 2147483647 w 480"/>
              <a:gd name="T17" fmla="*/ 2147483647 h 208"/>
              <a:gd name="T18" fmla="*/ 2147483647 w 480"/>
              <a:gd name="T19" fmla="*/ 2147483647 h 208"/>
              <a:gd name="T20" fmla="*/ 2147483647 w 480"/>
              <a:gd name="T21" fmla="*/ 2147483647 h 2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80" h="208">
                <a:moveTo>
                  <a:pt x="0" y="160"/>
                </a:moveTo>
                <a:cubicBezTo>
                  <a:pt x="16" y="84"/>
                  <a:pt x="32" y="8"/>
                  <a:pt x="48" y="16"/>
                </a:cubicBezTo>
                <a:cubicBezTo>
                  <a:pt x="64" y="24"/>
                  <a:pt x="80" y="208"/>
                  <a:pt x="96" y="208"/>
                </a:cubicBezTo>
                <a:cubicBezTo>
                  <a:pt x="112" y="208"/>
                  <a:pt x="128" y="16"/>
                  <a:pt x="144" y="16"/>
                </a:cubicBezTo>
                <a:cubicBezTo>
                  <a:pt x="160" y="16"/>
                  <a:pt x="176" y="208"/>
                  <a:pt x="192" y="208"/>
                </a:cubicBezTo>
                <a:cubicBezTo>
                  <a:pt x="208" y="208"/>
                  <a:pt x="224" y="16"/>
                  <a:pt x="240" y="16"/>
                </a:cubicBezTo>
                <a:cubicBezTo>
                  <a:pt x="256" y="16"/>
                  <a:pt x="272" y="208"/>
                  <a:pt x="288" y="208"/>
                </a:cubicBezTo>
                <a:cubicBezTo>
                  <a:pt x="304" y="208"/>
                  <a:pt x="320" y="16"/>
                  <a:pt x="336" y="16"/>
                </a:cubicBezTo>
                <a:cubicBezTo>
                  <a:pt x="352" y="16"/>
                  <a:pt x="368" y="208"/>
                  <a:pt x="384" y="208"/>
                </a:cubicBezTo>
                <a:cubicBezTo>
                  <a:pt x="400" y="208"/>
                  <a:pt x="416" y="32"/>
                  <a:pt x="432" y="16"/>
                </a:cubicBezTo>
                <a:cubicBezTo>
                  <a:pt x="448" y="0"/>
                  <a:pt x="464" y="56"/>
                  <a:pt x="480" y="112"/>
                </a:cubicBezTo>
              </a:path>
            </a:pathLst>
          </a:custGeom>
          <a:noFill/>
          <a:ln w="57150" cmpd="sng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/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V="1">
            <a:off x="2496297" y="1828800"/>
            <a:ext cx="2303624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6407" y="2071004"/>
            <a:ext cx="689184" cy="3124581"/>
            <a:chOff x="149016" y="2071004"/>
            <a:chExt cx="689184" cy="3124581"/>
          </a:xfrm>
        </p:grpSpPr>
        <p:sp>
          <p:nvSpPr>
            <p:cNvPr id="26" name="Line 8"/>
            <p:cNvSpPr>
              <a:spLocks noChangeShapeType="1"/>
            </p:cNvSpPr>
            <p:nvPr/>
          </p:nvSpPr>
          <p:spPr bwMode="auto">
            <a:xfrm flipV="1">
              <a:off x="838200" y="2071004"/>
              <a:ext cx="0" cy="31245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314" tIns="41157" rIns="82314" bIns="41157"/>
            <a:lstStyle/>
            <a:p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9016" y="2909394"/>
              <a:ext cx="615553" cy="14478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Energy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953000" y="4580772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HOMO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53000" y="2686128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LUMO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690" y="5269832"/>
            <a:ext cx="2100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gs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molecule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183" y="228600"/>
            <a:ext cx="8574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energy difference between HOMO and LUMO is indicative of the energy of absorbed photon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20853" y="2947738"/>
            <a:ext cx="1902727" cy="1932988"/>
            <a:chOff x="6420853" y="2947738"/>
            <a:chExt cx="1902727" cy="1932988"/>
          </a:xfrm>
        </p:grpSpPr>
        <p:sp>
          <p:nvSpPr>
            <p:cNvPr id="6" name="Right Brace 5"/>
            <p:cNvSpPr/>
            <p:nvPr/>
          </p:nvSpPr>
          <p:spPr>
            <a:xfrm>
              <a:off x="6420853" y="2947738"/>
              <a:ext cx="457200" cy="1932988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10400" y="3652622"/>
              <a:ext cx="131318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cs typeface="Times New Roman" pitchFamily="18" charset="0"/>
                </a:rPr>
                <a:t>500 nm</a:t>
              </a:r>
              <a:endParaRPr lang="en-U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647554" y="1846010"/>
            <a:ext cx="2131812" cy="840118"/>
            <a:chOff x="5591317" y="5883897"/>
            <a:chExt cx="2131812" cy="840118"/>
          </a:xfrm>
        </p:grpSpPr>
        <p:sp>
          <p:nvSpPr>
            <p:cNvPr id="24" name="TextBox 23"/>
            <p:cNvSpPr txBox="1"/>
            <p:nvPr/>
          </p:nvSpPr>
          <p:spPr>
            <a:xfrm>
              <a:off x="5591317" y="5883897"/>
              <a:ext cx="21318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exited state molecule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264283" y="6200795"/>
              <a:ext cx="419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*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8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18333 0.1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94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288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8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7" grpId="0" animBg="1"/>
      <p:bldP spid="4815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b="1" dirty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</TotalTime>
  <Words>381</Words>
  <Application>Microsoft Office PowerPoint</Application>
  <PresentationFormat>On-screen Show (4:3)</PresentationFormat>
  <Paragraphs>83</Paragraphs>
  <Slides>26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Appalachian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Spectra</dc:title>
  <dc:subject>CHE 3404 Inorganic</dc:subject>
  <dc:creator>BJ Yoblinski</dc:creator>
  <cp:lastModifiedBy>BJ Yoblinski</cp:lastModifiedBy>
  <cp:revision>120</cp:revision>
  <dcterms:created xsi:type="dcterms:W3CDTF">2009-04-03T01:22:08Z</dcterms:created>
  <dcterms:modified xsi:type="dcterms:W3CDTF">2013-04-24T00:00:40Z</dcterms:modified>
</cp:coreProperties>
</file>