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3" r:id="rId2"/>
    <p:sldId id="281" r:id="rId3"/>
    <p:sldId id="265" r:id="rId4"/>
    <p:sldId id="282" r:id="rId5"/>
    <p:sldId id="272" r:id="rId6"/>
    <p:sldId id="273" r:id="rId7"/>
    <p:sldId id="267" r:id="rId8"/>
    <p:sldId id="284" r:id="rId9"/>
    <p:sldId id="268" r:id="rId10"/>
    <p:sldId id="270" r:id="rId11"/>
    <p:sldId id="285" r:id="rId12"/>
    <p:sldId id="271" r:id="rId1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317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413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34" tIns="45967" rIns="91934" bIns="45967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386" y="0"/>
            <a:ext cx="3037413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34" tIns="45967" rIns="91934" bIns="4596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81" y="4415790"/>
            <a:ext cx="5607038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34" tIns="45967" rIns="91934" bIns="459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89"/>
            <a:ext cx="3037413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34" tIns="45967" rIns="91934" bIns="45967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386" y="8829989"/>
            <a:ext cx="3037413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34" tIns="45967" rIns="91934" bIns="4596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F906D37-4914-47FF-AA22-CB9CFDE0BC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329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FABAA2-EF21-4055-B620-93A37CBDB1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52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C8E502-E1AA-47A3-9B35-6561EAC1E3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4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F3558A-DCEF-404E-9EEC-8DD7661376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61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C62C9-1253-4E7E-A6B9-C2F7D82F61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79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E5390F-ACC7-46FD-AFB9-5F6946D07A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12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6BAD98-05DC-4166-8599-099E696470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94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D3D65E-4E1C-4A05-ABB5-197256EF96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59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B69EDF-A58D-4ADC-A526-A46B4F5019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9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0137B-DB8B-4522-A81A-3876891328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25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58947-C6D8-4298-9279-41E2D91D2A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80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14E6D-F917-4DE2-915D-5A78D5BBD6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89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BD6066FB-8A24-4520-AA0B-7086FBE1579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10" Type="http://schemas.openxmlformats.org/officeDocument/2006/relationships/image" Target="../media/image14.png"/><Relationship Id="rId4" Type="http://schemas.openxmlformats.org/officeDocument/2006/relationships/image" Target="../media/image8.wmf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wmf"/><Relationship Id="rId4" Type="http://schemas.openxmlformats.org/officeDocument/2006/relationships/image" Target="../media/image10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5943600" y="2667000"/>
            <a:ext cx="21574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b="1"/>
              <a:t>Hermann Jahn</a:t>
            </a:r>
            <a:br>
              <a:rPr lang="en-US" b="1"/>
            </a:br>
            <a:r>
              <a:rPr lang="en-US" b="1"/>
              <a:t>    1907-1979</a:t>
            </a:r>
            <a:r>
              <a:rPr lang="en-US"/>
              <a:t> </a:t>
            </a:r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456565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37" y="1089917"/>
            <a:ext cx="472052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917897" y="2453811"/>
            <a:ext cx="3733800" cy="2716887"/>
            <a:chOff x="4876800" y="2514600"/>
            <a:chExt cx="3733800" cy="2716887"/>
          </a:xfrm>
        </p:grpSpPr>
        <p:pic>
          <p:nvPicPr>
            <p:cNvPr id="1638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2514600"/>
              <a:ext cx="3733800" cy="1978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90" name="Text Box 6"/>
            <p:cNvSpPr txBox="1">
              <a:spLocks noChangeArrowheads="1"/>
            </p:cNvSpPr>
            <p:nvPr/>
          </p:nvSpPr>
          <p:spPr bwMode="auto">
            <a:xfrm>
              <a:off x="4953000" y="4800600"/>
              <a:ext cx="3657600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200" b="1" dirty="0">
                  <a:latin typeface="Arial" pitchFamily="34" charset="0"/>
                  <a:cs typeface="Arial" pitchFamily="34" charset="0"/>
                </a:rPr>
                <a:t>ML</a:t>
              </a:r>
              <a:r>
                <a:rPr lang="en-US" sz="2200" b="1" baseline="-25000" dirty="0">
                  <a:latin typeface="Arial" pitchFamily="34" charset="0"/>
                  <a:cs typeface="Arial" pitchFamily="34" charset="0"/>
                </a:rPr>
                <a:t>4</a:t>
              </a:r>
              <a:r>
                <a:rPr lang="en-US" sz="2200" b="1" dirty="0">
                  <a:latin typeface="Arial" pitchFamily="34" charset="0"/>
                  <a:cs typeface="Arial" pitchFamily="34" charset="0"/>
                </a:rPr>
                <a:t> tetrahedral complex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603697" y="3392308"/>
            <a:ext cx="1219200" cy="46166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336497" y="5777501"/>
            <a:ext cx="71628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virtually </a:t>
            </a:r>
            <a:r>
              <a:rPr lang="en-US" sz="2200" b="1" u="sng" dirty="0" smtClean="0">
                <a:latin typeface="Arial" pitchFamily="34" charset="0"/>
                <a:cs typeface="Arial" pitchFamily="34" charset="0"/>
              </a:rPr>
              <a:t>all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tetrahedral complexes are </a:t>
            </a:r>
            <a:r>
              <a:rPr lang="en-US" sz="2200" b="1" u="sng" dirty="0" smtClean="0">
                <a:latin typeface="Arial" pitchFamily="34" charset="0"/>
                <a:cs typeface="Arial" pitchFamily="34" charset="0"/>
              </a:rPr>
              <a:t>Weak Field</a:t>
            </a:r>
            <a:endParaRPr lang="en-US" sz="2200" b="1" u="sng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3299717" y="76200"/>
            <a:ext cx="36576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>
                <a:latin typeface="Arial" pitchFamily="34" charset="0"/>
                <a:cs typeface="Arial" pitchFamily="34" charset="0"/>
              </a:rPr>
              <a:t>ML</a:t>
            </a:r>
            <a:r>
              <a:rPr lang="en-US" sz="22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tetrahedral complex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143000" y="4419599"/>
            <a:ext cx="71628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common tetrahedral complexes are:  d</a:t>
            </a:r>
            <a:r>
              <a:rPr lang="en-US" sz="22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en-US" sz="2200" b="1" baseline="30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and d</a:t>
            </a:r>
            <a:r>
              <a:rPr lang="en-US" sz="2200" b="1" baseline="30000" dirty="0" smtClean="0">
                <a:latin typeface="Arial" pitchFamily="34" charset="0"/>
                <a:cs typeface="Arial" pitchFamily="34" charset="0"/>
              </a:rPr>
              <a:t>10</a:t>
            </a:r>
            <a:endParaRPr lang="en-US" sz="2200" b="1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608" y="507087"/>
            <a:ext cx="5501709" cy="336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990600" y="5334000"/>
            <a:ext cx="73152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other common tetrahedral complexes are:  d</a:t>
            </a:r>
            <a:r>
              <a:rPr lang="en-US" sz="22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 and d</a:t>
            </a:r>
            <a:r>
              <a:rPr lang="en-US" sz="2200" b="1" baseline="30000" dirty="0" smtClean="0">
                <a:latin typeface="Arial" pitchFamily="34" charset="0"/>
                <a:cs typeface="Arial" pitchFamily="34" charset="0"/>
              </a:rPr>
              <a:t>7</a:t>
            </a:r>
            <a:endParaRPr lang="en-US" sz="2200" b="1" u="sng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79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1000"/>
            <a:ext cx="7315200" cy="551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90800"/>
            <a:ext cx="35718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685800" y="6019800"/>
            <a:ext cx="82296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/>
              <a:t>Ligand field splitting diagrams referenced to a common Barycenter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1752600" y="5715000"/>
            <a:ext cx="670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  </a:t>
            </a:r>
            <a:r>
              <a:rPr lang="en-US" dirty="0">
                <a:solidFill>
                  <a:srgbClr val="FF0000"/>
                </a:solidFill>
              </a:rPr>
              <a:t>  *		      	      *			        *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80"/>
            <a:ext cx="3429000" cy="352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97673"/>
            <a:ext cx="4648200" cy="333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4404189" y="4121150"/>
            <a:ext cx="2438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Edward Teller</a:t>
            </a:r>
            <a:br>
              <a:rPr lang="en-US" sz="2800" b="1" dirty="0"/>
            </a:br>
            <a:r>
              <a:rPr lang="en-US" sz="2800" b="1" dirty="0"/>
              <a:t>    1908-2003  </a:t>
            </a:r>
          </a:p>
        </p:txBody>
      </p:sp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81400"/>
            <a:ext cx="4191000" cy="313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207" y="3581400"/>
            <a:ext cx="2131798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453" y="3085069"/>
            <a:ext cx="1640117" cy="361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33243"/>
            <a:ext cx="1168400" cy="258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048000" y="0"/>
            <a:ext cx="3505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err="1"/>
              <a:t>Jahn</a:t>
            </a:r>
            <a:r>
              <a:rPr lang="en-US" b="1" dirty="0"/>
              <a:t>-Teller Distortions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43497" y="2994954"/>
            <a:ext cx="16081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/>
              <a:t>Z-out (elongation)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7236611" y="2920012"/>
            <a:ext cx="1828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/>
              <a:t>Z-in</a:t>
            </a:r>
            <a:br>
              <a:rPr lang="en-US" sz="2000" b="1" dirty="0"/>
            </a:br>
            <a:r>
              <a:rPr lang="en-US" sz="2000" b="1" dirty="0"/>
              <a:t>(compression)</a:t>
            </a:r>
          </a:p>
        </p:txBody>
      </p:sp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" y="662366"/>
            <a:ext cx="1760538" cy="22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017070" y="914400"/>
            <a:ext cx="2197315" cy="1990247"/>
            <a:chOff x="7017070" y="914400"/>
            <a:chExt cx="2197315" cy="1990247"/>
          </a:xfrm>
        </p:grpSpPr>
        <p:pic>
          <p:nvPicPr>
            <p:cNvPr id="11278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6128" y="2579209"/>
              <a:ext cx="1219200" cy="325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9" name="Picture 1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7070" y="914400"/>
              <a:ext cx="2197315" cy="1619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494" y="504573"/>
            <a:ext cx="2296636" cy="224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855" y="531650"/>
            <a:ext cx="1309687" cy="214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714947" y="461665"/>
            <a:ext cx="8275" cy="2533289"/>
            <a:chOff x="2716088" y="535460"/>
            <a:chExt cx="8275" cy="2533289"/>
          </a:xfrm>
        </p:grpSpPr>
        <p:sp>
          <p:nvSpPr>
            <p:cNvPr id="11274" name="Line 10"/>
            <p:cNvSpPr>
              <a:spLocks noChangeShapeType="1"/>
            </p:cNvSpPr>
            <p:nvPr/>
          </p:nvSpPr>
          <p:spPr bwMode="auto">
            <a:xfrm>
              <a:off x="2716088" y="2555987"/>
              <a:ext cx="1712" cy="51276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3" name="Line 9"/>
            <p:cNvSpPr>
              <a:spLocks noChangeShapeType="1"/>
            </p:cNvSpPr>
            <p:nvPr/>
          </p:nvSpPr>
          <p:spPr bwMode="auto">
            <a:xfrm flipV="1">
              <a:off x="2724363" y="535460"/>
              <a:ext cx="0" cy="49853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323698" y="830341"/>
            <a:ext cx="15365" cy="1908232"/>
            <a:chOff x="6298059" y="914400"/>
            <a:chExt cx="15365" cy="1908232"/>
          </a:xfrm>
        </p:grpSpPr>
        <p:sp>
          <p:nvSpPr>
            <p:cNvPr id="11275" name="Line 11"/>
            <p:cNvSpPr>
              <a:spLocks noChangeShapeType="1"/>
            </p:cNvSpPr>
            <p:nvPr/>
          </p:nvSpPr>
          <p:spPr bwMode="auto">
            <a:xfrm>
              <a:off x="6313424" y="914400"/>
              <a:ext cx="0" cy="47768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2" name="Line 8"/>
            <p:cNvSpPr>
              <a:spLocks noChangeShapeType="1"/>
            </p:cNvSpPr>
            <p:nvPr/>
          </p:nvSpPr>
          <p:spPr bwMode="auto">
            <a:xfrm flipH="1" flipV="1">
              <a:off x="6298059" y="2309870"/>
              <a:ext cx="0" cy="51276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811" y="3563760"/>
            <a:ext cx="1504752" cy="267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621" y="3108789"/>
            <a:ext cx="1788154" cy="377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45211" y="3962400"/>
            <a:ext cx="2116987" cy="2102777"/>
            <a:chOff x="245211" y="3962400"/>
            <a:chExt cx="2116987" cy="2102777"/>
          </a:xfrm>
        </p:grpSpPr>
        <p:sp>
          <p:nvSpPr>
            <p:cNvPr id="2" name="TextBox 1"/>
            <p:cNvSpPr txBox="1"/>
            <p:nvPr/>
          </p:nvSpPr>
          <p:spPr>
            <a:xfrm>
              <a:off x="245211" y="4580458"/>
              <a:ext cx="13468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/>
                <a:t>pseudo</a:t>
              </a:r>
              <a:br>
                <a:rPr lang="en-US" sz="1800" b="1" dirty="0" smtClean="0"/>
              </a:br>
              <a:r>
                <a:rPr lang="en-US" sz="1800" b="1" dirty="0" smtClean="0"/>
                <a:t>barycenter</a:t>
              </a:r>
              <a:endParaRPr lang="en-US" sz="1800" b="1" dirty="0"/>
            </a:p>
          </p:txBody>
        </p:sp>
        <p:sp>
          <p:nvSpPr>
            <p:cNvPr id="22" name="Line 10"/>
            <p:cNvSpPr>
              <a:spLocks noChangeShapeType="1"/>
            </p:cNvSpPr>
            <p:nvPr/>
          </p:nvSpPr>
          <p:spPr bwMode="auto">
            <a:xfrm>
              <a:off x="1464987" y="5182928"/>
              <a:ext cx="897211" cy="882249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0"/>
            <p:cNvSpPr>
              <a:spLocks noChangeShapeType="1"/>
            </p:cNvSpPr>
            <p:nvPr/>
          </p:nvSpPr>
          <p:spPr bwMode="auto">
            <a:xfrm flipV="1">
              <a:off x="1371600" y="3962400"/>
              <a:ext cx="914399" cy="83820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Right Brace 6"/>
          <p:cNvSpPr/>
          <p:nvPr/>
        </p:nvSpPr>
        <p:spPr>
          <a:xfrm>
            <a:off x="7223109" y="3962400"/>
            <a:ext cx="343996" cy="2102777"/>
          </a:xfrm>
          <a:prstGeom prst="rightBrac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566347" y="4836951"/>
            <a:ext cx="7467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  <a:sym typeface="Symbol"/>
              </a:rPr>
              <a:t></a:t>
            </a:r>
            <a:r>
              <a:rPr lang="en-US" sz="1600" baseline="-25000" dirty="0" smtClean="0">
                <a:latin typeface="Arial" pitchFamily="34" charset="0"/>
                <a:cs typeface="Arial" pitchFamily="34" charset="0"/>
              </a:rPr>
              <a:t>o</a:t>
            </a:r>
            <a:endParaRPr lang="en-US" sz="1600" baseline="-25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/>
      <p:bldP spid="11271" grpId="0"/>
      <p:bldP spid="7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199" y="1676400"/>
            <a:ext cx="4838700" cy="456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1374775" cy="17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2400"/>
            <a:ext cx="1828800" cy="134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371600"/>
            <a:ext cx="1143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70043" y="3317570"/>
            <a:ext cx="623013" cy="6668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  <a:sym typeface="Symbol"/>
              </a:rPr>
              <a:t></a:t>
            </a:r>
            <a:r>
              <a:rPr lang="en-US" b="1" baseline="-25000" dirty="0" smtClean="0">
                <a:latin typeface="Arial" pitchFamily="34" charset="0"/>
                <a:cs typeface="Arial" pitchFamily="34" charset="0"/>
              </a:rPr>
              <a:t>o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endParaRPr lang="en-US" sz="2000" b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2679" y="2299161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ym typeface="Symbol"/>
              </a:rPr>
              <a:t></a:t>
            </a:r>
            <a:r>
              <a:rPr lang="en-US" sz="2800" b="1" baseline="-25000" dirty="0" smtClean="0">
                <a:sym typeface="Symbol"/>
              </a:rPr>
              <a:t>2</a:t>
            </a:r>
            <a:r>
              <a:rPr lang="en-US" sz="2800" b="1" dirty="0" smtClean="0">
                <a:sym typeface="Symbol"/>
              </a:rPr>
              <a:t> &lt; </a:t>
            </a:r>
            <a:r>
              <a:rPr lang="en-US" sz="2800" b="1" baseline="-25000" dirty="0" smtClean="0">
                <a:sym typeface="Symbol"/>
              </a:rPr>
              <a:t>1</a:t>
            </a:r>
            <a:r>
              <a:rPr lang="en-US" sz="2800" b="1" dirty="0" smtClean="0">
                <a:sym typeface="Symbol"/>
              </a:rPr>
              <a:t> 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2174488" y="1929829"/>
            <a:ext cx="375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ym typeface="Symbol"/>
              </a:rPr>
              <a:t></a:t>
            </a:r>
            <a:r>
              <a:rPr lang="en-US" sz="1800" b="1" baseline="-25000" dirty="0" smtClean="0">
                <a:sym typeface="Symbol"/>
              </a:rPr>
              <a:t>1</a:t>
            </a:r>
            <a:endParaRPr lang="en-US" sz="1800" b="1" dirty="0"/>
          </a:p>
        </p:txBody>
      </p:sp>
      <p:sp>
        <p:nvSpPr>
          <p:cNvPr id="9" name="Rectangle 8"/>
          <p:cNvSpPr/>
          <p:nvPr/>
        </p:nvSpPr>
        <p:spPr>
          <a:xfrm>
            <a:off x="2245968" y="4876800"/>
            <a:ext cx="375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ym typeface="Symbol"/>
              </a:rPr>
              <a:t></a:t>
            </a:r>
            <a:r>
              <a:rPr lang="en-US" sz="1800" b="1" baseline="-25000" dirty="0" smtClean="0">
                <a:sym typeface="Symbol"/>
              </a:rPr>
              <a:t>2</a:t>
            </a:r>
            <a:endParaRPr lang="en-US" sz="1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828506" y="3050829"/>
            <a:ext cx="2934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</a:t>
            </a:r>
            <a:r>
              <a:rPr lang="en-US" b="1" baseline="30000" dirty="0" smtClean="0"/>
              <a:t>4</a:t>
            </a:r>
            <a:r>
              <a:rPr lang="en-US" b="1" dirty="0" smtClean="0"/>
              <a:t> weak field</a:t>
            </a:r>
            <a:br>
              <a:rPr lang="en-US" b="1" dirty="0" smtClean="0"/>
            </a:br>
            <a:r>
              <a:rPr lang="en-US" b="1" dirty="0" smtClean="0"/>
              <a:t>d</a:t>
            </a:r>
            <a:r>
              <a:rPr lang="en-US" b="1" baseline="30000" dirty="0" smtClean="0"/>
              <a:t>7</a:t>
            </a:r>
            <a:r>
              <a:rPr lang="en-US" b="1" dirty="0" smtClean="0"/>
              <a:t> strong field</a:t>
            </a:r>
            <a:br>
              <a:rPr lang="en-US" b="1" dirty="0" smtClean="0"/>
            </a:br>
            <a:r>
              <a:rPr lang="en-US" b="1" dirty="0" smtClean="0"/>
              <a:t>d</a:t>
            </a:r>
            <a:r>
              <a:rPr lang="en-US" b="1" baseline="30000" dirty="0" smtClean="0"/>
              <a:t>9  </a:t>
            </a:r>
            <a:r>
              <a:rPr lang="en-US" b="1" dirty="0" smtClean="0"/>
              <a:t>(most prevalent)</a:t>
            </a:r>
            <a:endParaRPr lang="en-US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137532" y="2518218"/>
            <a:ext cx="4073912" cy="1030184"/>
            <a:chOff x="137532" y="2518218"/>
            <a:chExt cx="4073912" cy="1030184"/>
          </a:xfrm>
        </p:grpSpPr>
        <p:sp>
          <p:nvSpPr>
            <p:cNvPr id="5" name="TextBox 4"/>
            <p:cNvSpPr txBox="1"/>
            <p:nvPr/>
          </p:nvSpPr>
          <p:spPr>
            <a:xfrm>
              <a:off x="137532" y="3086737"/>
              <a:ext cx="40739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e</a:t>
              </a:r>
              <a:r>
                <a:rPr lang="en-US" b="1" baseline="300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-</a:t>
              </a:r>
              <a:r>
                <a:rPr lang="en-US" b="1" baseline="30000" dirty="0" smtClean="0"/>
                <a:t> </a:t>
              </a:r>
              <a:r>
                <a:rPr lang="en-US" b="1" dirty="0" smtClean="0"/>
                <a:t> in </a:t>
              </a:r>
              <a:r>
                <a:rPr lang="en-US" b="1" dirty="0" smtClean="0">
                  <a:sym typeface="Symbol"/>
                </a:rPr>
                <a:t>dz</a:t>
              </a:r>
              <a:r>
                <a:rPr lang="en-US" b="1" baseline="30000" dirty="0" smtClean="0">
                  <a:sym typeface="Symbol"/>
                </a:rPr>
                <a:t>2</a:t>
              </a:r>
              <a:r>
                <a:rPr lang="en-US" b="1" dirty="0" smtClean="0"/>
                <a:t> drive JT distortions!</a:t>
              </a:r>
              <a:endParaRPr lang="en-US" b="1" dirty="0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V="1">
              <a:off x="2101910" y="2518218"/>
              <a:ext cx="663539" cy="568519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85800"/>
            <a:ext cx="6019800" cy="395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457200" y="4953000"/>
            <a:ext cx="8382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Energy levels in a </a:t>
            </a:r>
            <a:r>
              <a:rPr lang="en-US" b="1" dirty="0" err="1"/>
              <a:t>Jahn</a:t>
            </a:r>
            <a:r>
              <a:rPr lang="en-US" b="1" dirty="0"/>
              <a:t>-Teller distorted complex. Note the LFSE obtained by the distortion. J-T distortions are most prevalent in d</a:t>
            </a:r>
            <a:r>
              <a:rPr lang="en-US" b="1" baseline="30000" dirty="0"/>
              <a:t>4</a:t>
            </a:r>
            <a:r>
              <a:rPr lang="en-US" b="1" dirty="0"/>
              <a:t> (weak field), d</a:t>
            </a:r>
            <a:r>
              <a:rPr lang="en-US" b="1" baseline="30000" dirty="0"/>
              <a:t>7</a:t>
            </a:r>
            <a:r>
              <a:rPr lang="en-US" b="1" dirty="0"/>
              <a:t> (strong field) and d</a:t>
            </a:r>
            <a:r>
              <a:rPr lang="en-US" b="1" baseline="30000" dirty="0"/>
              <a:t>9</a:t>
            </a:r>
            <a:r>
              <a:rPr lang="en-US" b="1" dirty="0"/>
              <a:t> complexes.</a:t>
            </a:r>
          </a:p>
        </p:txBody>
      </p:sp>
      <p:sp>
        <p:nvSpPr>
          <p:cNvPr id="4" name="Rectangle 3"/>
          <p:cNvSpPr/>
          <p:nvPr/>
        </p:nvSpPr>
        <p:spPr>
          <a:xfrm>
            <a:off x="8183136" y="1602369"/>
            <a:ext cx="482824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 smtClean="0">
                <a:sym typeface="Symbol"/>
              </a:rPr>
              <a:t></a:t>
            </a:r>
            <a:r>
              <a:rPr lang="en-US" sz="2800" b="1" baseline="-25000" dirty="0" smtClean="0">
                <a:sym typeface="Symbol"/>
              </a:rPr>
              <a:t>1</a:t>
            </a: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6865786" y="1317420"/>
            <a:ext cx="72968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 smtClean="0">
                <a:sym typeface="Symbol"/>
              </a:rPr>
              <a:t> ½ </a:t>
            </a:r>
            <a:r>
              <a:rPr lang="en-US" sz="2000" b="1" baseline="-25000" dirty="0" smtClean="0">
                <a:sym typeface="Symbol"/>
              </a:rPr>
              <a:t>1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6827314" y="1986224"/>
            <a:ext cx="806631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  <a:sym typeface="Symbol"/>
              </a:rPr>
              <a:t>-</a:t>
            </a:r>
            <a:r>
              <a:rPr lang="en-US" sz="2000" b="1" dirty="0" smtClean="0">
                <a:sym typeface="Symbol"/>
              </a:rPr>
              <a:t>½ </a:t>
            </a:r>
            <a:r>
              <a:rPr lang="en-US" sz="2000" b="1" baseline="-25000" dirty="0" smtClean="0">
                <a:sym typeface="Symbol"/>
              </a:rPr>
              <a:t>1</a:t>
            </a:r>
            <a:endParaRPr lang="en-US" sz="2000" b="1" dirty="0"/>
          </a:p>
        </p:txBody>
      </p:sp>
      <p:sp>
        <p:nvSpPr>
          <p:cNvPr id="7" name="Right Brace 6"/>
          <p:cNvSpPr/>
          <p:nvPr/>
        </p:nvSpPr>
        <p:spPr>
          <a:xfrm>
            <a:off x="7747131" y="1115716"/>
            <a:ext cx="343996" cy="1496526"/>
          </a:xfrm>
          <a:prstGeom prst="rightBrac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30555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1000"/>
            <a:ext cx="7086600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28600"/>
            <a:ext cx="3689350" cy="526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904128" y="5752493"/>
            <a:ext cx="767229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square planar is most advantageous for</a:t>
            </a:r>
            <a:br>
              <a:rPr lang="en-US" sz="2800" b="1" dirty="0">
                <a:latin typeface="Arial" pitchFamily="34" charset="0"/>
                <a:cs typeface="Arial" pitchFamily="34" charset="0"/>
              </a:rPr>
            </a:br>
            <a:r>
              <a:rPr lang="en-US" sz="2800" b="1" u="sng" dirty="0">
                <a:latin typeface="Arial" pitchFamily="34" charset="0"/>
                <a:cs typeface="Arial" pitchFamily="34" charset="0"/>
              </a:rPr>
              <a:t>d</a:t>
            </a:r>
            <a:r>
              <a:rPr lang="en-US" sz="2800" b="1" u="sng" baseline="30000" dirty="0">
                <a:latin typeface="Arial" pitchFamily="34" charset="0"/>
                <a:cs typeface="Arial" pitchFamily="34" charset="0"/>
              </a:rPr>
              <a:t>8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species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that possess 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strong field ligands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165525"/>
            <a:ext cx="2656367" cy="27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980729"/>
            <a:ext cx="5960592" cy="364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732567" y="569766"/>
            <a:ext cx="656383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d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xy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d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xz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d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yz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are </a:t>
            </a:r>
            <a:r>
              <a:rPr lang="en-US" sz="2600" b="1" u="sng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more</a:t>
            </a:r>
            <a:r>
              <a:rPr lang="en-US" sz="2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directed toward ligands thus repelled by ligands </a:t>
            </a:r>
            <a:r>
              <a:rPr lang="en-US" sz="2600" b="1" u="sng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more</a:t>
            </a:r>
            <a:endParaRPr lang="en-US" sz="2600" b="1" u="sng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32567" y="2057399"/>
            <a:ext cx="6400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x</a:t>
            </a:r>
            <a:r>
              <a:rPr lang="en-US" sz="2000" b="1" baseline="30000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y</a:t>
            </a:r>
            <a:r>
              <a:rPr lang="en-US" sz="20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,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d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z</a:t>
            </a:r>
            <a:r>
              <a:rPr lang="en-US" sz="20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are </a:t>
            </a:r>
            <a:r>
              <a:rPr lang="en-US" sz="26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less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directed toward ligands thus repelled by ligands </a:t>
            </a:r>
            <a:r>
              <a:rPr lang="en-US" sz="2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less</a:t>
            </a:r>
            <a:endParaRPr lang="en-US" sz="26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2299</TotalTime>
  <Words>159</Words>
  <Application>Microsoft Office PowerPoint</Application>
  <PresentationFormat>On-screen Show (4:3)</PresentationFormat>
  <Paragraphs>27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Appalachian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Ligand Field theory</dc:title>
  <dc:subject>CHE 3404 inorganic</dc:subject>
  <dc:creator>BJ Yoblinski</dc:creator>
  <cp:lastModifiedBy>BJ Yoblinski</cp:lastModifiedBy>
  <cp:revision>79</cp:revision>
  <cp:lastPrinted>2013-04-11T20:46:03Z</cp:lastPrinted>
  <dcterms:created xsi:type="dcterms:W3CDTF">2009-04-03T01:22:08Z</dcterms:created>
  <dcterms:modified xsi:type="dcterms:W3CDTF">2014-04-13T23:46:08Z</dcterms:modified>
</cp:coreProperties>
</file>