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82" r:id="rId3"/>
    <p:sldId id="281" r:id="rId4"/>
    <p:sldId id="286" r:id="rId5"/>
    <p:sldId id="275" r:id="rId6"/>
    <p:sldId id="259" r:id="rId7"/>
    <p:sldId id="283" r:id="rId8"/>
    <p:sldId id="256" r:id="rId9"/>
    <p:sldId id="257" r:id="rId10"/>
    <p:sldId id="287" r:id="rId11"/>
    <p:sldId id="277" r:id="rId12"/>
    <p:sldId id="276" r:id="rId13"/>
    <p:sldId id="278" r:id="rId14"/>
    <p:sldId id="284" r:id="rId15"/>
    <p:sldId id="261" r:id="rId16"/>
    <p:sldId id="260" r:id="rId17"/>
    <p:sldId id="285" r:id="rId18"/>
    <p:sldId id="279" r:id="rId19"/>
    <p:sldId id="288" r:id="rId20"/>
    <p:sldId id="293" r:id="rId21"/>
    <p:sldId id="294" r:id="rId22"/>
    <p:sldId id="262" r:id="rId23"/>
    <p:sldId id="280" r:id="rId24"/>
    <p:sldId id="263" r:id="rId25"/>
    <p:sldId id="290" r:id="rId26"/>
    <p:sldId id="296" r:id="rId27"/>
    <p:sldId id="297" r:id="rId28"/>
    <p:sldId id="298" r:id="rId29"/>
    <p:sldId id="295" r:id="rId30"/>
    <p:sldId id="299" r:id="rId31"/>
    <p:sldId id="300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0"/>
            <a:ext cx="3037413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5790"/>
            <a:ext cx="560703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7413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29989"/>
            <a:ext cx="3037413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03FB5C-93B4-464C-AB99-AF48F90AC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2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FB5C-93B4-464C-AB99-AF48F90ACA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D531A-6B6D-4B33-A4B2-8A4F8EC7B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699B-9899-4103-BEFF-25C1480BD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3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22369-CE25-42D3-B1C7-5E6876102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5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4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EFC2-DBBE-460D-A28C-4624E88B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0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3523-189F-47AD-9169-D3E1F6046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4D71E-FECA-4971-AEE1-82539903B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C5DE9-2E07-4F4F-890E-2DBB316F3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E9C5D-98B5-4165-BB39-C9C3C4910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B11F-886F-4DF5-A085-0E67B5455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AF2FB-4CF4-4918-BC15-D54F0188C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9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79C3-617A-4A23-A5C4-CF5BB3BDF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2B5B9CB-F9A7-4C66-A25C-ABB22BE6A9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E7E3-DE33-4DC0-B099-F7E805876AA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431A-955B-4972-A857-9EB63898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43400" y="1668587"/>
            <a:ext cx="3470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ea typeface="ＭＳ Ｐゴシック" pitchFamily="48" charset="-128"/>
              </a:rPr>
              <a:t>Hans Bethe</a:t>
            </a:r>
            <a:br>
              <a:rPr lang="en-US" sz="3200" b="1" dirty="0" smtClean="0">
                <a:latin typeface="Arial" charset="0"/>
                <a:ea typeface="ＭＳ Ｐゴシック" pitchFamily="48" charset="-128"/>
              </a:rPr>
            </a:br>
            <a:r>
              <a:rPr lang="en-US" sz="3200" b="1" dirty="0" smtClean="0">
                <a:latin typeface="Arial" charset="0"/>
                <a:ea typeface="ＭＳ Ｐゴシック" pitchFamily="48" charset="-128"/>
              </a:rPr>
              <a:t>1906 </a:t>
            </a:r>
            <a:r>
              <a:rPr lang="en-US" sz="3200" b="1" dirty="0">
                <a:latin typeface="Arial" charset="0"/>
                <a:ea typeface="ＭＳ Ｐゴシック" pitchFamily="48" charset="-128"/>
              </a:rPr>
              <a:t>- </a:t>
            </a:r>
            <a:r>
              <a:rPr lang="en-US" sz="3200" b="1" dirty="0" smtClean="0">
                <a:latin typeface="Arial" charset="0"/>
                <a:ea typeface="ＭＳ Ｐゴシック" pitchFamily="48" charset="-128"/>
              </a:rPr>
              <a:t>2005</a:t>
            </a:r>
            <a:endParaRPr lang="en-US" sz="3200" b="1" dirty="0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47938"/>
            <a:ext cx="5105400" cy="26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722"/>
            <a:ext cx="3048000" cy="38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3048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  <a:sym typeface="Symbol"/>
              </a:rPr>
              <a:t>*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-orbitals are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gerade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90600"/>
            <a:ext cx="9419686" cy="169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5" y="0"/>
            <a:ext cx="8763000" cy="55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638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all 5 d-orbitals are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gerade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010400" cy="37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85344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403475" indent="-2403475">
              <a:spcBef>
                <a:spcPct val="50000"/>
              </a:spcBef>
            </a:pPr>
            <a:r>
              <a:rPr lang="en-US" sz="3000" b="1" u="sng" dirty="0">
                <a:latin typeface="Arial" pitchFamily="34" charset="0"/>
                <a:cs typeface="Arial" pitchFamily="34" charset="0"/>
              </a:rPr>
              <a:t>Barycenter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– zero point energy between t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b="1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orbital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sets. It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center of gravity” energy reference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point for complex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672210" y="2187571"/>
            <a:ext cx="1553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Barycenter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9" y="1120738"/>
            <a:ext cx="7226070" cy="486566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23" y="371582"/>
            <a:ext cx="11049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800600" y="1714500"/>
            <a:ext cx="533400" cy="24003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30320" y="2514600"/>
            <a:ext cx="91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  <a:sym typeface="Symbol"/>
              </a:rPr>
              <a:t> 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endParaRPr lang="en-US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93842"/>
            <a:ext cx="685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38" y="457200"/>
            <a:ext cx="692405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724400"/>
            <a:ext cx="38971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22860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0351"/>
            <a:ext cx="4953000" cy="53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2614" y="2593033"/>
            <a:ext cx="7467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2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587" y="1828797"/>
            <a:ext cx="89639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  <a:sym typeface="Symbol"/>
              </a:rPr>
              <a:t>3/5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Symbol"/>
              </a:rPr>
              <a:t> 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2553" y="3873043"/>
            <a:ext cx="102143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-</a:t>
            </a:r>
            <a:r>
              <a:rPr lang="en-US" sz="2000" dirty="0" smtClean="0">
                <a:cs typeface="Times New Roman" panose="02020603050405020304" pitchFamily="18" charset="0"/>
                <a:sym typeface="Symbol"/>
              </a:rPr>
              <a:t>2/5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Symbol"/>
              </a:rPr>
              <a:t> 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00844"/>
            <a:ext cx="5715000" cy="42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00" y="36271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9715" y="283480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4648200"/>
            <a:ext cx="8512139" cy="1846659"/>
            <a:chOff x="381000" y="4648200"/>
            <a:chExt cx="8512139" cy="1846659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381000" y="4648200"/>
              <a:ext cx="8512139" cy="1846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370263" indent="-3370263">
                <a:spcBef>
                  <a:spcPct val="50000"/>
                </a:spcBef>
              </a:pPr>
              <a:r>
                <a:rPr lang="en-US" sz="3000" b="1" u="sng" dirty="0">
                  <a:latin typeface="Arial" pitchFamily="34" charset="0"/>
                  <a:cs typeface="Arial" pitchFamily="34" charset="0"/>
                </a:rPr>
                <a:t>Ligand Field Stabilization Energy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decrease in energy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gained (relative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to the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unsplit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degenerate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state) due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to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d-orbital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splitting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7800" y="5294530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LFSE</a:t>
              </a:r>
              <a:endParaRPr lang="en-US" sz="3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5569" y="3810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Consider the electron configuration of [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3+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609600"/>
            <a:ext cx="8001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the 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10Dq)  for [Cr(NH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3+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609600"/>
            <a:ext cx="8001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the 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10Dq)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[Zn(H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O)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2+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573640"/>
            <a:ext cx="8534400" cy="1415772"/>
            <a:chOff x="457200" y="573640"/>
            <a:chExt cx="8534400" cy="1415772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573640"/>
              <a:ext cx="85344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057650" indent="-4057650"/>
              <a:r>
                <a:rPr lang="en-US" sz="3000" b="1" u="sng" dirty="0" smtClean="0">
                  <a:latin typeface="Arial" pitchFamily="34" charset="0"/>
                  <a:cs typeface="Arial" pitchFamily="34" charset="0"/>
                </a:rPr>
                <a:t>Crystal Field Theory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– metal-ligand bonds are viewed as entirely electrostatic (ionic)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113567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CFT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7502" y="3603661"/>
            <a:ext cx="8804097" cy="1846659"/>
            <a:chOff x="457200" y="573640"/>
            <a:chExt cx="8534400" cy="1846659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573640"/>
              <a:ext cx="85344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997325" indent="-3997325"/>
              <a:r>
                <a:rPr lang="en-US" sz="3000" b="1" u="sng" dirty="0" smtClean="0">
                  <a:latin typeface="Arial" pitchFamily="34" charset="0"/>
                  <a:cs typeface="Arial" pitchFamily="34" charset="0"/>
                </a:rPr>
                <a:t>Ligand Field Theory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– crystal field theory that is adjusted for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covalency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(metal-ligand bonds are more covalent than ionic) 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113567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LFT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9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609600"/>
            <a:ext cx="8001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the 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10Dq)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[Fe(NH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3+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380999"/>
            <a:ext cx="213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Weak field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(high-spin)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15000" y="380998"/>
            <a:ext cx="19847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Strong field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(low-spin)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23622" y="4419600"/>
            <a:ext cx="3124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>
                <a:cs typeface="Times New Roman" pitchFamily="18" charset="0"/>
              </a:rPr>
              <a:t>Δ</a:t>
            </a:r>
            <a:r>
              <a:rPr lang="en-US" sz="2600" b="1" baseline="-25000" dirty="0" err="1">
                <a:cs typeface="Times New Roman" pitchFamily="18" charset="0"/>
              </a:rPr>
              <a:t>oct</a:t>
            </a:r>
            <a:r>
              <a:rPr lang="en-US" sz="2600" b="1" dirty="0">
                <a:cs typeface="Times New Roman" pitchFamily="18" charset="0"/>
              </a:rPr>
              <a:t> &lt; pairing energy</a:t>
            </a:r>
            <a:endParaRPr lang="el-GR" sz="2600" b="1" dirty="0"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410200" y="5251381"/>
            <a:ext cx="31181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600" b="1" dirty="0"/>
              <a:t>Δ</a:t>
            </a:r>
            <a:r>
              <a:rPr lang="en-US" sz="2600" b="1" baseline="-25000" dirty="0" err="1"/>
              <a:t>oct</a:t>
            </a:r>
            <a:r>
              <a:rPr lang="en-US" sz="2600" b="1" dirty="0"/>
              <a:t> &gt; pairing energy</a:t>
            </a:r>
            <a:endParaRPr lang="el-GR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9" y="2514600"/>
            <a:ext cx="38378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3707"/>
            <a:ext cx="3507785" cy="36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8200" grpId="0"/>
      <p:bldP spid="82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35120" y="519449"/>
            <a:ext cx="719447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Magnitude of </a:t>
            </a:r>
            <a:r>
              <a:rPr lang="el-GR" sz="2600" b="1" dirty="0">
                <a:latin typeface="Arial" pitchFamily="34" charset="0"/>
                <a:cs typeface="Arial" pitchFamily="34" charset="0"/>
              </a:rPr>
              <a:t>Δ</a:t>
            </a:r>
            <a:r>
              <a:rPr lang="en-US" sz="2600" b="1" baseline="-25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(extent of d-orbital splitting) depends on three factors:</a:t>
            </a:r>
            <a:endParaRPr lang="el-G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473485" y="176373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1. Identity of metal itself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73485" y="259080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2. Oxidation state of the metal in the complex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73485" y="3395609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9725" indent="-339725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3. Identity and number of ligands attached to the transition metal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65259" y="4800600"/>
            <a:ext cx="693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All three combine to determine if the complex goes strong or weak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89275" cy="40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0165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5000" y="5486400"/>
            <a:ext cx="6248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Trend of </a:t>
            </a:r>
            <a:r>
              <a:rPr lang="el-GR" sz="2800" b="1" dirty="0"/>
              <a:t>Δ</a:t>
            </a:r>
            <a:r>
              <a:rPr lang="en-US" sz="2800" b="1" baseline="-25000" dirty="0" err="1"/>
              <a:t>oct</a:t>
            </a:r>
            <a:r>
              <a:rPr lang="en-US" sz="2800" b="1" dirty="0"/>
              <a:t> energies for [M(NH</a:t>
            </a:r>
            <a:r>
              <a:rPr lang="en-US" sz="2800" b="1" baseline="-25000" dirty="0"/>
              <a:t>3</a:t>
            </a:r>
            <a:r>
              <a:rPr lang="en-US" sz="2800" b="1" dirty="0"/>
              <a:t>)</a:t>
            </a:r>
            <a:r>
              <a:rPr lang="en-US" sz="2800" b="1" baseline="-25000" dirty="0"/>
              <a:t>6</a:t>
            </a:r>
            <a:r>
              <a:rPr lang="en-US" sz="2800" b="1" dirty="0"/>
              <a:t>]</a:t>
            </a:r>
            <a:r>
              <a:rPr lang="en-US" sz="2800" b="1" baseline="30000" dirty="0"/>
              <a:t>3+</a:t>
            </a:r>
            <a:r>
              <a:rPr lang="en-US" sz="2800" b="1" dirty="0"/>
              <a:t> where M= Co, Rh, </a:t>
            </a:r>
            <a:r>
              <a:rPr lang="en-US" sz="2800" b="1" dirty="0" err="1"/>
              <a:t>Ir</a:t>
            </a:r>
            <a:endParaRPr 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29777"/>
            <a:ext cx="9067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ea typeface="Times New Roman" panose="02020603050405020304" pitchFamily="18" charset="0"/>
              </a:rPr>
              <a:t>I</a:t>
            </a:r>
            <a:r>
              <a:rPr lang="en-US" sz="2300" b="1" baseline="30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 smtClean="0">
                <a:ea typeface="Times New Roman" panose="02020603050405020304" pitchFamily="18" charset="0"/>
              </a:rPr>
              <a:t> </a:t>
            </a:r>
            <a:r>
              <a:rPr lang="en-US" sz="2300" b="1" dirty="0">
                <a:ea typeface="Times New Roman" panose="02020603050405020304" pitchFamily="18" charset="0"/>
              </a:rPr>
              <a:t>&lt;  Br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S</a:t>
            </a:r>
            <a:r>
              <a:rPr lang="en-US" sz="2300" b="1" baseline="30000" dirty="0">
                <a:ea typeface="Times New Roman" panose="02020603050405020304" pitchFamily="18" charset="0"/>
              </a:rPr>
              <a:t>2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-SCN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(M attached to S) &lt; Cl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F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C</a:t>
            </a:r>
            <a:r>
              <a:rPr lang="en-US" sz="2300" b="1" baseline="-25000" dirty="0">
                <a:ea typeface="Times New Roman" panose="02020603050405020304" pitchFamily="18" charset="0"/>
              </a:rPr>
              <a:t>2</a:t>
            </a:r>
            <a:r>
              <a:rPr lang="en-US" sz="2300" b="1" dirty="0">
                <a:ea typeface="Times New Roman" panose="02020603050405020304" pitchFamily="18" charset="0"/>
              </a:rPr>
              <a:t>O</a:t>
            </a:r>
            <a:r>
              <a:rPr lang="en-US" sz="2300" b="1" baseline="-25000" dirty="0">
                <a:ea typeface="Times New Roman" panose="02020603050405020304" pitchFamily="18" charset="0"/>
              </a:rPr>
              <a:t>4</a:t>
            </a:r>
            <a:r>
              <a:rPr lang="en-US" sz="2300" b="1" baseline="30000" dirty="0">
                <a:ea typeface="Times New Roman" panose="02020603050405020304" pitchFamily="18" charset="0"/>
              </a:rPr>
              <a:t>2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</a:t>
            </a:r>
            <a:r>
              <a:rPr lang="en-US" sz="2300" b="1" dirty="0" smtClean="0">
                <a:ea typeface="Times New Roman" panose="02020603050405020304" pitchFamily="18" charset="0"/>
              </a:rPr>
              <a:t>H</a:t>
            </a:r>
            <a:r>
              <a:rPr lang="en-US" sz="2300" b="1" baseline="-25000" dirty="0" smtClean="0">
                <a:ea typeface="Times New Roman" panose="02020603050405020304" pitchFamily="18" charset="0"/>
              </a:rPr>
              <a:t>2</a:t>
            </a:r>
            <a:r>
              <a:rPr lang="en-US" sz="2300" b="1" dirty="0" smtClean="0">
                <a:ea typeface="Times New Roman" panose="02020603050405020304" pitchFamily="18" charset="0"/>
              </a:rPr>
              <a:t>O</a:t>
            </a:r>
            <a:br>
              <a:rPr lang="en-US" sz="2300" b="1" dirty="0" smtClean="0">
                <a:ea typeface="Times New Roman" panose="02020603050405020304" pitchFamily="18" charset="0"/>
              </a:rPr>
            </a:br>
            <a:r>
              <a:rPr lang="en-US" sz="2300" b="1" dirty="0">
                <a:ea typeface="Times New Roman" panose="02020603050405020304" pitchFamily="18" charset="0"/>
              </a:rPr>
              <a:t/>
            </a:r>
            <a:br>
              <a:rPr lang="en-US" sz="2300" b="1" dirty="0">
                <a:ea typeface="Times New Roman" panose="02020603050405020304" pitchFamily="18" charset="0"/>
              </a:rPr>
            </a:br>
            <a:r>
              <a:rPr lang="en-US" sz="2300" b="1" dirty="0">
                <a:ea typeface="Times New Roman" panose="02020603050405020304" pitchFamily="18" charset="0"/>
              </a:rPr>
              <a:t>&lt; -NCS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(M attached to N) &lt; CH</a:t>
            </a:r>
            <a:r>
              <a:rPr lang="en-US" sz="2300" b="1" baseline="-25000" dirty="0">
                <a:ea typeface="Times New Roman" panose="02020603050405020304" pitchFamily="18" charset="0"/>
              </a:rPr>
              <a:t>3</a:t>
            </a:r>
            <a:r>
              <a:rPr lang="en-US" sz="2300" b="1" dirty="0">
                <a:ea typeface="Times New Roman" panose="02020603050405020304" pitchFamily="18" charset="0"/>
              </a:rPr>
              <a:t>CN &lt; NH</a:t>
            </a:r>
            <a:r>
              <a:rPr lang="en-US" sz="2300" b="1" baseline="-25000" dirty="0">
                <a:ea typeface="Times New Roman" panose="02020603050405020304" pitchFamily="18" charset="0"/>
              </a:rPr>
              <a:t>3</a:t>
            </a:r>
            <a:r>
              <a:rPr lang="en-US" sz="2300" b="1" dirty="0">
                <a:ea typeface="Times New Roman" panose="02020603050405020304" pitchFamily="18" charset="0"/>
              </a:rPr>
              <a:t> &lt; </a:t>
            </a:r>
            <a:r>
              <a:rPr lang="en-US" sz="2300" b="1" dirty="0" err="1" smtClean="0">
                <a:ea typeface="Times New Roman" panose="02020603050405020304" pitchFamily="18" charset="0"/>
              </a:rPr>
              <a:t>en</a:t>
            </a:r>
            <a:r>
              <a:rPr lang="en-US" sz="2300" b="1" dirty="0" smtClean="0">
                <a:ea typeface="Times New Roman" panose="02020603050405020304" pitchFamily="18" charset="0"/>
              </a:rPr>
              <a:t/>
            </a:r>
            <a:br>
              <a:rPr lang="en-US" sz="2300" b="1" dirty="0" smtClean="0">
                <a:ea typeface="Times New Roman" panose="02020603050405020304" pitchFamily="18" charset="0"/>
              </a:rPr>
            </a:br>
            <a:r>
              <a:rPr lang="en-US" sz="2300" b="1" dirty="0">
                <a:ea typeface="Times New Roman" panose="02020603050405020304" pitchFamily="18" charset="0"/>
              </a:rPr>
              <a:t/>
            </a:r>
            <a:br>
              <a:rPr lang="en-US" sz="2300" b="1" dirty="0">
                <a:ea typeface="Times New Roman" panose="02020603050405020304" pitchFamily="18" charset="0"/>
              </a:rPr>
            </a:br>
            <a:r>
              <a:rPr lang="en-US" sz="2300" b="1" dirty="0">
                <a:ea typeface="Times New Roman" panose="02020603050405020304" pitchFamily="18" charset="0"/>
              </a:rPr>
              <a:t>&lt; </a:t>
            </a:r>
            <a:r>
              <a:rPr lang="en-US" sz="2300" b="1" dirty="0" err="1">
                <a:ea typeface="Times New Roman" panose="02020603050405020304" pitchFamily="18" charset="0"/>
              </a:rPr>
              <a:t>bipyridine</a:t>
            </a:r>
            <a:r>
              <a:rPr lang="en-US" sz="2300" b="1" dirty="0">
                <a:ea typeface="Times New Roman" panose="02020603050405020304" pitchFamily="18" charset="0"/>
              </a:rPr>
              <a:t> (</a:t>
            </a:r>
            <a:r>
              <a:rPr lang="en-US" sz="2300" b="1" dirty="0" err="1">
                <a:ea typeface="Times New Roman" panose="02020603050405020304" pitchFamily="18" charset="0"/>
              </a:rPr>
              <a:t>bpy</a:t>
            </a:r>
            <a:r>
              <a:rPr lang="en-US" sz="2300" b="1" dirty="0">
                <a:ea typeface="Times New Roman" panose="02020603050405020304" pitchFamily="18" charset="0"/>
              </a:rPr>
              <a:t>) &lt; </a:t>
            </a:r>
            <a:r>
              <a:rPr lang="en-US" sz="2300" b="1" dirty="0" err="1">
                <a:ea typeface="Times New Roman" panose="02020603050405020304" pitchFamily="18" charset="0"/>
              </a:rPr>
              <a:t>phenanthroline</a:t>
            </a:r>
            <a:r>
              <a:rPr lang="en-US" sz="2300" b="1" dirty="0">
                <a:ea typeface="Times New Roman" panose="02020603050405020304" pitchFamily="18" charset="0"/>
              </a:rPr>
              <a:t> (</a:t>
            </a:r>
            <a:r>
              <a:rPr lang="en-US" sz="2300" b="1" dirty="0" err="1">
                <a:ea typeface="Times New Roman" panose="02020603050405020304" pitchFamily="18" charset="0"/>
              </a:rPr>
              <a:t>phen</a:t>
            </a:r>
            <a:r>
              <a:rPr lang="en-US" sz="2300" b="1" dirty="0">
                <a:ea typeface="Times New Roman" panose="02020603050405020304" pitchFamily="18" charset="0"/>
              </a:rPr>
              <a:t>) &lt; NO</a:t>
            </a:r>
            <a:r>
              <a:rPr lang="en-US" sz="2300" b="1" baseline="-25000" dirty="0">
                <a:ea typeface="Times New Roman" panose="02020603050405020304" pitchFamily="18" charset="0"/>
              </a:rPr>
              <a:t>2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PPh</a:t>
            </a:r>
            <a:r>
              <a:rPr lang="en-US" sz="2300" b="1" baseline="-25000" dirty="0">
                <a:ea typeface="Times New Roman" panose="02020603050405020304" pitchFamily="18" charset="0"/>
              </a:rPr>
              <a:t>3</a:t>
            </a:r>
            <a:r>
              <a:rPr lang="en-US" sz="2300" b="1" dirty="0">
                <a:ea typeface="Times New Roman" panose="02020603050405020304" pitchFamily="18" charset="0"/>
              </a:rPr>
              <a:t> &lt; CN</a:t>
            </a:r>
            <a:r>
              <a:rPr lang="en-US" sz="2300" b="1" baseline="30000" dirty="0"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en-US" sz="2300" b="1" dirty="0">
                <a:ea typeface="Times New Roman" panose="02020603050405020304" pitchFamily="18" charset="0"/>
              </a:rPr>
              <a:t> &lt; CO </a:t>
            </a:r>
            <a:endParaRPr lang="en-US" sz="2300" b="1" dirty="0"/>
          </a:p>
        </p:txBody>
      </p:sp>
      <p:sp>
        <p:nvSpPr>
          <p:cNvPr id="4" name="Rectangle 3"/>
          <p:cNvSpPr/>
          <p:nvPr/>
        </p:nvSpPr>
        <p:spPr>
          <a:xfrm>
            <a:off x="2728364" y="252773"/>
            <a:ext cx="3842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200" b="1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Spectochemical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374248"/>
            <a:ext cx="8153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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en-US" sz="18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are known as weak field ligands. They cause a </a:t>
            </a:r>
            <a:r>
              <a:rPr lang="en-US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split in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Δo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67" y="4169518"/>
            <a:ext cx="904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-NCS</a:t>
            </a:r>
            <a:r>
              <a:rPr lang="en-US" sz="18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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 gray area. The magnitude of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Δo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caused by these ligands are certainly larger than 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weak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field ligands above, but the identity and oxidation state of the metal will typically determine whether the complex goes strong field or weak field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780082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bipyridine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bpy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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 are known as strong field ligands. They tend create a large enough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Δo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drive complexes to strong field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9615" y="609600"/>
            <a:ext cx="8686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number of unpaired electrons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[IrCl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9615" y="609600"/>
            <a:ext cx="8686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number of unpaired electrons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[CrCl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9615" y="609600"/>
            <a:ext cx="8686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number of unpaired electrons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[Cr(CN)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9615" y="609600"/>
            <a:ext cx="8686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number of unpaired electrons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10Dq)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[Fe(H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2+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9615" y="609600"/>
            <a:ext cx="86868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number of unpaired electrons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LFSE (in units of 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10Dq)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 [Fe(H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3+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32" y="267973"/>
            <a:ext cx="2680735" cy="2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77" y="300507"/>
            <a:ext cx="2563883" cy="26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3" y="267972"/>
            <a:ext cx="2589213" cy="26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18" y="3438537"/>
            <a:ext cx="2514600" cy="25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06" y="3505200"/>
            <a:ext cx="2647156" cy="25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2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9600" y="609600"/>
            <a:ext cx="832338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3+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strong or weak field complex 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73050"/>
            <a:ext cx="274796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73050"/>
            <a:ext cx="272573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3050"/>
            <a:ext cx="2614613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360738"/>
            <a:ext cx="271462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360738"/>
            <a:ext cx="264636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876800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72" y="1905000"/>
            <a:ext cx="3276600" cy="25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" y="141946"/>
            <a:ext cx="1312863" cy="343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3" y="141946"/>
            <a:ext cx="2166035" cy="34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02239"/>
            <a:ext cx="1784443" cy="33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" y="4419600"/>
            <a:ext cx="215609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63" y="4544437"/>
            <a:ext cx="1987028" cy="153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87" y="3724126"/>
            <a:ext cx="2440430" cy="229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13" y="5505168"/>
            <a:ext cx="2044039" cy="13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20877" y="141946"/>
            <a:ext cx="1465323" cy="3433124"/>
            <a:chOff x="2420877" y="252268"/>
            <a:chExt cx="1465323" cy="34331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877" y="252268"/>
              <a:ext cx="1373249" cy="343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05200" y="2286000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0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" y="381000"/>
            <a:ext cx="9067800" cy="48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2" y="0"/>
            <a:ext cx="7589557" cy="40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6276" y="4327337"/>
            <a:ext cx="82067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541463" indent="-1541463">
              <a:spcBef>
                <a:spcPct val="50000"/>
              </a:spcBef>
            </a:pP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gerade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– any orbital whose symmetry labels remain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unchanged upon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performing an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inversion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9222" y="5562600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941513" indent="-1941513">
              <a:spcBef>
                <a:spcPct val="50000"/>
              </a:spcBef>
            </a:pP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ungerade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– any orbital whose symmetry labels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switch upon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performing an inversion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57" y="3352800"/>
            <a:ext cx="9146111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19400" cy="2921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036976"/>
            <a:ext cx="492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p-orbitals are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ungerade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u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40461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s-orbitals are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gerade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511</Words>
  <Application>Microsoft Office PowerPoint</Application>
  <PresentationFormat>On-screen Show (4:3)</PresentationFormat>
  <Paragraphs>49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Symbol</vt:lpstr>
      <vt:lpstr>Times New Roman</vt:lpstr>
      <vt:lpstr>Wingdings 3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 Field theory</dc:title>
  <dc:subject>CHE 3404 inorganic</dc:subject>
  <dc:creator>BJ Yoblinski</dc:creator>
  <cp:lastModifiedBy>Yoblinski, Robert J.</cp:lastModifiedBy>
  <cp:revision>101</cp:revision>
  <cp:lastPrinted>2013-04-08T14:32:22Z</cp:lastPrinted>
  <dcterms:created xsi:type="dcterms:W3CDTF">2009-04-03T01:22:08Z</dcterms:created>
  <dcterms:modified xsi:type="dcterms:W3CDTF">2017-11-17T23:53:59Z</dcterms:modified>
</cp:coreProperties>
</file>