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5" r:id="rId2"/>
    <p:sldId id="284" r:id="rId3"/>
    <p:sldId id="266" r:id="rId4"/>
    <p:sldId id="262" r:id="rId5"/>
    <p:sldId id="265" r:id="rId6"/>
    <p:sldId id="263" r:id="rId7"/>
    <p:sldId id="264" r:id="rId8"/>
    <p:sldId id="260" r:id="rId9"/>
    <p:sldId id="261" r:id="rId10"/>
    <p:sldId id="268" r:id="rId11"/>
    <p:sldId id="286" r:id="rId12"/>
    <p:sldId id="267" r:id="rId13"/>
    <p:sldId id="269" r:id="rId14"/>
    <p:sldId id="287" r:id="rId15"/>
    <p:sldId id="271" r:id="rId16"/>
    <p:sldId id="288" r:id="rId17"/>
    <p:sldId id="270" r:id="rId18"/>
    <p:sldId id="289" r:id="rId19"/>
    <p:sldId id="290" r:id="rId20"/>
    <p:sldId id="273" r:id="rId21"/>
    <p:sldId id="291" r:id="rId22"/>
    <p:sldId id="292" r:id="rId23"/>
    <p:sldId id="272" r:id="rId24"/>
    <p:sldId id="282" r:id="rId25"/>
    <p:sldId id="274" r:id="rId26"/>
    <p:sldId id="275" r:id="rId27"/>
    <p:sldId id="279" r:id="rId28"/>
    <p:sldId id="280" r:id="rId29"/>
    <p:sldId id="281" r:id="rId30"/>
    <p:sldId id="293" r:id="rId31"/>
    <p:sldId id="277" r:id="rId32"/>
    <p:sldId id="276" r:id="rId33"/>
  </p:sldIdLst>
  <p:sldSz cx="9144000" cy="6858000" type="screen4x3"/>
  <p:notesSz cx="6946900" cy="9271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479" autoAdjust="0"/>
    <p:restoredTop sz="94660"/>
  </p:normalViewPr>
  <p:slideViewPr>
    <p:cSldViewPr>
      <p:cViewPr>
        <p:scale>
          <a:sx n="85" d="100"/>
          <a:sy n="85" d="100"/>
        </p:scale>
        <p:origin x="-58" y="20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7AB76E-7C6B-417C-A462-95F17C90BE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6349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7BB971-6451-4218-9AFD-3DB91E90A8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5863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C0BF31-BA1A-4C4B-81F7-95CFC94D2D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8993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0BD5CF-DA3B-4C24-9B3E-84E543E82C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6271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A83A69-1D1B-4136-AA87-BC16616E84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8340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77B1E9-52F5-40FA-83B0-15F5DE8A69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2909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A7FCB5-BC80-4E87-96D3-C6186D85F9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5742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A37E03-4233-4EFB-BA19-F9C164423E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0634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228667-C13C-4EC8-B18E-0E647F4463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207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B3599E-4A9D-43C0-BED6-6CDFC7DEA9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2467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D13249-A812-4603-B617-2B864ECFBD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7062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latin typeface="+mn-lt"/>
              </a:defRPr>
            </a:lvl1pPr>
          </a:lstStyle>
          <a:p>
            <a:pPr>
              <a:defRPr/>
            </a:pPr>
            <a:fld id="{10EF394F-745E-414F-A045-E633B7548C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image" Target="../media/image10.w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w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w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w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w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w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wm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w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2" Type="http://schemas.openxmlformats.org/officeDocument/2006/relationships/image" Target="../media/image19.wm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wmf"/><Relationship Id="rId2" Type="http://schemas.openxmlformats.org/officeDocument/2006/relationships/image" Target="../media/image21.wm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wm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2" Type="http://schemas.openxmlformats.org/officeDocument/2006/relationships/image" Target="../media/image19.wm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wmf"/><Relationship Id="rId2" Type="http://schemas.openxmlformats.org/officeDocument/2006/relationships/image" Target="../media/image21.w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wm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wm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w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w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w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image" Target="../media/image8.w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6973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57200"/>
            <a:ext cx="3946525" cy="2687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200400"/>
            <a:ext cx="3581400" cy="309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Text Box 6"/>
          <p:cNvSpPr txBox="1">
            <a:spLocks noChangeArrowheads="1"/>
          </p:cNvSpPr>
          <p:nvPr/>
        </p:nvSpPr>
        <p:spPr bwMode="auto">
          <a:xfrm>
            <a:off x="4724400" y="1066800"/>
            <a:ext cx="4267200" cy="1877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l-GR" sz="3200" b="1" dirty="0">
                <a:cs typeface="Times New Roman" pitchFamily="18" charset="0"/>
              </a:rPr>
              <a:t>π</a:t>
            </a:r>
            <a:r>
              <a:rPr lang="en-US" b="1" dirty="0" smtClean="0">
                <a:cs typeface="Times New Roman" pitchFamily="18" charset="0"/>
              </a:rPr>
              <a:t>*</a:t>
            </a:r>
            <a:r>
              <a:rPr lang="en-US" dirty="0" smtClean="0">
                <a:cs typeface="Times New Roman" pitchFamily="18" charset="0"/>
              </a:rPr>
              <a:t>-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antibonding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orbital on CO overlaps with a populated d-orbital on metal</a:t>
            </a:r>
            <a:endParaRPr lang="el-GR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344" name="Text Box 8"/>
          <p:cNvSpPr txBox="1">
            <a:spLocks noChangeArrowheads="1"/>
          </p:cNvSpPr>
          <p:nvPr/>
        </p:nvSpPr>
        <p:spPr bwMode="auto">
          <a:xfrm>
            <a:off x="838200" y="3962400"/>
            <a:ext cx="4114800" cy="1692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dirty="0"/>
              <a:t> </a:t>
            </a:r>
            <a:r>
              <a:rPr lang="el-GR" sz="3800" b="1" dirty="0">
                <a:solidFill>
                  <a:srgbClr val="0000FF"/>
                </a:solidFill>
              </a:rPr>
              <a:t>π</a:t>
            </a:r>
            <a:r>
              <a:rPr lang="en-US" b="1" dirty="0">
                <a:solidFill>
                  <a:srgbClr val="0000FF"/>
                </a:solidFill>
              </a:rPr>
              <a:t> - </a:t>
            </a:r>
            <a:r>
              <a:rPr lang="en-US" sz="3200" b="1" dirty="0" err="1">
                <a:solidFill>
                  <a:srgbClr val="0000FF"/>
                </a:solidFill>
              </a:rPr>
              <a:t>backbonding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	     or</a:t>
            </a:r>
            <a:br>
              <a:rPr lang="en-US" dirty="0"/>
            </a:br>
            <a:r>
              <a:rPr lang="el-GR" sz="3800" b="1" dirty="0">
                <a:solidFill>
                  <a:srgbClr val="0000FF"/>
                </a:solidFill>
              </a:rPr>
              <a:t>π</a:t>
            </a:r>
            <a:r>
              <a:rPr lang="en-US" sz="3200" b="1" dirty="0">
                <a:solidFill>
                  <a:srgbClr val="0000FF"/>
                </a:solidFill>
              </a:rPr>
              <a:t>*</a:t>
            </a:r>
            <a:r>
              <a:rPr lang="en-US" b="1" dirty="0">
                <a:solidFill>
                  <a:srgbClr val="0000FF"/>
                </a:solidFill>
              </a:rPr>
              <a:t> - </a:t>
            </a:r>
            <a:r>
              <a:rPr lang="en-US" sz="3200" b="1" dirty="0">
                <a:solidFill>
                  <a:srgbClr val="0000FF"/>
                </a:solidFill>
              </a:rPr>
              <a:t>acid </a:t>
            </a:r>
            <a:r>
              <a:rPr lang="en-US" sz="3200" b="1" dirty="0" err="1">
                <a:solidFill>
                  <a:srgbClr val="0000FF"/>
                </a:solidFill>
              </a:rPr>
              <a:t>backbonding</a:t>
            </a:r>
            <a:endParaRPr lang="en-US" sz="3200" b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8" y="273050"/>
            <a:ext cx="8702675" cy="529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Line 4"/>
          <p:cNvSpPr>
            <a:spLocks noChangeShapeType="1"/>
          </p:cNvSpPr>
          <p:nvPr/>
        </p:nvSpPr>
        <p:spPr bwMode="auto">
          <a:xfrm flipH="1">
            <a:off x="5029200" y="1143000"/>
            <a:ext cx="914400" cy="3048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5999630" y="873495"/>
            <a:ext cx="23554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latin typeface="+mn-lt"/>
              </a:rPr>
              <a:t>Two </a:t>
            </a:r>
            <a:r>
              <a:rPr lang="en-US" sz="2200" b="1" dirty="0" smtClean="0">
                <a:latin typeface="+mn-lt"/>
                <a:sym typeface="Symbol"/>
              </a:rPr>
              <a:t></a:t>
            </a:r>
            <a:r>
              <a:rPr lang="en-US" sz="2200" b="1" dirty="0" smtClean="0">
                <a:latin typeface="+mn-lt"/>
              </a:rPr>
              <a:t>* orbitals</a:t>
            </a:r>
            <a:endParaRPr lang="en-US" sz="22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83435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0" grpId="0" animBg="1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533400"/>
            <a:ext cx="3505200" cy="329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Text Box 7"/>
          <p:cNvSpPr txBox="1">
            <a:spLocks noChangeArrowheads="1"/>
          </p:cNvSpPr>
          <p:nvPr/>
        </p:nvSpPr>
        <p:spPr bwMode="auto">
          <a:xfrm>
            <a:off x="2133600" y="4043082"/>
            <a:ext cx="57150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1" dirty="0">
                <a:latin typeface="Arial" pitchFamily="34" charset="0"/>
                <a:cs typeface="Arial" pitchFamily="34" charset="0"/>
              </a:rPr>
              <a:t>CO has </a:t>
            </a:r>
            <a:r>
              <a:rPr lang="en-US" b="1" u="sng" dirty="0">
                <a:latin typeface="Arial" pitchFamily="34" charset="0"/>
                <a:cs typeface="Arial" pitchFamily="34" charset="0"/>
              </a:rPr>
              <a:t>two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 empty </a:t>
            </a:r>
            <a:r>
              <a:rPr lang="el-GR" sz="3200" b="1" dirty="0">
                <a:cs typeface="Times New Roman" pitchFamily="18" charset="0"/>
              </a:rPr>
              <a:t>π</a:t>
            </a:r>
            <a:r>
              <a:rPr lang="en-US" sz="3200" b="1" dirty="0">
                <a:latin typeface="Arial" pitchFamily="34" charset="0"/>
                <a:cs typeface="Arial" pitchFamily="34" charset="0"/>
              </a:rPr>
              <a:t>*-orbitals</a:t>
            </a:r>
            <a:endParaRPr lang="el-GR" sz="32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96837"/>
            <a:ext cx="3733800" cy="302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Text Box 5"/>
          <p:cNvSpPr txBox="1">
            <a:spLocks noChangeArrowheads="1"/>
          </p:cNvSpPr>
          <p:nvPr/>
        </p:nvSpPr>
        <p:spPr bwMode="auto">
          <a:xfrm>
            <a:off x="1143000" y="3124200"/>
            <a:ext cx="7620000" cy="984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l-GR" sz="3200" b="1" dirty="0">
                <a:cs typeface="Times New Roman" pitchFamily="18" charset="0"/>
              </a:rPr>
              <a:t>π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>
                <a:latin typeface="Arial" pitchFamily="34" charset="0"/>
                <a:cs typeface="Arial" pitchFamily="34" charset="0"/>
              </a:rPr>
              <a:t>- </a:t>
            </a:r>
            <a:r>
              <a:rPr lang="en-US" sz="2600" b="1" dirty="0" err="1">
                <a:latin typeface="Arial" pitchFamily="34" charset="0"/>
                <a:cs typeface="Arial" pitchFamily="34" charset="0"/>
              </a:rPr>
              <a:t>backbonding</a:t>
            </a:r>
            <a:r>
              <a:rPr lang="en-US" sz="2600" b="1" dirty="0">
                <a:latin typeface="Arial" pitchFamily="34" charset="0"/>
                <a:cs typeface="Arial" pitchFamily="34" charset="0"/>
              </a:rPr>
              <a:t> provides an avenue for very strong ligand attachment to a transition metal</a:t>
            </a:r>
          </a:p>
        </p:txBody>
      </p:sp>
      <p:sp>
        <p:nvSpPr>
          <p:cNvPr id="15367" name="Rectangle 7"/>
          <p:cNvSpPr>
            <a:spLocks noChangeArrowheads="1"/>
          </p:cNvSpPr>
          <p:nvPr/>
        </p:nvSpPr>
        <p:spPr bwMode="auto">
          <a:xfrm>
            <a:off x="381000" y="4724400"/>
            <a:ext cx="8534400" cy="1723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2743200" indent="-2743200">
              <a:spcBef>
                <a:spcPct val="50000"/>
              </a:spcBef>
            </a:pPr>
            <a:r>
              <a:rPr lang="en-US" b="1" u="sng" dirty="0">
                <a:latin typeface="Arial" pitchFamily="34" charset="0"/>
                <a:cs typeface="Arial" pitchFamily="34" charset="0"/>
              </a:rPr>
              <a:t>synergistic bonding</a:t>
            </a:r>
            <a:r>
              <a:rPr lang="en-US" sz="2600" b="1" dirty="0">
                <a:latin typeface="Arial" pitchFamily="34" charset="0"/>
                <a:cs typeface="Arial" pitchFamily="34" charset="0"/>
              </a:rPr>
              <a:t> – each component mutually 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reinforces </a:t>
            </a:r>
            <a:r>
              <a:rPr lang="en-US" sz="2600" b="1" dirty="0">
                <a:latin typeface="Arial" pitchFamily="34" charset="0"/>
                <a:cs typeface="Arial" pitchFamily="34" charset="0"/>
              </a:rPr>
              <a:t>the other such that the total effect 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is</a:t>
            </a:r>
            <a:r>
              <a:rPr lang="en-US" sz="26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greater </a:t>
            </a:r>
            <a:r>
              <a:rPr lang="en-US" sz="2600" b="1" dirty="0">
                <a:latin typeface="Arial" pitchFamily="34" charset="0"/>
                <a:cs typeface="Arial" pitchFamily="34" charset="0"/>
              </a:rPr>
              <a:t>than the sum of the 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individual</a:t>
            </a:r>
            <a:r>
              <a:rPr lang="en-US" sz="26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components</a:t>
            </a:r>
            <a:endParaRPr lang="en-US" sz="26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7" grpId="0"/>
      <p:bldP spid="1536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5136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990600"/>
            <a:ext cx="5973763" cy="214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Text Box 5"/>
          <p:cNvSpPr txBox="1">
            <a:spLocks noChangeArrowheads="1"/>
          </p:cNvSpPr>
          <p:nvPr/>
        </p:nvSpPr>
        <p:spPr bwMode="auto">
          <a:xfrm>
            <a:off x="762000" y="3505200"/>
            <a:ext cx="76962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1" dirty="0">
                <a:latin typeface="Arial" pitchFamily="34" charset="0"/>
                <a:cs typeface="Arial" pitchFamily="34" charset="0"/>
              </a:rPr>
              <a:t>approximate regions in the IR spectrum where C-O stretches are observed for M-CO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1828800" y="4951366"/>
            <a:ext cx="5257800" cy="523220"/>
            <a:chOff x="1524000" y="4876800"/>
            <a:chExt cx="5257800" cy="523220"/>
          </a:xfrm>
        </p:grpSpPr>
        <p:sp>
          <p:nvSpPr>
            <p:cNvPr id="2" name="TextBox 1"/>
            <p:cNvSpPr txBox="1"/>
            <p:nvPr/>
          </p:nvSpPr>
          <p:spPr>
            <a:xfrm>
              <a:off x="1524000" y="4876800"/>
              <a:ext cx="52578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C   </a:t>
              </a:r>
              <a:r>
                <a:rPr lang="en-US" sz="2000" b="1" dirty="0" smtClean="0"/>
                <a:t> </a:t>
              </a:r>
              <a:r>
                <a:rPr lang="en-US" b="1" dirty="0" smtClean="0"/>
                <a:t>O absorbance is 2143 cm</a:t>
              </a:r>
              <a:r>
                <a:rPr lang="en-US" b="1" baseline="30000" dirty="0" smtClean="0">
                  <a:latin typeface="Courier New" pitchFamily="49" charset="0"/>
                </a:rPr>
                <a:t>-</a:t>
              </a:r>
              <a:r>
                <a:rPr lang="en-US" b="1" baseline="30000" dirty="0" smtClean="0"/>
                <a:t>1</a:t>
              </a:r>
              <a:endParaRPr lang="en-US" dirty="0"/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1916203" y="5060576"/>
              <a:ext cx="230841" cy="152400"/>
              <a:chOff x="1905000" y="5105400"/>
              <a:chExt cx="230841" cy="152400"/>
            </a:xfrm>
          </p:grpSpPr>
          <p:cxnSp>
            <p:nvCxnSpPr>
              <p:cNvPr id="6" name="Straight Connector 5"/>
              <p:cNvCxnSpPr/>
              <p:nvPr/>
            </p:nvCxnSpPr>
            <p:spPr>
              <a:xfrm>
                <a:off x="1905000" y="5105400"/>
                <a:ext cx="228600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8"/>
              <p:cNvCxnSpPr/>
              <p:nvPr/>
            </p:nvCxnSpPr>
            <p:spPr>
              <a:xfrm>
                <a:off x="1905000" y="5181600"/>
                <a:ext cx="228600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/>
              <p:cNvCxnSpPr/>
              <p:nvPr/>
            </p:nvCxnSpPr>
            <p:spPr>
              <a:xfrm>
                <a:off x="1907241" y="5257800"/>
                <a:ext cx="228600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4224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533400"/>
            <a:ext cx="6324600" cy="318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385483" y="4105835"/>
            <a:ext cx="8763000" cy="1492716"/>
            <a:chOff x="385483" y="4105835"/>
            <a:chExt cx="8763000" cy="1492716"/>
          </a:xfrm>
        </p:grpSpPr>
        <p:grpSp>
          <p:nvGrpSpPr>
            <p:cNvPr id="4" name="Group 3"/>
            <p:cNvGrpSpPr/>
            <p:nvPr/>
          </p:nvGrpSpPr>
          <p:grpSpPr>
            <a:xfrm>
              <a:off x="385483" y="4105835"/>
              <a:ext cx="8763000" cy="1492716"/>
              <a:chOff x="219636" y="3498338"/>
              <a:chExt cx="8763000" cy="1492716"/>
            </a:xfrm>
          </p:grpSpPr>
          <p:sp>
            <p:nvSpPr>
              <p:cNvPr id="13315" name="Text Box 6"/>
              <p:cNvSpPr txBox="1">
                <a:spLocks noChangeArrowheads="1"/>
              </p:cNvSpPr>
              <p:nvPr/>
            </p:nvSpPr>
            <p:spPr bwMode="auto">
              <a:xfrm>
                <a:off x="219636" y="3498338"/>
                <a:ext cx="8763000" cy="149271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 typeface="Wingdings" pitchFamily="2" charset="2"/>
                  <a:buNone/>
                </a:pPr>
                <a:r>
                  <a:rPr lang="en-US" sz="2600" b="1" dirty="0">
                    <a:latin typeface="Arial" pitchFamily="34" charset="0"/>
                    <a:cs typeface="Arial" pitchFamily="34" charset="0"/>
                  </a:rPr>
                  <a:t>The stronger the M-C bond, the weaker the C    O bond</a:t>
                </a:r>
                <a:br>
                  <a:rPr lang="en-US" sz="2600" b="1" dirty="0">
                    <a:latin typeface="Arial" pitchFamily="34" charset="0"/>
                    <a:cs typeface="Arial" pitchFamily="34" charset="0"/>
                  </a:rPr>
                </a:br>
                <a:endParaRPr lang="en-US" sz="2600" b="1" dirty="0">
                  <a:latin typeface="Arial" pitchFamily="34" charset="0"/>
                  <a:cs typeface="Arial" pitchFamily="34" charset="0"/>
                </a:endParaRPr>
              </a:p>
              <a:p>
                <a:pPr eaLnBrk="1" hangingPunct="1">
                  <a:spcBef>
                    <a:spcPct val="50000"/>
                  </a:spcBef>
                  <a:buFont typeface="Wingdings" pitchFamily="2" charset="2"/>
                  <a:buNone/>
                </a:pPr>
                <a:r>
                  <a:rPr lang="en-US" sz="2600" b="1" dirty="0">
                    <a:latin typeface="Arial" pitchFamily="34" charset="0"/>
                    <a:cs typeface="Arial" pitchFamily="34" charset="0"/>
                  </a:rPr>
                  <a:t>The weaker the M-C bond, the stronger the C    O bond</a:t>
                </a:r>
              </a:p>
            </p:txBody>
          </p:sp>
          <p:grpSp>
            <p:nvGrpSpPr>
              <p:cNvPr id="3" name="Group 2"/>
              <p:cNvGrpSpPr/>
              <p:nvPr/>
            </p:nvGrpSpPr>
            <p:grpSpPr>
              <a:xfrm>
                <a:off x="7407088" y="4650303"/>
                <a:ext cx="228600" cy="152400"/>
                <a:chOff x="7142629" y="4780291"/>
                <a:chExt cx="228600" cy="152400"/>
              </a:xfrm>
            </p:grpSpPr>
            <p:sp>
              <p:nvSpPr>
                <p:cNvPr id="13316" name="Line 13"/>
                <p:cNvSpPr>
                  <a:spLocks noChangeShapeType="1"/>
                </p:cNvSpPr>
                <p:nvPr/>
              </p:nvSpPr>
              <p:spPr bwMode="auto">
                <a:xfrm>
                  <a:off x="7142629" y="4932691"/>
                  <a:ext cx="228600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2" name="Group 1"/>
                <p:cNvGrpSpPr/>
                <p:nvPr/>
              </p:nvGrpSpPr>
              <p:grpSpPr>
                <a:xfrm>
                  <a:off x="7142629" y="4780291"/>
                  <a:ext cx="228600" cy="76200"/>
                  <a:chOff x="7142629" y="4780291"/>
                  <a:chExt cx="228600" cy="76200"/>
                </a:xfrm>
              </p:grpSpPr>
              <p:sp>
                <p:nvSpPr>
                  <p:cNvPr id="13317" name="Line 14"/>
                  <p:cNvSpPr>
                    <a:spLocks noChangeShapeType="1"/>
                  </p:cNvSpPr>
                  <p:nvPr/>
                </p:nvSpPr>
                <p:spPr bwMode="auto">
                  <a:xfrm>
                    <a:off x="7142629" y="4780291"/>
                    <a:ext cx="228600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3318" name="Line 15"/>
                  <p:cNvSpPr>
                    <a:spLocks noChangeShapeType="1"/>
                  </p:cNvSpPr>
                  <p:nvPr/>
                </p:nvSpPr>
                <p:spPr bwMode="auto">
                  <a:xfrm>
                    <a:off x="7142629" y="4856491"/>
                    <a:ext cx="228600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</p:grpSp>
        <p:sp>
          <p:nvSpPr>
            <p:cNvPr id="13" name="Line 13"/>
            <p:cNvSpPr>
              <a:spLocks noChangeShapeType="1"/>
            </p:cNvSpPr>
            <p:nvPr/>
          </p:nvSpPr>
          <p:spPr bwMode="auto">
            <a:xfrm>
              <a:off x="7572935" y="4419600"/>
              <a:ext cx="22860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Line 14"/>
            <p:cNvSpPr>
              <a:spLocks noChangeShapeType="1"/>
            </p:cNvSpPr>
            <p:nvPr/>
          </p:nvSpPr>
          <p:spPr bwMode="auto">
            <a:xfrm>
              <a:off x="7572935" y="4267200"/>
              <a:ext cx="22860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Line 15"/>
            <p:cNvSpPr>
              <a:spLocks noChangeShapeType="1"/>
            </p:cNvSpPr>
            <p:nvPr/>
          </p:nvSpPr>
          <p:spPr bwMode="auto">
            <a:xfrm>
              <a:off x="7572935" y="4343400"/>
              <a:ext cx="22860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3154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9307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4724400" y="2139156"/>
            <a:ext cx="3470275" cy="1077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3200" b="1" dirty="0" smtClean="0">
                <a:latin typeface="Arial" charset="0"/>
                <a:ea typeface="ＭＳ Ｐゴシック" pitchFamily="48" charset="-128"/>
              </a:rPr>
              <a:t>Ludwig </a:t>
            </a:r>
            <a:r>
              <a:rPr lang="en-US" sz="3200" b="1" dirty="0" err="1" smtClean="0">
                <a:latin typeface="Arial" charset="0"/>
                <a:ea typeface="ＭＳ Ｐゴシック" pitchFamily="48" charset="-128"/>
              </a:rPr>
              <a:t>Mond</a:t>
            </a:r>
            <a:r>
              <a:rPr lang="en-US" sz="3200" b="1" dirty="0">
                <a:latin typeface="Arial" charset="0"/>
                <a:ea typeface="ＭＳ Ｐゴシック" pitchFamily="48" charset="-128"/>
              </a:rPr>
              <a:t/>
            </a:r>
            <a:br>
              <a:rPr lang="en-US" sz="3200" b="1" dirty="0">
                <a:latin typeface="Arial" charset="0"/>
                <a:ea typeface="ＭＳ Ｐゴシック" pitchFamily="48" charset="-128"/>
              </a:rPr>
            </a:br>
            <a:r>
              <a:rPr lang="en-US" sz="3200" b="1" dirty="0" smtClean="0">
                <a:latin typeface="Arial" charset="0"/>
                <a:ea typeface="ＭＳ Ｐゴシック" pitchFamily="48" charset="-128"/>
              </a:rPr>
              <a:t>1839 </a:t>
            </a:r>
            <a:r>
              <a:rPr lang="en-US" sz="3200" b="1" dirty="0">
                <a:latin typeface="Arial" charset="0"/>
                <a:ea typeface="ＭＳ Ｐゴシック" pitchFamily="48" charset="-128"/>
              </a:rPr>
              <a:t>- </a:t>
            </a:r>
            <a:r>
              <a:rPr lang="en-US" sz="3200" b="1" dirty="0" smtClean="0">
                <a:latin typeface="Arial" charset="0"/>
                <a:ea typeface="ＭＳ Ｐゴシック" pitchFamily="48" charset="-128"/>
              </a:rPr>
              <a:t>1909</a:t>
            </a:r>
            <a:endParaRPr lang="en-US" sz="3200" b="1" dirty="0">
              <a:latin typeface="Arial" charset="0"/>
              <a:ea typeface="ＭＳ Ｐゴシック" pitchFamily="48" charset="-128"/>
            </a:endParaRP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281" y="685800"/>
            <a:ext cx="372953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3186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685800"/>
            <a:ext cx="5334000" cy="257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304800" y="3581400"/>
            <a:ext cx="8458200" cy="1415772"/>
            <a:chOff x="304800" y="3581400"/>
            <a:chExt cx="8458200" cy="1415772"/>
          </a:xfrm>
        </p:grpSpPr>
        <p:sp>
          <p:nvSpPr>
            <p:cNvPr id="14339" name="Text Box 10"/>
            <p:cNvSpPr txBox="1">
              <a:spLocks noChangeArrowheads="1"/>
            </p:cNvSpPr>
            <p:nvPr/>
          </p:nvSpPr>
          <p:spPr bwMode="auto">
            <a:xfrm>
              <a:off x="304800" y="3581400"/>
              <a:ext cx="8458200" cy="14157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b="1" dirty="0" smtClean="0">
                  <a:latin typeface="Arial" pitchFamily="34" charset="0"/>
                  <a:cs typeface="Arial" pitchFamily="34" charset="0"/>
                </a:rPr>
                <a:t>e</a:t>
              </a:r>
              <a:r>
                <a:rPr lang="en-US" sz="3200" b="1" baseline="30000" dirty="0" smtClean="0">
                  <a:latin typeface="Arial" pitchFamily="34" charset="0"/>
                  <a:cs typeface="Arial" pitchFamily="34" charset="0"/>
                </a:rPr>
                <a:t>-</a:t>
              </a:r>
              <a:r>
                <a:rPr lang="en-US" b="1" dirty="0" smtClean="0">
                  <a:latin typeface="Arial" pitchFamily="34" charset="0"/>
                  <a:cs typeface="Arial" pitchFamily="34" charset="0"/>
                </a:rPr>
                <a:t> donating ligands inductively push electrons onto the metal center which </a:t>
              </a:r>
              <a:r>
                <a:rPr lang="en-US" b="1" u="sng" dirty="0" smtClean="0">
                  <a:solidFill>
                    <a:srgbClr val="00B050"/>
                  </a:solidFill>
                  <a:latin typeface="Arial" pitchFamily="34" charset="0"/>
                  <a:cs typeface="Arial" pitchFamily="34" charset="0"/>
                </a:rPr>
                <a:t>increases</a:t>
              </a:r>
              <a:r>
                <a:rPr lang="en-US" b="1" u="sng" dirty="0" smtClean="0">
                  <a:latin typeface="Arial" pitchFamily="34" charset="0"/>
                  <a:cs typeface="Arial" pitchFamily="34" charset="0"/>
                </a:rPr>
                <a:t/>
              </a:r>
              <a:br>
                <a:rPr lang="en-US" b="1" u="sng" dirty="0" smtClean="0">
                  <a:latin typeface="Arial" pitchFamily="34" charset="0"/>
                  <a:cs typeface="Arial" pitchFamily="34" charset="0"/>
                </a:rPr>
              </a:br>
              <a:r>
                <a:rPr lang="el-GR" sz="3000" b="1" dirty="0" smtClean="0">
                  <a:cs typeface="Times New Roman" pitchFamily="18" charset="0"/>
                </a:rPr>
                <a:t>π</a:t>
              </a:r>
              <a:r>
                <a:rPr lang="en-US" b="1" dirty="0" smtClean="0">
                  <a:latin typeface="Arial" pitchFamily="34" charset="0"/>
                  <a:cs typeface="Arial" pitchFamily="34" charset="0"/>
                </a:rPr>
                <a:t> - </a:t>
              </a:r>
              <a:r>
                <a:rPr lang="en-US" b="1" dirty="0" err="1" smtClean="0">
                  <a:latin typeface="Arial" pitchFamily="34" charset="0"/>
                  <a:cs typeface="Arial" pitchFamily="34" charset="0"/>
                </a:rPr>
                <a:t>backbonding</a:t>
              </a:r>
              <a:r>
                <a:rPr lang="en-US" b="1" dirty="0" smtClean="0">
                  <a:latin typeface="Arial" pitchFamily="34" charset="0"/>
                  <a:cs typeface="Arial" pitchFamily="34" charset="0"/>
                </a:rPr>
                <a:t> thus weakening the C    O bond</a:t>
              </a:r>
              <a:endParaRPr lang="en-US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340" name="Line 11"/>
            <p:cNvSpPr>
              <a:spLocks noChangeShapeType="1"/>
            </p:cNvSpPr>
            <p:nvPr/>
          </p:nvSpPr>
          <p:spPr bwMode="auto">
            <a:xfrm>
              <a:off x="6970059" y="4791636"/>
              <a:ext cx="22860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b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341" name="Line 12"/>
            <p:cNvSpPr>
              <a:spLocks noChangeShapeType="1"/>
            </p:cNvSpPr>
            <p:nvPr/>
          </p:nvSpPr>
          <p:spPr bwMode="auto">
            <a:xfrm>
              <a:off x="6970059" y="4639236"/>
              <a:ext cx="22860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b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342" name="Line 13"/>
            <p:cNvSpPr>
              <a:spLocks noChangeShapeType="1"/>
            </p:cNvSpPr>
            <p:nvPr/>
          </p:nvSpPr>
          <p:spPr bwMode="auto">
            <a:xfrm>
              <a:off x="6970059" y="4715436"/>
              <a:ext cx="22860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b="1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4343" name="Text Box 14"/>
          <p:cNvSpPr txBox="1">
            <a:spLocks noChangeArrowheads="1"/>
          </p:cNvSpPr>
          <p:nvPr/>
        </p:nvSpPr>
        <p:spPr bwMode="auto">
          <a:xfrm>
            <a:off x="1752600" y="5486400"/>
            <a:ext cx="60198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1" dirty="0">
                <a:latin typeface="Arial" pitchFamily="34" charset="0"/>
                <a:cs typeface="Arial" pitchFamily="34" charset="0"/>
              </a:rPr>
              <a:t>e- withdrawing ligands produce the opposite 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affect</a:t>
            </a:r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373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3396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1763"/>
            <a:ext cx="9144000" cy="584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0"/>
            <a:ext cx="53721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04800"/>
            <a:ext cx="3733800" cy="347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ext Box 5"/>
          <p:cNvSpPr txBox="1">
            <a:spLocks noChangeArrowheads="1"/>
          </p:cNvSpPr>
          <p:nvPr/>
        </p:nvSpPr>
        <p:spPr bwMode="auto">
          <a:xfrm>
            <a:off x="1447800" y="4495799"/>
            <a:ext cx="6477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1" dirty="0">
                <a:latin typeface="Arial" pitchFamily="34" charset="0"/>
                <a:cs typeface="Arial" pitchFamily="34" charset="0"/>
              </a:rPr>
              <a:t>Actual X-ray structure of 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[Mn</a:t>
            </a:r>
            <a:r>
              <a:rPr lang="en-US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(CO)</a:t>
            </a:r>
            <a:r>
              <a:rPr lang="en-US" b="1" baseline="-25000" dirty="0" smtClean="0">
                <a:latin typeface="Arial" pitchFamily="34" charset="0"/>
                <a:cs typeface="Arial" pitchFamily="34" charset="0"/>
              </a:rPr>
              <a:t>10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]</a:t>
            </a:r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741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04800"/>
            <a:ext cx="3654425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360612" y="5410200"/>
            <a:ext cx="41148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1" dirty="0" smtClean="0">
                <a:latin typeface="Arial" pitchFamily="34" charset="0"/>
                <a:cs typeface="Arial" pitchFamily="34" charset="0"/>
              </a:rPr>
              <a:t>All 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–CO’s are 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terminal</a:t>
            </a:r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1" grpId="0"/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914400"/>
            <a:ext cx="3429000" cy="232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838200"/>
            <a:ext cx="3121025" cy="248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Text Box 7"/>
          <p:cNvSpPr txBox="1">
            <a:spLocks noChangeArrowheads="1"/>
          </p:cNvSpPr>
          <p:nvPr/>
        </p:nvSpPr>
        <p:spPr bwMode="auto">
          <a:xfrm>
            <a:off x="2819400" y="3505200"/>
            <a:ext cx="42291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1" dirty="0">
                <a:latin typeface="Arial" pitchFamily="34" charset="0"/>
                <a:cs typeface="Arial" pitchFamily="34" charset="0"/>
              </a:rPr>
              <a:t>Structure of 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[Co</a:t>
            </a:r>
            <a:r>
              <a:rPr lang="en-US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(CO)</a:t>
            </a:r>
            <a:r>
              <a:rPr lang="en-US" b="1" baseline="-25000" dirty="0" smtClean="0">
                <a:latin typeface="Arial" pitchFamily="34" charset="0"/>
                <a:cs typeface="Arial" pitchFamily="34" charset="0"/>
              </a:rPr>
              <a:t>8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]</a:t>
            </a:r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1512" name="Text Box 8"/>
          <p:cNvSpPr txBox="1">
            <a:spLocks noChangeArrowheads="1"/>
          </p:cNvSpPr>
          <p:nvPr/>
        </p:nvSpPr>
        <p:spPr bwMode="auto">
          <a:xfrm>
            <a:off x="2948594" y="5629835"/>
            <a:ext cx="3898994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 dirty="0"/>
              <a:t>[Co</a:t>
            </a:r>
            <a:r>
              <a:rPr lang="en-US" sz="3200" b="1" baseline="-25000" dirty="0"/>
              <a:t>2</a:t>
            </a:r>
            <a:r>
              <a:rPr lang="en-US" sz="3200" b="1" dirty="0"/>
              <a:t>(</a:t>
            </a:r>
            <a:r>
              <a:rPr lang="en-US" sz="3200" b="1" dirty="0">
                <a:sym typeface="Symbol" pitchFamily="18" charset="2"/>
              </a:rPr>
              <a:t></a:t>
            </a:r>
            <a:r>
              <a:rPr lang="en-US" sz="3200" b="1" baseline="-25000" dirty="0">
                <a:sym typeface="Symbol" pitchFamily="18" charset="2"/>
              </a:rPr>
              <a:t>2</a:t>
            </a:r>
            <a:r>
              <a:rPr lang="en-US" sz="3200" b="1" dirty="0">
                <a:sym typeface="Symbol" pitchFamily="18" charset="2"/>
              </a:rPr>
              <a:t>-CO)</a:t>
            </a:r>
            <a:r>
              <a:rPr lang="en-US" sz="3200" b="1" baseline="-25000" dirty="0">
                <a:sym typeface="Symbol" pitchFamily="18" charset="2"/>
              </a:rPr>
              <a:t>2</a:t>
            </a:r>
            <a:r>
              <a:rPr lang="en-US" sz="3200" b="1" dirty="0">
                <a:sym typeface="Symbol" pitchFamily="18" charset="2"/>
              </a:rPr>
              <a:t>(CO)</a:t>
            </a:r>
            <a:r>
              <a:rPr lang="en-US" sz="3200" b="1" baseline="-25000" dirty="0">
                <a:sym typeface="Symbol" pitchFamily="18" charset="2"/>
              </a:rPr>
              <a:t>6</a:t>
            </a:r>
            <a:r>
              <a:rPr lang="en-US" sz="3200" b="1" dirty="0">
                <a:sym typeface="Symbol" pitchFamily="18" charset="2"/>
              </a:rPr>
              <a:t>]</a:t>
            </a: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1371600" y="4320984"/>
            <a:ext cx="7284944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1" dirty="0" smtClean="0">
                <a:latin typeface="Arial" pitchFamily="34" charset="0"/>
                <a:cs typeface="Arial" pitchFamily="34" charset="0"/>
              </a:rPr>
              <a:t>Note 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two 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different types 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of 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carbonyls;</a:t>
            </a:r>
            <a:br>
              <a:rPr lang="en-US" b="1" dirty="0" smtClean="0">
                <a:latin typeface="Arial" pitchFamily="34" charset="0"/>
                <a:cs typeface="Arial" pitchFamily="34" charset="0"/>
              </a:rPr>
            </a:br>
            <a:r>
              <a:rPr lang="en-US" b="1" dirty="0" smtClean="0">
                <a:latin typeface="Arial" pitchFamily="34" charset="0"/>
                <a:cs typeface="Arial" pitchFamily="34" charset="0"/>
              </a:rPr>
              <a:t>6-terminal 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CO’s and 2-bridging CO’s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12" grpId="0"/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990600"/>
            <a:ext cx="5973763" cy="214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Text Box 3"/>
          <p:cNvSpPr txBox="1">
            <a:spLocks noChangeArrowheads="1"/>
          </p:cNvSpPr>
          <p:nvPr/>
        </p:nvSpPr>
        <p:spPr bwMode="auto">
          <a:xfrm>
            <a:off x="914400" y="3505200"/>
            <a:ext cx="76200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1" dirty="0">
                <a:latin typeface="Arial" pitchFamily="34" charset="0"/>
                <a:cs typeface="Arial" pitchFamily="34" charset="0"/>
              </a:rPr>
              <a:t>approximate regions in the IR spectrum where C-O stretches are observed for M-CO</a:t>
            </a:r>
          </a:p>
        </p:txBody>
      </p:sp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3886200" y="838200"/>
            <a:ext cx="4619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>
                <a:sym typeface="Symbol" pitchFamily="18" charset="2"/>
              </a:rPr>
              <a:t></a:t>
            </a:r>
            <a:r>
              <a:rPr lang="en-US" sz="2400" baseline="-25000">
                <a:sym typeface="Symbol" pitchFamily="18" charset="2"/>
              </a:rPr>
              <a:t>2</a:t>
            </a:r>
          </a:p>
        </p:txBody>
      </p:sp>
      <p:sp>
        <p:nvSpPr>
          <p:cNvPr id="19461" name="Line 5"/>
          <p:cNvSpPr>
            <a:spLocks noChangeShapeType="1"/>
          </p:cNvSpPr>
          <p:nvPr/>
        </p:nvSpPr>
        <p:spPr bwMode="auto">
          <a:xfrm>
            <a:off x="4267200" y="1295400"/>
            <a:ext cx="457200" cy="3810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04800"/>
            <a:ext cx="3733800" cy="347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Text Box 3"/>
          <p:cNvSpPr txBox="1">
            <a:spLocks noChangeArrowheads="1"/>
          </p:cNvSpPr>
          <p:nvPr/>
        </p:nvSpPr>
        <p:spPr bwMode="auto">
          <a:xfrm>
            <a:off x="1219200" y="4343400"/>
            <a:ext cx="6781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1"/>
              <a:t>IR peaks: 2044 cm</a:t>
            </a:r>
            <a:r>
              <a:rPr lang="en-US" b="1" baseline="30000">
                <a:latin typeface="Courier New" pitchFamily="49" charset="0"/>
              </a:rPr>
              <a:t>-</a:t>
            </a:r>
            <a:r>
              <a:rPr lang="en-US" b="1" baseline="30000"/>
              <a:t>1</a:t>
            </a:r>
            <a:r>
              <a:rPr lang="en-US" b="1"/>
              <a:t>, 2013 cm</a:t>
            </a:r>
            <a:r>
              <a:rPr lang="en-US" b="1" baseline="30000">
                <a:latin typeface="Courier New" pitchFamily="49" charset="0"/>
              </a:rPr>
              <a:t>-</a:t>
            </a:r>
            <a:r>
              <a:rPr lang="en-US" b="1" baseline="30000"/>
              <a:t>1</a:t>
            </a:r>
            <a:r>
              <a:rPr lang="en-US" b="1"/>
              <a:t>, 1982 cm</a:t>
            </a:r>
            <a:r>
              <a:rPr lang="en-US" b="1" baseline="30000">
                <a:latin typeface="Courier New" pitchFamily="49" charset="0"/>
              </a:rPr>
              <a:t>-</a:t>
            </a:r>
            <a:r>
              <a:rPr lang="en-US" b="1" baseline="30000"/>
              <a:t>1</a:t>
            </a:r>
            <a:endParaRPr lang="en-US" b="1"/>
          </a:p>
        </p:txBody>
      </p:sp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04800"/>
            <a:ext cx="3654425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8" name="Text Box 6"/>
          <p:cNvSpPr txBox="1">
            <a:spLocks noChangeArrowheads="1"/>
          </p:cNvSpPr>
          <p:nvPr/>
        </p:nvSpPr>
        <p:spPr bwMode="auto">
          <a:xfrm>
            <a:off x="1066800" y="5257800"/>
            <a:ext cx="73152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1" dirty="0">
                <a:latin typeface="Arial" pitchFamily="34" charset="0"/>
                <a:cs typeface="Arial" pitchFamily="34" charset="0"/>
              </a:rPr>
              <a:t>All stretches in the terminal region of IR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914400"/>
            <a:ext cx="3429000" cy="232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838200"/>
            <a:ext cx="3121025" cy="248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8" name="Text Box 4"/>
          <p:cNvSpPr txBox="1">
            <a:spLocks noChangeArrowheads="1"/>
          </p:cNvSpPr>
          <p:nvPr/>
        </p:nvSpPr>
        <p:spPr bwMode="auto">
          <a:xfrm>
            <a:off x="152400" y="3505200"/>
            <a:ext cx="8991600" cy="477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500" b="1" dirty="0"/>
              <a:t>IR peaks: 2069 cm</a:t>
            </a:r>
            <a:r>
              <a:rPr lang="en-US" sz="2500" b="1" baseline="30000" dirty="0">
                <a:latin typeface="Courier New" pitchFamily="49" charset="0"/>
              </a:rPr>
              <a:t>-</a:t>
            </a:r>
            <a:r>
              <a:rPr lang="en-US" sz="2500" b="1" baseline="30000" dirty="0"/>
              <a:t>1</a:t>
            </a:r>
            <a:r>
              <a:rPr lang="en-US" sz="2500" b="1" dirty="0"/>
              <a:t>, 2042 cm</a:t>
            </a:r>
            <a:r>
              <a:rPr lang="en-US" sz="2500" b="1" baseline="30000" dirty="0">
                <a:latin typeface="Courier New" pitchFamily="49" charset="0"/>
              </a:rPr>
              <a:t>-</a:t>
            </a:r>
            <a:r>
              <a:rPr lang="en-US" sz="2500" b="1" baseline="30000" dirty="0"/>
              <a:t>1</a:t>
            </a:r>
            <a:r>
              <a:rPr lang="en-US" sz="2500" b="1" dirty="0"/>
              <a:t>, 2023 cm</a:t>
            </a:r>
            <a:r>
              <a:rPr lang="en-US" sz="2500" b="1" baseline="30000" dirty="0">
                <a:latin typeface="Courier New" pitchFamily="49" charset="0"/>
              </a:rPr>
              <a:t>-</a:t>
            </a:r>
            <a:r>
              <a:rPr lang="en-US" sz="2500" b="1" baseline="30000" dirty="0"/>
              <a:t>1</a:t>
            </a:r>
            <a:r>
              <a:rPr lang="en-US" sz="2500" b="1" dirty="0"/>
              <a:t>, 1886 cm</a:t>
            </a:r>
            <a:r>
              <a:rPr lang="en-US" sz="2500" b="1" baseline="30000" dirty="0">
                <a:latin typeface="Courier New" pitchFamily="49" charset="0"/>
              </a:rPr>
              <a:t>-</a:t>
            </a:r>
            <a:r>
              <a:rPr lang="en-US" sz="2500" b="1" baseline="30000" dirty="0"/>
              <a:t>1</a:t>
            </a:r>
            <a:r>
              <a:rPr lang="en-US" sz="2500" b="1" dirty="0"/>
              <a:t>, 1857 cm</a:t>
            </a:r>
            <a:r>
              <a:rPr lang="en-US" sz="2500" b="1" baseline="30000" dirty="0">
                <a:latin typeface="Courier New" pitchFamily="49" charset="0"/>
              </a:rPr>
              <a:t>-</a:t>
            </a:r>
            <a:r>
              <a:rPr lang="en-US" sz="2500" b="1" baseline="30000" dirty="0"/>
              <a:t>1</a:t>
            </a:r>
            <a:endParaRPr lang="en-US" sz="2500" b="1" dirty="0"/>
          </a:p>
        </p:txBody>
      </p:sp>
      <p:sp>
        <p:nvSpPr>
          <p:cNvPr id="29701" name="Text Box 5"/>
          <p:cNvSpPr txBox="1">
            <a:spLocks noChangeArrowheads="1"/>
          </p:cNvSpPr>
          <p:nvPr/>
        </p:nvSpPr>
        <p:spPr bwMode="auto">
          <a:xfrm>
            <a:off x="2133600" y="4495800"/>
            <a:ext cx="601980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 dirty="0">
                <a:sym typeface="Symbol" pitchFamily="18" charset="2"/>
              </a:rPr>
              <a:t>higher 3 peaks = terminal -CO</a:t>
            </a:r>
            <a:br>
              <a:rPr lang="en-US" sz="3200" b="1" dirty="0">
                <a:sym typeface="Symbol" pitchFamily="18" charset="2"/>
              </a:rPr>
            </a:br>
            <a:r>
              <a:rPr lang="en-US" sz="3200" b="1" dirty="0">
                <a:sym typeface="Symbol" pitchFamily="18" charset="2"/>
              </a:rPr>
              <a:t>lower 2 peaks = bridging CO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0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8" y="273050"/>
            <a:ext cx="8702675" cy="529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4953000" y="1676400"/>
            <a:ext cx="1949450" cy="533400"/>
            <a:chOff x="4953000" y="1676400"/>
            <a:chExt cx="1949450" cy="533400"/>
          </a:xfrm>
        </p:grpSpPr>
        <p:sp>
          <p:nvSpPr>
            <p:cNvPr id="12293" name="Line 5"/>
            <p:cNvSpPr>
              <a:spLocks noChangeShapeType="1"/>
            </p:cNvSpPr>
            <p:nvPr/>
          </p:nvSpPr>
          <p:spPr bwMode="auto">
            <a:xfrm flipH="1">
              <a:off x="4953000" y="1905000"/>
              <a:ext cx="990600" cy="30480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2" name="Rectangle 6"/>
            <p:cNvSpPr>
              <a:spLocks noChangeArrowheads="1"/>
            </p:cNvSpPr>
            <p:nvPr/>
          </p:nvSpPr>
          <p:spPr bwMode="auto">
            <a:xfrm>
              <a:off x="6019800" y="1676400"/>
              <a:ext cx="882650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800" dirty="0"/>
                <a:t>HOMO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85800"/>
            <a:ext cx="3429000" cy="232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2951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81000"/>
            <a:ext cx="8686800" cy="574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57200"/>
            <a:ext cx="8763000" cy="530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33400" y="394047"/>
            <a:ext cx="8305800" cy="2120900"/>
            <a:chOff x="533400" y="394047"/>
            <a:chExt cx="8305800" cy="2120900"/>
          </a:xfrm>
        </p:grpSpPr>
        <p:pic>
          <p:nvPicPr>
            <p:cNvPr id="3074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400" y="394047"/>
              <a:ext cx="3200400" cy="2120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76" name="Text Box 8"/>
            <p:cNvSpPr txBox="1">
              <a:spLocks noChangeArrowheads="1"/>
            </p:cNvSpPr>
            <p:nvPr/>
          </p:nvSpPr>
          <p:spPr bwMode="auto">
            <a:xfrm>
              <a:off x="4191000" y="685800"/>
              <a:ext cx="4648200" cy="13849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b="1" dirty="0">
                  <a:latin typeface="Arial" pitchFamily="34" charset="0"/>
                  <a:cs typeface="Arial" pitchFamily="34" charset="0"/>
                </a:rPr>
                <a:t>Vacant </a:t>
              </a:r>
              <a:r>
                <a:rPr lang="en-US" b="1" dirty="0" smtClean="0">
                  <a:latin typeface="Arial" pitchFamily="34" charset="0"/>
                  <a:cs typeface="Arial" pitchFamily="34" charset="0"/>
                </a:rPr>
                <a:t>d or p-orbital on metal accepts </a:t>
              </a:r>
              <a:r>
                <a:rPr lang="en-US" b="1" dirty="0">
                  <a:latin typeface="Arial" pitchFamily="34" charset="0"/>
                  <a:cs typeface="Arial" pitchFamily="34" charset="0"/>
                </a:rPr>
                <a:t>lone pair from HOMO of CO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152400" y="3048000"/>
            <a:ext cx="8991600" cy="2832795"/>
            <a:chOff x="152400" y="3048000"/>
            <a:chExt cx="8991600" cy="2832795"/>
          </a:xfrm>
        </p:grpSpPr>
        <p:pic>
          <p:nvPicPr>
            <p:cNvPr id="3075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24400" y="3048000"/>
              <a:ext cx="4419600" cy="2744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77" name="Text Box 9"/>
            <p:cNvSpPr txBox="1">
              <a:spLocks noChangeArrowheads="1"/>
            </p:cNvSpPr>
            <p:nvPr/>
          </p:nvSpPr>
          <p:spPr bwMode="auto">
            <a:xfrm>
              <a:off x="152400" y="4495800"/>
              <a:ext cx="5181600" cy="13849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b="1" dirty="0">
                  <a:latin typeface="Arial" pitchFamily="34" charset="0"/>
                  <a:cs typeface="Arial" pitchFamily="34" charset="0"/>
                </a:rPr>
                <a:t>Resulting overlap forms </a:t>
              </a:r>
              <a:r>
                <a:rPr lang="en-US" b="1" dirty="0" smtClean="0">
                  <a:latin typeface="Arial" pitchFamily="34" charset="0"/>
                  <a:cs typeface="Arial" pitchFamily="34" charset="0"/>
                </a:rPr>
                <a:t>a</a:t>
              </a:r>
              <a:br>
                <a:rPr lang="en-US" b="1" dirty="0" smtClean="0">
                  <a:latin typeface="Arial" pitchFamily="34" charset="0"/>
                  <a:cs typeface="Arial" pitchFamily="34" charset="0"/>
                </a:rPr>
              </a:br>
              <a:r>
                <a:rPr lang="en-US" b="1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el-GR" b="1" dirty="0" smtClean="0">
                  <a:latin typeface="Arial" pitchFamily="34" charset="0"/>
                  <a:cs typeface="Arial" pitchFamily="34" charset="0"/>
                </a:rPr>
                <a:t>σ</a:t>
              </a:r>
              <a:r>
                <a:rPr lang="en-US" b="1" dirty="0">
                  <a:latin typeface="Arial" pitchFamily="34" charset="0"/>
                  <a:cs typeface="Arial" pitchFamily="34" charset="0"/>
                </a:rPr>
                <a:t>-bond between M-CO (often called sigma donation)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5"/>
          <p:cNvSpPr txBox="1">
            <a:spLocks noChangeArrowheads="1"/>
          </p:cNvSpPr>
          <p:nvPr/>
        </p:nvSpPr>
        <p:spPr bwMode="auto">
          <a:xfrm>
            <a:off x="1295400" y="4437527"/>
            <a:ext cx="69342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1" dirty="0">
                <a:latin typeface="Arial" pitchFamily="34" charset="0"/>
                <a:cs typeface="Arial" pitchFamily="34" charset="0"/>
              </a:rPr>
              <a:t>Empty metal orbital can be a d-orbital, 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en-US" b="1" dirty="0" smtClean="0">
                <a:latin typeface="Arial" pitchFamily="34" charset="0"/>
                <a:cs typeface="Arial" pitchFamily="34" charset="0"/>
              </a:rPr>
            </a:br>
            <a:r>
              <a:rPr lang="en-US" b="1" dirty="0" smtClean="0">
                <a:latin typeface="Arial" pitchFamily="34" charset="0"/>
                <a:cs typeface="Arial" pitchFamily="34" charset="0"/>
              </a:rPr>
              <a:t>p-orbital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, or some hybridized orbital.</a:t>
            </a:r>
          </a:p>
        </p:txBody>
      </p:sp>
      <p:pic>
        <p:nvPicPr>
          <p:cNvPr id="4099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609600"/>
            <a:ext cx="4572000" cy="352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8" y="273050"/>
            <a:ext cx="8702675" cy="529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5029200" y="914400"/>
            <a:ext cx="1981200" cy="533400"/>
            <a:chOff x="5029200" y="914400"/>
            <a:chExt cx="1981200" cy="533400"/>
          </a:xfrm>
        </p:grpSpPr>
        <p:sp>
          <p:nvSpPr>
            <p:cNvPr id="9219" name="Text Box 3"/>
            <p:cNvSpPr txBox="1">
              <a:spLocks noChangeArrowheads="1"/>
            </p:cNvSpPr>
            <p:nvPr/>
          </p:nvSpPr>
          <p:spPr bwMode="auto">
            <a:xfrm>
              <a:off x="6019800" y="914400"/>
              <a:ext cx="990600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 dirty="0"/>
                <a:t>LUMO</a:t>
              </a:r>
            </a:p>
          </p:txBody>
        </p:sp>
        <p:sp>
          <p:nvSpPr>
            <p:cNvPr id="9220" name="Line 4"/>
            <p:cNvSpPr>
              <a:spLocks noChangeShapeType="1"/>
            </p:cNvSpPr>
            <p:nvPr/>
          </p:nvSpPr>
          <p:spPr bwMode="auto">
            <a:xfrm flipH="1">
              <a:off x="5029200" y="1143000"/>
              <a:ext cx="914400" cy="30480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0"/>
            <a:ext cx="9159875" cy="175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6629400" y="3119717"/>
            <a:ext cx="193835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b="1" dirty="0">
                <a:cs typeface="Times New Roman" pitchFamily="18" charset="0"/>
              </a:rPr>
              <a:t>π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*- orbital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533400"/>
            <a:ext cx="8201025" cy="518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143000" y="1066800"/>
            <a:ext cx="3657600" cy="3329173"/>
            <a:chOff x="1143000" y="1066800"/>
            <a:chExt cx="3657600" cy="3329173"/>
          </a:xfrm>
        </p:grpSpPr>
        <p:pic>
          <p:nvPicPr>
            <p:cNvPr id="8195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26789" y="1066800"/>
              <a:ext cx="2695575" cy="287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196" name="Text Box 6"/>
            <p:cNvSpPr txBox="1">
              <a:spLocks noChangeArrowheads="1"/>
            </p:cNvSpPr>
            <p:nvPr/>
          </p:nvSpPr>
          <p:spPr bwMode="auto">
            <a:xfrm>
              <a:off x="1143000" y="3872753"/>
              <a:ext cx="3657600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b="1" u="sng" dirty="0">
                  <a:latin typeface="Arial" pitchFamily="34" charset="0"/>
                  <a:cs typeface="Arial" pitchFamily="34" charset="0"/>
                </a:rPr>
                <a:t>populated</a:t>
              </a:r>
              <a:r>
                <a:rPr lang="en-US" b="1" dirty="0">
                  <a:latin typeface="Arial" pitchFamily="34" charset="0"/>
                  <a:cs typeface="Arial" pitchFamily="34" charset="0"/>
                </a:rPr>
                <a:t> d-orbital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3886200" y="990600"/>
            <a:ext cx="5293659" cy="2241550"/>
            <a:chOff x="3886200" y="990600"/>
            <a:chExt cx="5293659" cy="2241550"/>
          </a:xfrm>
        </p:grpSpPr>
        <p:pic>
          <p:nvPicPr>
            <p:cNvPr id="8194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18847" y="1676400"/>
              <a:ext cx="2057400" cy="1555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197" name="Text Box 7"/>
            <p:cNvSpPr txBox="1">
              <a:spLocks noChangeArrowheads="1"/>
            </p:cNvSpPr>
            <p:nvPr/>
          </p:nvSpPr>
          <p:spPr bwMode="auto">
            <a:xfrm>
              <a:off x="3886200" y="990600"/>
              <a:ext cx="5293659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b="1" u="sng" dirty="0">
                  <a:latin typeface="Arial" pitchFamily="34" charset="0"/>
                  <a:cs typeface="Arial" pitchFamily="34" charset="0"/>
                </a:rPr>
                <a:t>empty</a:t>
              </a:r>
              <a:r>
                <a:rPr lang="en-US" b="1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l-GR" b="1" dirty="0">
                  <a:cs typeface="Times New Roman" pitchFamily="18" charset="0"/>
                </a:rPr>
                <a:t>π</a:t>
              </a:r>
              <a:r>
                <a:rPr lang="en-US" b="1" dirty="0" smtClean="0">
                  <a:latin typeface="Arial" pitchFamily="34" charset="0"/>
                  <a:cs typeface="Arial" pitchFamily="34" charset="0"/>
                </a:rPr>
                <a:t>*- </a:t>
              </a:r>
              <a:r>
                <a:rPr lang="en-US" b="1" dirty="0" err="1" smtClean="0">
                  <a:latin typeface="Arial" pitchFamily="34" charset="0"/>
                  <a:cs typeface="Arial" pitchFamily="34" charset="0"/>
                </a:rPr>
                <a:t>antibonding</a:t>
              </a:r>
              <a:r>
                <a:rPr lang="en-US" b="1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b="1" dirty="0">
                  <a:latin typeface="Arial" pitchFamily="34" charset="0"/>
                  <a:cs typeface="Arial" pitchFamily="34" charset="0"/>
                </a:rPr>
                <a:t>orbital </a:t>
              </a:r>
            </a:p>
          </p:txBody>
        </p:sp>
      </p:grpSp>
      <p:sp>
        <p:nvSpPr>
          <p:cNvPr id="7176" name="Text Box 8"/>
          <p:cNvSpPr txBox="1">
            <a:spLocks noChangeArrowheads="1"/>
          </p:cNvSpPr>
          <p:nvPr/>
        </p:nvSpPr>
        <p:spPr bwMode="auto">
          <a:xfrm>
            <a:off x="2057400" y="5029200"/>
            <a:ext cx="59436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 u="sng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Symmetry labels match !!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6" grpId="0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902</TotalTime>
  <Words>247</Words>
  <Application>Microsoft Office PowerPoint</Application>
  <PresentationFormat>On-screen Show (4:3)</PresentationFormat>
  <Paragraphs>33</Paragraphs>
  <Slides>32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Appalachian State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Che 3404 inorganic</dc:title>
  <dc:subject>coordination chemistry</dc:subject>
  <dc:creator>BJ Yoblinski</dc:creator>
  <cp:lastModifiedBy>BJ Yoblinski</cp:lastModifiedBy>
  <cp:revision>60</cp:revision>
  <dcterms:created xsi:type="dcterms:W3CDTF">2009-03-20T02:51:24Z</dcterms:created>
  <dcterms:modified xsi:type="dcterms:W3CDTF">2016-11-07T02:43:42Z</dcterms:modified>
</cp:coreProperties>
</file>