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sldIdLst>
    <p:sldId id="366" r:id="rId2"/>
    <p:sldId id="334" r:id="rId3"/>
    <p:sldId id="361" r:id="rId4"/>
    <p:sldId id="335" r:id="rId5"/>
    <p:sldId id="367" r:id="rId6"/>
    <p:sldId id="336" r:id="rId7"/>
    <p:sldId id="368" r:id="rId8"/>
    <p:sldId id="369" r:id="rId9"/>
    <p:sldId id="370" r:id="rId10"/>
    <p:sldId id="304" r:id="rId11"/>
    <p:sldId id="362" r:id="rId12"/>
    <p:sldId id="371" r:id="rId13"/>
    <p:sldId id="372" r:id="rId14"/>
    <p:sldId id="373" r:id="rId15"/>
    <p:sldId id="374" r:id="rId16"/>
    <p:sldId id="337" r:id="rId17"/>
    <p:sldId id="308" r:id="rId18"/>
    <p:sldId id="338" r:id="rId19"/>
    <p:sldId id="339" r:id="rId20"/>
    <p:sldId id="340" r:id="rId21"/>
    <p:sldId id="341" r:id="rId22"/>
    <p:sldId id="375" r:id="rId23"/>
    <p:sldId id="342" r:id="rId24"/>
    <p:sldId id="343" r:id="rId25"/>
    <p:sldId id="344" r:id="rId26"/>
    <p:sldId id="345" r:id="rId27"/>
    <p:sldId id="351" r:id="rId28"/>
    <p:sldId id="346" r:id="rId29"/>
    <p:sldId id="347" r:id="rId30"/>
    <p:sldId id="312" r:id="rId31"/>
    <p:sldId id="348" r:id="rId32"/>
    <p:sldId id="349" r:id="rId33"/>
    <p:sldId id="316" r:id="rId34"/>
    <p:sldId id="356" r:id="rId35"/>
    <p:sldId id="350" r:id="rId36"/>
    <p:sldId id="353" r:id="rId37"/>
    <p:sldId id="354" r:id="rId38"/>
    <p:sldId id="363" r:id="rId39"/>
    <p:sldId id="364" r:id="rId40"/>
    <p:sldId id="357" r:id="rId41"/>
    <p:sldId id="264" r:id="rId42"/>
    <p:sldId id="310" r:id="rId43"/>
    <p:sldId id="355" r:id="rId44"/>
    <p:sldId id="331" r:id="rId45"/>
    <p:sldId id="376" r:id="rId46"/>
    <p:sldId id="359" r:id="rId47"/>
    <p:sldId id="365" r:id="rId48"/>
    <p:sldId id="321" r:id="rId49"/>
    <p:sldId id="358" r:id="rId50"/>
    <p:sldId id="323" r:id="rId51"/>
    <p:sldId id="311" r:id="rId52"/>
    <p:sldId id="324" r:id="rId53"/>
    <p:sldId id="325" r:id="rId54"/>
    <p:sldId id="326" r:id="rId55"/>
    <p:sldId id="327" r:id="rId56"/>
    <p:sldId id="328" r:id="rId57"/>
    <p:sldId id="319" r:id="rId58"/>
    <p:sldId id="332" r:id="rId59"/>
    <p:sldId id="261" r:id="rId60"/>
    <p:sldId id="333" r:id="rId61"/>
  </p:sldIdLst>
  <p:sldSz cx="10167938" cy="7616825"/>
  <p:notesSz cx="7010400" cy="9236075"/>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595" autoAdjust="0"/>
  </p:normalViewPr>
  <p:slideViewPr>
    <p:cSldViewPr>
      <p:cViewPr varScale="1">
        <p:scale>
          <a:sx n="67" d="100"/>
          <a:sy n="67" d="100"/>
        </p:scale>
        <p:origin x="-317" y="-82"/>
      </p:cViewPr>
      <p:guideLst>
        <p:guide orient="horz" pos="2399"/>
        <p:guide pos="32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52"/>
    </p:cViewPr>
  </p:sorterViewPr>
  <p:notesViewPr>
    <p:cSldViewPr>
      <p:cViewPr varScale="1">
        <p:scale>
          <a:sx n="80" d="100"/>
          <a:sy n="80" d="100"/>
        </p:scale>
        <p:origin x="-1632" y="-12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en-US"/>
          </a:p>
        </p:txBody>
      </p:sp>
      <p:sp>
        <p:nvSpPr>
          <p:cNvPr id="5123" name="Rectangle 3"/>
          <p:cNvSpPr>
            <a:spLocks noGrp="1" noChangeArrowheads="1"/>
          </p:cNvSpPr>
          <p:nvPr>
            <p:ph type="dt" idx="1"/>
          </p:nvPr>
        </p:nvSpPr>
        <p:spPr bwMode="auto">
          <a:xfrm>
            <a:off x="3971925" y="0"/>
            <a:ext cx="30384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en-US"/>
          </a:p>
        </p:txBody>
      </p:sp>
      <p:sp>
        <p:nvSpPr>
          <p:cNvPr id="52228" name="Rectangle 4"/>
          <p:cNvSpPr>
            <a:spLocks noGrp="1" noRot="1" noChangeAspect="1" noChangeArrowheads="1" noTextEdit="1"/>
          </p:cNvSpPr>
          <p:nvPr>
            <p:ph type="sldImg" idx="2"/>
          </p:nvPr>
        </p:nvSpPr>
        <p:spPr bwMode="auto">
          <a:xfrm>
            <a:off x="1193800" y="692150"/>
            <a:ext cx="4622800"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35038" y="4387850"/>
            <a:ext cx="51403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5126" name="Rectangle 6"/>
          <p:cNvSpPr>
            <a:spLocks noGrp="1" noChangeArrowheads="1"/>
          </p:cNvSpPr>
          <p:nvPr>
            <p:ph type="ftr" sz="quarter" idx="4"/>
          </p:nvPr>
        </p:nvSpPr>
        <p:spPr bwMode="auto">
          <a:xfrm>
            <a:off x="0" y="8774113"/>
            <a:ext cx="30384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en-US"/>
          </a:p>
        </p:txBody>
      </p:sp>
      <p:sp>
        <p:nvSpPr>
          <p:cNvPr id="5127" name="Rectangle 7"/>
          <p:cNvSpPr>
            <a:spLocks noGrp="1" noChangeArrowheads="1"/>
          </p:cNvSpPr>
          <p:nvPr>
            <p:ph type="sldNum" sz="quarter" idx="5"/>
          </p:nvPr>
        </p:nvSpPr>
        <p:spPr bwMode="auto">
          <a:xfrm>
            <a:off x="3971925" y="8774113"/>
            <a:ext cx="30384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CCDC831-1E6D-45B1-8AC7-F6B9D5CD072A}" type="slidenum">
              <a:rPr lang="en-US" altLang="en-US"/>
              <a:pPr>
                <a:defRPr/>
              </a:pPr>
              <a:t>‹#›</a:t>
            </a:fld>
            <a:endParaRPr lang="en-US" altLang="en-US"/>
          </a:p>
        </p:txBody>
      </p:sp>
    </p:spTree>
    <p:extLst>
      <p:ext uri="{BB962C8B-B14F-4D97-AF65-F5344CB8AC3E}">
        <p14:creationId xmlns:p14="http://schemas.microsoft.com/office/powerpoint/2010/main" val="3718565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Arial" charset="0"/>
                <a:ea typeface="ＭＳ Ｐゴシック" pitchFamily="48" charset="-128"/>
              </a:defRPr>
            </a:lvl1pPr>
            <a:lvl2pPr marL="754243" indent="-290093">
              <a:defRPr sz="3700" b="1">
                <a:solidFill>
                  <a:schemeClr val="tx1"/>
                </a:solidFill>
                <a:latin typeface="Arial" charset="0"/>
                <a:ea typeface="ＭＳ Ｐゴシック" pitchFamily="48" charset="-128"/>
              </a:defRPr>
            </a:lvl2pPr>
            <a:lvl3pPr marL="1160374" indent="-232075">
              <a:defRPr sz="3700" b="1">
                <a:solidFill>
                  <a:schemeClr val="tx1"/>
                </a:solidFill>
                <a:latin typeface="Arial" charset="0"/>
                <a:ea typeface="ＭＳ Ｐゴシック" pitchFamily="48" charset="-128"/>
              </a:defRPr>
            </a:lvl3pPr>
            <a:lvl4pPr marL="1624523" indent="-232075">
              <a:defRPr sz="3700" b="1">
                <a:solidFill>
                  <a:schemeClr val="tx1"/>
                </a:solidFill>
                <a:latin typeface="Arial" charset="0"/>
                <a:ea typeface="ＭＳ Ｐゴシック" pitchFamily="48" charset="-128"/>
              </a:defRPr>
            </a:lvl4pPr>
            <a:lvl5pPr marL="2088672" indent="-232075">
              <a:defRPr sz="3700" b="1">
                <a:solidFill>
                  <a:schemeClr val="tx1"/>
                </a:solidFill>
                <a:latin typeface="Arial" charset="0"/>
                <a:ea typeface="ＭＳ Ｐゴシック" pitchFamily="48" charset="-128"/>
              </a:defRPr>
            </a:lvl5pPr>
            <a:lvl6pPr marL="2552822" indent="-232075" eaLnBrk="0" fontAlgn="base" hangingPunct="0">
              <a:spcBef>
                <a:spcPct val="0"/>
              </a:spcBef>
              <a:spcAft>
                <a:spcPct val="0"/>
              </a:spcAft>
              <a:defRPr sz="3700" b="1">
                <a:solidFill>
                  <a:schemeClr val="tx1"/>
                </a:solidFill>
                <a:latin typeface="Arial" charset="0"/>
                <a:ea typeface="ＭＳ Ｐゴシック" pitchFamily="48" charset="-128"/>
              </a:defRPr>
            </a:lvl6pPr>
            <a:lvl7pPr marL="3016971" indent="-232075" eaLnBrk="0" fontAlgn="base" hangingPunct="0">
              <a:spcBef>
                <a:spcPct val="0"/>
              </a:spcBef>
              <a:spcAft>
                <a:spcPct val="0"/>
              </a:spcAft>
              <a:defRPr sz="3700" b="1">
                <a:solidFill>
                  <a:schemeClr val="tx1"/>
                </a:solidFill>
                <a:latin typeface="Arial" charset="0"/>
                <a:ea typeface="ＭＳ Ｐゴシック" pitchFamily="48" charset="-128"/>
              </a:defRPr>
            </a:lvl7pPr>
            <a:lvl8pPr marL="3481121" indent="-232075" eaLnBrk="0" fontAlgn="base" hangingPunct="0">
              <a:spcBef>
                <a:spcPct val="0"/>
              </a:spcBef>
              <a:spcAft>
                <a:spcPct val="0"/>
              </a:spcAft>
              <a:defRPr sz="3700" b="1">
                <a:solidFill>
                  <a:schemeClr val="tx1"/>
                </a:solidFill>
                <a:latin typeface="Arial" charset="0"/>
                <a:ea typeface="ＭＳ Ｐゴシック" pitchFamily="48" charset="-128"/>
              </a:defRPr>
            </a:lvl8pPr>
            <a:lvl9pPr marL="3945270" indent="-232075" eaLnBrk="0" fontAlgn="base" hangingPunct="0">
              <a:spcBef>
                <a:spcPct val="0"/>
              </a:spcBef>
              <a:spcAft>
                <a:spcPct val="0"/>
              </a:spcAft>
              <a:defRPr sz="3700" b="1">
                <a:solidFill>
                  <a:schemeClr val="tx1"/>
                </a:solidFill>
                <a:latin typeface="Arial" charset="0"/>
                <a:ea typeface="ＭＳ Ｐゴシック" pitchFamily="48" charset="-128"/>
              </a:defRPr>
            </a:lvl9pPr>
          </a:lstStyle>
          <a:p>
            <a:fld id="{5FF42C8A-650C-4F13-8409-16DEE765FAF6}" type="slidenum">
              <a:rPr lang="en-US" altLang="en-US" sz="1200" b="0"/>
              <a:pPr/>
              <a:t>3</a:t>
            </a:fld>
            <a:endParaRPr lang="en-US" altLang="en-US" sz="1200" b="0"/>
          </a:p>
        </p:txBody>
      </p:sp>
      <p:sp>
        <p:nvSpPr>
          <p:cNvPr id="41987" name="Rectangle 2"/>
          <p:cNvSpPr>
            <a:spLocks noGrp="1" noRot="1" noChangeAspect="1" noChangeArrowheads="1" noTextEdit="1"/>
          </p:cNvSpPr>
          <p:nvPr>
            <p:ph type="sldImg"/>
          </p:nvPr>
        </p:nvSpPr>
        <p:spPr>
          <a:xfrm>
            <a:off x="1193800" y="692150"/>
            <a:ext cx="4622800" cy="3463925"/>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Figure: 02-T03 </a:t>
            </a:r>
          </a:p>
          <a:p>
            <a:pPr eaLnBrk="1" hangingPunct="1"/>
            <a:endParaRPr lang="en-US" altLang="en-US" smtClean="0"/>
          </a:p>
          <a:p>
            <a:pPr eaLnBrk="1" hangingPunct="1"/>
            <a:r>
              <a:rPr lang="en-US" altLang="en-US" smtClean="0"/>
              <a:t>Title: </a:t>
            </a:r>
          </a:p>
          <a:p>
            <a:pPr eaLnBrk="1" hangingPunct="1"/>
            <a:r>
              <a:rPr lang="en-US" altLang="en-US" smtClean="0"/>
              <a:t>Table 2.3</a:t>
            </a:r>
          </a:p>
          <a:p>
            <a:pPr eaLnBrk="1" hangingPunct="1"/>
            <a:endParaRPr lang="en-US" altLang="en-US" smtClean="0"/>
          </a:p>
          <a:p>
            <a:pPr eaLnBrk="1" hangingPunct="1"/>
            <a:r>
              <a:rPr lang="en-US" altLang="en-US" smtClean="0"/>
              <a:t>Caption: </a:t>
            </a:r>
          </a:p>
          <a:p>
            <a:pPr eaLnBrk="1" hangingPunct="1"/>
            <a:r>
              <a:rPr lang="en-US" altLang="en-US" smtClean="0"/>
              <a:t>Names of Some Groups in the Periodic Table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F80E0074-9BD3-40CC-9D3E-8FEFD7AD05FC}" type="slidenum">
              <a:rPr lang="en-US" altLang="en-US" sz="1200" smtClean="0">
                <a:latin typeface="Arial" charset="0"/>
                <a:ea typeface="ＭＳ Ｐゴシック" pitchFamily="48" charset="-128"/>
              </a:rPr>
              <a:pPr/>
              <a:t>37</a:t>
            </a:fld>
            <a:endParaRPr lang="en-US" altLang="en-US" sz="1200" smtClean="0">
              <a:latin typeface="Arial" charset="0"/>
              <a:ea typeface="ＭＳ Ｐゴシック" pitchFamily="48"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smtClean="0"/>
              <a:t>Figure: 09-06-02UNT02a</a:t>
            </a:r>
          </a:p>
          <a:p>
            <a:pPr eaLnBrk="1" hangingPunct="1"/>
            <a:endParaRPr lang="en-US" altLang="en-US" smtClean="0"/>
          </a:p>
          <a:p>
            <a:pPr eaLnBrk="1" hangingPunct="1"/>
            <a:r>
              <a:rPr lang="en-US" altLang="en-US" smtClean="0"/>
              <a:t>Title: </a:t>
            </a:r>
          </a:p>
          <a:p>
            <a:pPr eaLnBrk="1" hangingPunct="1"/>
            <a:r>
              <a:rPr lang="en-US" altLang="en-US" smtClean="0"/>
              <a:t>Table 9.2 </a:t>
            </a:r>
          </a:p>
          <a:p>
            <a:pPr eaLnBrk="1" hangingPunct="1"/>
            <a:endParaRPr lang="en-US" altLang="en-US" smtClean="0"/>
          </a:p>
          <a:p>
            <a:pPr eaLnBrk="1" hangingPunct="1"/>
            <a:r>
              <a:rPr lang="en-US" altLang="en-US" smtClean="0"/>
              <a:t>Caption: </a:t>
            </a:r>
          </a:p>
          <a:p>
            <a:pPr eaLnBrk="1" hangingPunct="1"/>
            <a:r>
              <a:rPr lang="en-US" altLang="en-US" smtClean="0"/>
              <a:t>Electron-Domain Geometries and Molecular Shapes for Molecules with Two, Three, and Four Electron Domains Around the Central Atom.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3000" b="1">
                <a:solidFill>
                  <a:schemeClr val="tx1"/>
                </a:solidFill>
                <a:latin typeface="Arial" charset="0"/>
                <a:ea typeface="ＭＳ Ｐゴシック" pitchFamily="48" charset="-128"/>
              </a:defRPr>
            </a:lvl1pPr>
            <a:lvl2pPr marL="754243" indent="-290093">
              <a:defRPr sz="3000" b="1">
                <a:solidFill>
                  <a:schemeClr val="tx1"/>
                </a:solidFill>
                <a:latin typeface="Arial" charset="0"/>
                <a:ea typeface="ＭＳ Ｐゴシック" pitchFamily="48" charset="-128"/>
              </a:defRPr>
            </a:lvl2pPr>
            <a:lvl3pPr marL="1160374" indent="-232075">
              <a:defRPr sz="3000" b="1">
                <a:solidFill>
                  <a:schemeClr val="tx1"/>
                </a:solidFill>
                <a:latin typeface="Arial" charset="0"/>
                <a:ea typeface="ＭＳ Ｐゴシック" pitchFamily="48" charset="-128"/>
              </a:defRPr>
            </a:lvl3pPr>
            <a:lvl4pPr marL="1624523" indent="-232075">
              <a:defRPr sz="3000" b="1">
                <a:solidFill>
                  <a:schemeClr val="tx1"/>
                </a:solidFill>
                <a:latin typeface="Arial" charset="0"/>
                <a:ea typeface="ＭＳ Ｐゴシック" pitchFamily="48" charset="-128"/>
              </a:defRPr>
            </a:lvl4pPr>
            <a:lvl5pPr marL="2088672" indent="-232075">
              <a:defRPr sz="3000" b="1">
                <a:solidFill>
                  <a:schemeClr val="tx1"/>
                </a:solidFill>
                <a:latin typeface="Arial" charset="0"/>
                <a:ea typeface="ＭＳ Ｐゴシック" pitchFamily="48" charset="-128"/>
              </a:defRPr>
            </a:lvl5pPr>
            <a:lvl6pPr marL="2552822" indent="-232075" eaLnBrk="0" fontAlgn="base" hangingPunct="0">
              <a:spcBef>
                <a:spcPct val="0"/>
              </a:spcBef>
              <a:spcAft>
                <a:spcPct val="0"/>
              </a:spcAft>
              <a:defRPr sz="3000" b="1">
                <a:solidFill>
                  <a:schemeClr val="tx1"/>
                </a:solidFill>
                <a:latin typeface="Arial" charset="0"/>
                <a:ea typeface="ＭＳ Ｐゴシック" pitchFamily="48" charset="-128"/>
              </a:defRPr>
            </a:lvl6pPr>
            <a:lvl7pPr marL="3016971" indent="-232075" eaLnBrk="0" fontAlgn="base" hangingPunct="0">
              <a:spcBef>
                <a:spcPct val="0"/>
              </a:spcBef>
              <a:spcAft>
                <a:spcPct val="0"/>
              </a:spcAft>
              <a:defRPr sz="3000" b="1">
                <a:solidFill>
                  <a:schemeClr val="tx1"/>
                </a:solidFill>
                <a:latin typeface="Arial" charset="0"/>
                <a:ea typeface="ＭＳ Ｐゴシック" pitchFamily="48" charset="-128"/>
              </a:defRPr>
            </a:lvl7pPr>
            <a:lvl8pPr marL="3481121" indent="-232075" eaLnBrk="0" fontAlgn="base" hangingPunct="0">
              <a:spcBef>
                <a:spcPct val="0"/>
              </a:spcBef>
              <a:spcAft>
                <a:spcPct val="0"/>
              </a:spcAft>
              <a:defRPr sz="3000" b="1">
                <a:solidFill>
                  <a:schemeClr val="tx1"/>
                </a:solidFill>
                <a:latin typeface="Arial" charset="0"/>
                <a:ea typeface="ＭＳ Ｐゴシック" pitchFamily="48" charset="-128"/>
              </a:defRPr>
            </a:lvl8pPr>
            <a:lvl9pPr marL="3945270" indent="-232075" eaLnBrk="0" fontAlgn="base" hangingPunct="0">
              <a:spcBef>
                <a:spcPct val="0"/>
              </a:spcBef>
              <a:spcAft>
                <a:spcPct val="0"/>
              </a:spcAft>
              <a:defRPr sz="3000" b="1">
                <a:solidFill>
                  <a:schemeClr val="tx1"/>
                </a:solidFill>
                <a:latin typeface="Arial" charset="0"/>
                <a:ea typeface="ＭＳ Ｐゴシック" pitchFamily="48" charset="-128"/>
              </a:defRPr>
            </a:lvl9pPr>
          </a:lstStyle>
          <a:p>
            <a:fld id="{D103548E-8FFE-46C9-859F-CA2C6FA6C401}" type="slidenum">
              <a:rPr lang="en-US" altLang="en-US" sz="1200" b="0"/>
              <a:pPr/>
              <a:t>38</a:t>
            </a:fld>
            <a:endParaRPr lang="en-US" altLang="en-US" sz="1200" b="0"/>
          </a:p>
        </p:txBody>
      </p:sp>
      <p:sp>
        <p:nvSpPr>
          <p:cNvPr id="52227" name="Rectangle 2"/>
          <p:cNvSpPr>
            <a:spLocks noGrp="1" noRot="1" noChangeAspect="1" noChangeArrowheads="1" noTextEdit="1"/>
          </p:cNvSpPr>
          <p:nvPr>
            <p:ph type="sldImg"/>
          </p:nvPr>
        </p:nvSpPr>
        <p:spPr>
          <a:xfrm>
            <a:off x="1193800" y="692150"/>
            <a:ext cx="4622800" cy="3463925"/>
          </a:xfrm>
          <a:ln/>
        </p:spPr>
      </p:sp>
      <p:sp>
        <p:nvSpPr>
          <p:cNvPr id="52228" name="Rectangle 3"/>
          <p:cNvSpPr>
            <a:spLocks noGrp="1" noChangeArrowheads="1"/>
          </p:cNvSpPr>
          <p:nvPr>
            <p:ph type="body" idx="1"/>
          </p:nvPr>
        </p:nvSpPr>
        <p:spPr>
          <a:noFill/>
        </p:spPr>
        <p:txBody>
          <a:bodyPr/>
          <a:lstStyle/>
          <a:p>
            <a:pPr eaLnBrk="1" hangingPunct="1"/>
            <a:r>
              <a:rPr lang="en-US" altLang="en-US" smtClean="0"/>
              <a:t>Figure: 09-07</a:t>
            </a:r>
          </a:p>
          <a:p>
            <a:pPr eaLnBrk="1" hangingPunct="1"/>
            <a:endParaRPr lang="en-US" altLang="en-US" smtClean="0"/>
          </a:p>
          <a:p>
            <a:pPr eaLnBrk="1" hangingPunct="1"/>
            <a:r>
              <a:rPr lang="en-US" altLang="en-US" smtClean="0"/>
              <a:t>Title: </a:t>
            </a:r>
          </a:p>
          <a:p>
            <a:pPr eaLnBrk="1" hangingPunct="1"/>
            <a:r>
              <a:rPr lang="en-US" altLang="en-US" smtClean="0"/>
              <a:t>Bonding and nonbonding electron pairs.</a:t>
            </a:r>
          </a:p>
          <a:p>
            <a:pPr eaLnBrk="1" hangingPunct="1"/>
            <a:endParaRPr lang="en-US" altLang="en-US" smtClean="0"/>
          </a:p>
          <a:p>
            <a:pPr eaLnBrk="1" hangingPunct="1"/>
            <a:r>
              <a:rPr lang="en-US" altLang="en-US" smtClean="0"/>
              <a:t>Caption: </a:t>
            </a:r>
          </a:p>
          <a:p>
            <a:pPr eaLnBrk="1" hangingPunct="1"/>
            <a:r>
              <a:rPr lang="en-US" altLang="en-US" smtClean="0"/>
              <a:t>Relative "sizes" of bonding and nonbonding pairs of electrons.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4C8975E5-1A81-4ADB-AD22-EE410DFA58CE}" type="slidenum">
              <a:rPr lang="en-US" altLang="en-US" sz="1200" smtClean="0"/>
              <a:pPr/>
              <a:t>41</a:t>
            </a:fld>
            <a:endParaRPr lang="en-US" altLang="en-US" sz="120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r>
              <a:rPr lang="en-US" altLang="en-US" smtClean="0">
                <a:solidFill>
                  <a:srgbClr val="000000"/>
                </a:solidFill>
                <a:latin typeface="Geneva"/>
              </a:rPr>
              <a:t>Figure: 09-08</a:t>
            </a:r>
          </a:p>
          <a:p>
            <a:endParaRPr lang="en-US" altLang="en-US" smtClean="0">
              <a:solidFill>
                <a:srgbClr val="000000"/>
              </a:solidFill>
              <a:latin typeface="Geneva"/>
            </a:endParaRPr>
          </a:p>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E93E47EC-2BBA-40EA-BAB5-99F69D45FBC2}" type="slidenum">
              <a:rPr lang="en-US" altLang="en-US" sz="1200" smtClean="0"/>
              <a:pPr/>
              <a:t>57</a:t>
            </a:fld>
            <a:endParaRPr lang="en-US" altLang="en-US" sz="1200"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r>
              <a:rPr lang="en-US" altLang="en-US" smtClean="0"/>
              <a:t>Figure: 09-09-03UNEx.2</a:t>
            </a:r>
          </a:p>
          <a:p>
            <a:endParaRPr lang="en-US" altLang="en-US" smtClean="0"/>
          </a:p>
          <a:p>
            <a:r>
              <a:rPr lang="en-US" altLang="en-US" smtClean="0"/>
              <a:t>Title: </a:t>
            </a:r>
          </a:p>
          <a:p>
            <a:r>
              <a:rPr lang="en-US" altLang="en-US" smtClean="0"/>
              <a:t>Sample Exercise 9.2</a:t>
            </a:r>
          </a:p>
          <a:p>
            <a:endParaRPr lang="en-US" altLang="en-US" smtClean="0"/>
          </a:p>
          <a:p>
            <a:r>
              <a:rPr lang="en-US" altLang="en-US" smtClean="0"/>
              <a:t>Caption: </a:t>
            </a:r>
          </a:p>
          <a:p>
            <a:r>
              <a:rPr lang="en-US" altLang="en-US" smtClean="0"/>
              <a:t>Lewis structure.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D182F074-245F-49BE-9BF3-316CB4D3DB07}" type="slidenum">
              <a:rPr lang="en-US" altLang="en-US" sz="1200" smtClean="0"/>
              <a:pPr/>
              <a:t>59</a:t>
            </a:fld>
            <a:endParaRPr lang="en-US" altLang="en-US" sz="120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r>
              <a:rPr lang="en-US" altLang="en-US" smtClean="0">
                <a:solidFill>
                  <a:srgbClr val="000000"/>
                </a:solidFill>
                <a:latin typeface="Geneva"/>
              </a:rPr>
              <a:t>Figure: 09-05-01TO1</a:t>
            </a:r>
          </a:p>
          <a:p>
            <a:endParaRPr lang="en-US" altLang="en-US" smtClean="0">
              <a:solidFill>
                <a:srgbClr val="000000"/>
              </a:solidFill>
              <a:latin typeface="Geneva"/>
            </a:endParaRPr>
          </a:p>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0F06F437-9C4D-4990-99FB-4AA851BA98F5}" type="slidenum">
              <a:rPr lang="en-US" altLang="en-US" sz="1200" smtClean="0"/>
              <a:pPr/>
              <a:t>10</a:t>
            </a:fld>
            <a:endParaRPr lang="en-US" altLang="en-US" sz="120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r>
              <a:rPr lang="en-US" altLang="en-US" dirty="0" smtClean="0"/>
              <a:t>Figure: 09-20-01UN</a:t>
            </a:r>
          </a:p>
          <a:p>
            <a:endParaRPr lang="en-US" altLang="en-US" dirty="0" smtClean="0"/>
          </a:p>
          <a:p>
            <a:r>
              <a:rPr lang="en-US" altLang="en-US" dirty="0" smtClean="0"/>
              <a:t>Title: </a:t>
            </a:r>
          </a:p>
          <a:p>
            <a:r>
              <a:rPr lang="en-US" altLang="en-US" dirty="0" smtClean="0"/>
              <a:t>Orbital diagram.</a:t>
            </a:r>
          </a:p>
          <a:p>
            <a:endParaRPr lang="en-US" altLang="en-US" dirty="0" smtClean="0"/>
          </a:p>
          <a:p>
            <a:r>
              <a:rPr lang="en-US" altLang="en-US" dirty="0" smtClean="0"/>
              <a:t>Caption: </a:t>
            </a:r>
          </a:p>
          <a:p>
            <a:r>
              <a:rPr lang="en-US" altLang="en-US" dirty="0" smtClean="0"/>
              <a:t>Formation of </a:t>
            </a:r>
            <a:r>
              <a:rPr lang="en-US" altLang="en-US" i="1" dirty="0" smtClean="0"/>
              <a:t>sp</a:t>
            </a:r>
            <a:r>
              <a:rPr lang="en-US" altLang="en-US" baseline="30000" dirty="0" smtClean="0"/>
              <a:t>3</a:t>
            </a:r>
            <a:r>
              <a:rPr lang="en-US" altLang="en-US" i="1" dirty="0" smtClean="0"/>
              <a:t>d</a:t>
            </a:r>
            <a:r>
              <a:rPr lang="en-US" altLang="en-US" dirty="0" smtClean="0"/>
              <a:t> hybrid orbitals.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700" b="1">
                <a:solidFill>
                  <a:schemeClr val="tx1"/>
                </a:solidFill>
                <a:latin typeface="Arial" charset="0"/>
                <a:ea typeface="ＭＳ Ｐゴシック" pitchFamily="48" charset="-128"/>
              </a:defRPr>
            </a:lvl1pPr>
            <a:lvl2pPr marL="754243" indent="-290093">
              <a:defRPr sz="3700" b="1">
                <a:solidFill>
                  <a:schemeClr val="tx1"/>
                </a:solidFill>
                <a:latin typeface="Arial" charset="0"/>
                <a:ea typeface="ＭＳ Ｐゴシック" pitchFamily="48" charset="-128"/>
              </a:defRPr>
            </a:lvl2pPr>
            <a:lvl3pPr marL="1160374" indent="-232075">
              <a:defRPr sz="3700" b="1">
                <a:solidFill>
                  <a:schemeClr val="tx1"/>
                </a:solidFill>
                <a:latin typeface="Arial" charset="0"/>
                <a:ea typeface="ＭＳ Ｐゴシック" pitchFamily="48" charset="-128"/>
              </a:defRPr>
            </a:lvl3pPr>
            <a:lvl4pPr marL="1624523" indent="-232075">
              <a:defRPr sz="3700" b="1">
                <a:solidFill>
                  <a:schemeClr val="tx1"/>
                </a:solidFill>
                <a:latin typeface="Arial" charset="0"/>
                <a:ea typeface="ＭＳ Ｐゴシック" pitchFamily="48" charset="-128"/>
              </a:defRPr>
            </a:lvl4pPr>
            <a:lvl5pPr marL="2088672" indent="-232075">
              <a:defRPr sz="3700" b="1">
                <a:solidFill>
                  <a:schemeClr val="tx1"/>
                </a:solidFill>
                <a:latin typeface="Arial" charset="0"/>
                <a:ea typeface="ＭＳ Ｐゴシック" pitchFamily="48" charset="-128"/>
              </a:defRPr>
            </a:lvl5pPr>
            <a:lvl6pPr marL="2552822" indent="-232075" eaLnBrk="0" fontAlgn="base" hangingPunct="0">
              <a:spcBef>
                <a:spcPct val="0"/>
              </a:spcBef>
              <a:spcAft>
                <a:spcPct val="0"/>
              </a:spcAft>
              <a:defRPr sz="3700" b="1">
                <a:solidFill>
                  <a:schemeClr val="tx1"/>
                </a:solidFill>
                <a:latin typeface="Arial" charset="0"/>
                <a:ea typeface="ＭＳ Ｐゴシック" pitchFamily="48" charset="-128"/>
              </a:defRPr>
            </a:lvl6pPr>
            <a:lvl7pPr marL="3016971" indent="-232075" eaLnBrk="0" fontAlgn="base" hangingPunct="0">
              <a:spcBef>
                <a:spcPct val="0"/>
              </a:spcBef>
              <a:spcAft>
                <a:spcPct val="0"/>
              </a:spcAft>
              <a:defRPr sz="3700" b="1">
                <a:solidFill>
                  <a:schemeClr val="tx1"/>
                </a:solidFill>
                <a:latin typeface="Arial" charset="0"/>
                <a:ea typeface="ＭＳ Ｐゴシック" pitchFamily="48" charset="-128"/>
              </a:defRPr>
            </a:lvl7pPr>
            <a:lvl8pPr marL="3481121" indent="-232075" eaLnBrk="0" fontAlgn="base" hangingPunct="0">
              <a:spcBef>
                <a:spcPct val="0"/>
              </a:spcBef>
              <a:spcAft>
                <a:spcPct val="0"/>
              </a:spcAft>
              <a:defRPr sz="3700" b="1">
                <a:solidFill>
                  <a:schemeClr val="tx1"/>
                </a:solidFill>
                <a:latin typeface="Arial" charset="0"/>
                <a:ea typeface="ＭＳ Ｐゴシック" pitchFamily="48" charset="-128"/>
              </a:defRPr>
            </a:lvl8pPr>
            <a:lvl9pPr marL="3945270" indent="-232075" eaLnBrk="0" fontAlgn="base" hangingPunct="0">
              <a:spcBef>
                <a:spcPct val="0"/>
              </a:spcBef>
              <a:spcAft>
                <a:spcPct val="0"/>
              </a:spcAft>
              <a:defRPr sz="3700" b="1">
                <a:solidFill>
                  <a:schemeClr val="tx1"/>
                </a:solidFill>
                <a:latin typeface="Arial" charset="0"/>
                <a:ea typeface="ＭＳ Ｐゴシック" pitchFamily="48" charset="-128"/>
              </a:defRPr>
            </a:lvl9pPr>
          </a:lstStyle>
          <a:p>
            <a:fld id="{5FF42C8A-650C-4F13-8409-16DEE765FAF6}" type="slidenum">
              <a:rPr lang="en-US" altLang="en-US" sz="1200" b="0"/>
              <a:pPr/>
              <a:t>11</a:t>
            </a:fld>
            <a:endParaRPr lang="en-US" altLang="en-US" sz="1200" b="0"/>
          </a:p>
        </p:txBody>
      </p:sp>
      <p:sp>
        <p:nvSpPr>
          <p:cNvPr id="41987" name="Rectangle 2"/>
          <p:cNvSpPr>
            <a:spLocks noGrp="1" noRot="1" noChangeAspect="1" noChangeArrowheads="1" noTextEdit="1"/>
          </p:cNvSpPr>
          <p:nvPr>
            <p:ph type="sldImg"/>
          </p:nvPr>
        </p:nvSpPr>
        <p:spPr>
          <a:xfrm>
            <a:off x="1193800" y="692150"/>
            <a:ext cx="4622800" cy="3463925"/>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Figure: 02-T03 </a:t>
            </a:r>
          </a:p>
          <a:p>
            <a:pPr eaLnBrk="1" hangingPunct="1"/>
            <a:endParaRPr lang="en-US" altLang="en-US" smtClean="0"/>
          </a:p>
          <a:p>
            <a:pPr eaLnBrk="1" hangingPunct="1"/>
            <a:r>
              <a:rPr lang="en-US" altLang="en-US" smtClean="0"/>
              <a:t>Title: </a:t>
            </a:r>
          </a:p>
          <a:p>
            <a:pPr eaLnBrk="1" hangingPunct="1"/>
            <a:r>
              <a:rPr lang="en-US" altLang="en-US" smtClean="0"/>
              <a:t>Table 2.3</a:t>
            </a:r>
          </a:p>
          <a:p>
            <a:pPr eaLnBrk="1" hangingPunct="1"/>
            <a:endParaRPr lang="en-US" altLang="en-US" smtClean="0"/>
          </a:p>
          <a:p>
            <a:pPr eaLnBrk="1" hangingPunct="1"/>
            <a:r>
              <a:rPr lang="en-US" altLang="en-US" smtClean="0"/>
              <a:t>Caption: </a:t>
            </a:r>
          </a:p>
          <a:p>
            <a:pPr eaLnBrk="1" hangingPunct="1"/>
            <a:r>
              <a:rPr lang="en-US" altLang="en-US" smtClean="0"/>
              <a:t>Names of Some Groups in the Periodic Table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6BC17450-CFDF-44C8-9ECA-EF7187AA8800}" type="slidenum">
              <a:rPr lang="en-US" altLang="en-US" sz="1200" smtClean="0"/>
              <a:pPr/>
              <a:t>19</a:t>
            </a:fld>
            <a:endParaRPr lang="en-US" altLang="en-US" sz="1200"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000000"/>
                </a:solidFill>
                <a:latin typeface="Geneva"/>
              </a:rPr>
              <a:t>Figure: 08-10</a:t>
            </a:r>
          </a:p>
          <a:p>
            <a:endParaRPr lang="en-US" altLang="en-US" smtClean="0">
              <a:solidFill>
                <a:srgbClr val="000000"/>
              </a:solidFill>
              <a:latin typeface="Geneva"/>
            </a:endParaRPr>
          </a:p>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725C1EC0-5574-4D8E-85A4-60B11A4109B9}" type="slidenum">
              <a:rPr lang="en-US" altLang="en-US" sz="1200" smtClean="0"/>
              <a:pPr/>
              <a:t>20</a:t>
            </a:fld>
            <a:endParaRPr lang="en-US" altLang="en-US" sz="1200"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000000"/>
                </a:solidFill>
                <a:latin typeface="Geneva"/>
              </a:rPr>
              <a:t>Figure: 08-10</a:t>
            </a:r>
          </a:p>
          <a:p>
            <a:endParaRPr lang="en-US" altLang="en-US" smtClean="0">
              <a:solidFill>
                <a:srgbClr val="000000"/>
              </a:solidFill>
              <a:latin typeface="Geneva"/>
            </a:endParaRPr>
          </a:p>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19466DFF-9586-4666-8DCE-9A4E1E4EBCFA}" type="slidenum">
              <a:rPr lang="en-US" altLang="en-US" sz="1200" smtClean="0"/>
              <a:pPr/>
              <a:t>21</a:t>
            </a:fld>
            <a:endParaRPr lang="en-US" altLang="en-US" sz="120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000000"/>
                </a:solidFill>
                <a:latin typeface="Geneva"/>
              </a:rPr>
              <a:t>Figure: 08-10</a:t>
            </a:r>
          </a:p>
          <a:p>
            <a:endParaRPr lang="en-US" altLang="en-US" smtClean="0">
              <a:solidFill>
                <a:srgbClr val="000000"/>
              </a:solidFill>
              <a:latin typeface="Geneva"/>
            </a:endParaRPr>
          </a:p>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2197F06D-72C3-4EC2-A583-BEBA96131C00}" type="slidenum">
              <a:rPr lang="en-US" altLang="en-US" sz="1200" smtClean="0">
                <a:latin typeface="Arial" charset="0"/>
                <a:ea typeface="ＭＳ Ｐゴシック" pitchFamily="48" charset="-128"/>
              </a:rPr>
              <a:pPr/>
              <a:t>25</a:t>
            </a:fld>
            <a:endParaRPr lang="en-US" altLang="en-US" sz="1200" smtClean="0">
              <a:latin typeface="Arial" charset="0"/>
              <a:ea typeface="ＭＳ Ｐゴシック" pitchFamily="48"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smtClean="0"/>
              <a:t>Figure: 09-03</a:t>
            </a:r>
          </a:p>
          <a:p>
            <a:pPr eaLnBrk="1" hangingPunct="1"/>
            <a:endParaRPr lang="en-US" altLang="en-US" smtClean="0"/>
          </a:p>
          <a:p>
            <a:pPr eaLnBrk="1" hangingPunct="1"/>
            <a:r>
              <a:rPr lang="en-US" altLang="en-US" smtClean="0"/>
              <a:t>Title: </a:t>
            </a:r>
          </a:p>
          <a:p>
            <a:pPr eaLnBrk="1" hangingPunct="1"/>
            <a:r>
              <a:rPr lang="en-US" altLang="en-US" smtClean="0"/>
              <a:t>Shapes of AB</a:t>
            </a:r>
            <a:r>
              <a:rPr lang="en-US" altLang="en-US" i="1" baseline="-25000" smtClean="0"/>
              <a:t>n</a:t>
            </a:r>
            <a:r>
              <a:rPr lang="en-US" altLang="en-US" smtClean="0"/>
              <a:t> molecules.</a:t>
            </a:r>
          </a:p>
          <a:p>
            <a:pPr eaLnBrk="1" hangingPunct="1"/>
            <a:endParaRPr lang="en-US" altLang="en-US" smtClean="0"/>
          </a:p>
          <a:p>
            <a:pPr eaLnBrk="1" hangingPunct="1"/>
            <a:r>
              <a:rPr lang="en-US" altLang="en-US" smtClean="0"/>
              <a:t>Caption: </a:t>
            </a:r>
          </a:p>
          <a:p>
            <a:pPr eaLnBrk="1" hangingPunct="1"/>
            <a:r>
              <a:rPr lang="en-US" altLang="en-US" smtClean="0"/>
              <a:t>For molecules whose formula is of the general form AB</a:t>
            </a:r>
            <a:r>
              <a:rPr lang="en-US" altLang="en-US" i="1" baseline="-25000" smtClean="0"/>
              <a:t>n</a:t>
            </a:r>
            <a:r>
              <a:rPr lang="en-US" altLang="en-US" smtClean="0"/>
              <a:t>, there are five fundamental shapes.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73975173-9E96-4B72-817E-0F939B9573C5}" type="slidenum">
              <a:rPr lang="en-US" altLang="en-US" sz="1200" smtClean="0"/>
              <a:pPr/>
              <a:t>33</a:t>
            </a:fld>
            <a:endParaRPr lang="en-US" altLang="en-US" sz="120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r>
              <a:rPr lang="en-US" altLang="en-US" smtClean="0"/>
              <a:t>Figure: 09-06-07UN</a:t>
            </a:r>
          </a:p>
          <a:p>
            <a:endParaRPr lang="en-US" altLang="en-US" smtClean="0"/>
          </a:p>
          <a:p>
            <a:r>
              <a:rPr lang="en-US" altLang="en-US" smtClean="0"/>
              <a:t>Title: </a:t>
            </a:r>
          </a:p>
          <a:p>
            <a:r>
              <a:rPr lang="en-US" altLang="en-US" smtClean="0"/>
              <a:t>Bond angles of CH</a:t>
            </a:r>
            <a:r>
              <a:rPr lang="en-US" altLang="en-US" baseline="-25000" smtClean="0"/>
              <a:t>4</a:t>
            </a:r>
            <a:r>
              <a:rPr lang="en-US" altLang="en-US" smtClean="0"/>
              <a:t>, NH</a:t>
            </a:r>
            <a:r>
              <a:rPr lang="en-US" altLang="en-US" baseline="-25000" smtClean="0"/>
              <a:t>3</a:t>
            </a:r>
            <a:r>
              <a:rPr lang="en-US" altLang="en-US" smtClean="0"/>
              <a:t>, and H</a:t>
            </a:r>
            <a:r>
              <a:rPr lang="en-US" altLang="en-US" baseline="-25000" smtClean="0"/>
              <a:t>2</a:t>
            </a:r>
            <a:r>
              <a:rPr lang="en-US" altLang="en-US" smtClean="0"/>
              <a:t>O.</a:t>
            </a:r>
          </a:p>
          <a:p>
            <a:endParaRPr lang="en-US" altLang="en-US" smtClean="0"/>
          </a:p>
          <a:p>
            <a:r>
              <a:rPr lang="en-US" altLang="en-US" smtClean="0"/>
              <a:t>Caption: </a:t>
            </a:r>
          </a:p>
          <a:p>
            <a:r>
              <a:rPr lang="en-US" altLang="en-US" smtClean="0"/>
              <a:t>VSEPR models of methane, ammonia, and water.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C4549FC0-1F61-40F4-9343-13ED476547EA}" type="slidenum">
              <a:rPr lang="en-US" altLang="en-US" sz="1200" smtClean="0">
                <a:latin typeface="Arial" charset="0"/>
                <a:ea typeface="ＭＳ Ｐゴシック" pitchFamily="48" charset="-128"/>
              </a:rPr>
              <a:pPr/>
              <a:t>36</a:t>
            </a:fld>
            <a:endParaRPr lang="en-US" altLang="en-US" sz="1200" smtClean="0">
              <a:latin typeface="Arial" charset="0"/>
              <a:ea typeface="ＭＳ Ｐゴシック" pitchFamily="48" charset="-128"/>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r>
              <a:rPr lang="en-US" altLang="en-US" smtClean="0"/>
              <a:t>Figure: 09-04</a:t>
            </a:r>
          </a:p>
          <a:p>
            <a:pPr eaLnBrk="1" hangingPunct="1"/>
            <a:endParaRPr lang="en-US" altLang="en-US" smtClean="0"/>
          </a:p>
          <a:p>
            <a:pPr eaLnBrk="1" hangingPunct="1"/>
            <a:r>
              <a:rPr lang="en-US" altLang="en-US" smtClean="0"/>
              <a:t>Title: </a:t>
            </a:r>
          </a:p>
          <a:p>
            <a:pPr eaLnBrk="1" hangingPunct="1"/>
            <a:r>
              <a:rPr lang="en-US" altLang="en-US" smtClean="0"/>
              <a:t>Derivatives from the AB</a:t>
            </a:r>
            <a:r>
              <a:rPr lang="en-US" altLang="en-US" i="1" baseline="-25000" smtClean="0"/>
              <a:t>n</a:t>
            </a:r>
            <a:r>
              <a:rPr lang="en-US" altLang="en-US" smtClean="0"/>
              <a:t> geometries.</a:t>
            </a:r>
          </a:p>
          <a:p>
            <a:pPr eaLnBrk="1" hangingPunct="1"/>
            <a:endParaRPr lang="en-US" altLang="en-US" smtClean="0"/>
          </a:p>
          <a:p>
            <a:pPr eaLnBrk="1" hangingPunct="1"/>
            <a:r>
              <a:rPr lang="en-US" altLang="en-US" smtClean="0"/>
              <a:t>Caption: </a:t>
            </a:r>
          </a:p>
          <a:p>
            <a:pPr eaLnBrk="1" hangingPunct="1"/>
            <a:r>
              <a:rPr lang="en-US" altLang="en-US" smtClean="0"/>
              <a:t>Additional molecular shapes can be obtained by removing corner atoms from the basic geometries shown in Figure 9.3.  Here we begin with a tetrahedron and successively remove corners producing first a trigonal-pyramidal geometry and then a bent one, each having ideal bond angles of 109.5º. Molecular shape is meaningful only when there are at least three atoms.  If there are only two, they must be arranged next to each other, and no special name is given to describe the molecule.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5375"/>
            <a:ext cx="8643938" cy="163353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5588" y="4316413"/>
            <a:ext cx="7116762" cy="1946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DE5D91A-DE7A-49D4-AF80-9201836B3852}" type="slidenum">
              <a:rPr lang="en-US" altLang="en-US"/>
              <a:pPr>
                <a:defRPr/>
              </a:pPr>
              <a:t>‹#›</a:t>
            </a:fld>
            <a:endParaRPr lang="en-US" altLang="en-US"/>
          </a:p>
        </p:txBody>
      </p:sp>
    </p:spTree>
    <p:extLst>
      <p:ext uri="{BB962C8B-B14F-4D97-AF65-F5344CB8AC3E}">
        <p14:creationId xmlns:p14="http://schemas.microsoft.com/office/powerpoint/2010/main" val="178520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3ECACB3-8E18-4803-AAD3-9B2DC9902BE6}" type="slidenum">
              <a:rPr lang="en-US" altLang="en-US"/>
              <a:pPr>
                <a:defRPr/>
              </a:pPr>
              <a:t>‹#›</a:t>
            </a:fld>
            <a:endParaRPr lang="en-US" altLang="en-US"/>
          </a:p>
        </p:txBody>
      </p:sp>
    </p:spTree>
    <p:extLst>
      <p:ext uri="{BB962C8B-B14F-4D97-AF65-F5344CB8AC3E}">
        <p14:creationId xmlns:p14="http://schemas.microsoft.com/office/powerpoint/2010/main" val="3996578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45350" y="676275"/>
            <a:ext cx="2160588" cy="6094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5"/>
            <a:ext cx="6330950" cy="6094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0841387-8C2B-4DF8-9D8F-F84C5B548D43}" type="slidenum">
              <a:rPr lang="en-US" altLang="en-US"/>
              <a:pPr>
                <a:defRPr/>
              </a:pPr>
              <a:t>‹#›</a:t>
            </a:fld>
            <a:endParaRPr lang="en-US" altLang="en-US"/>
          </a:p>
        </p:txBody>
      </p:sp>
    </p:spTree>
    <p:extLst>
      <p:ext uri="{BB962C8B-B14F-4D97-AF65-F5344CB8AC3E}">
        <p14:creationId xmlns:p14="http://schemas.microsoft.com/office/powerpoint/2010/main" val="213740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EB9DBC3-1B78-42AF-9EF6-A4BC9964358B}" type="slidenum">
              <a:rPr lang="en-US" altLang="en-US"/>
              <a:pPr>
                <a:defRPr/>
              </a:pPr>
              <a:t>‹#›</a:t>
            </a:fld>
            <a:endParaRPr lang="en-US" altLang="en-US"/>
          </a:p>
        </p:txBody>
      </p:sp>
    </p:spTree>
    <p:extLst>
      <p:ext uri="{BB962C8B-B14F-4D97-AF65-F5344CB8AC3E}">
        <p14:creationId xmlns:p14="http://schemas.microsoft.com/office/powerpoint/2010/main" val="3024385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4263"/>
            <a:ext cx="8642350" cy="151288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42350" cy="16652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00A5C56-0BB2-446A-80F6-1F9ED7686A7A}" type="slidenum">
              <a:rPr lang="en-US" altLang="en-US"/>
              <a:pPr>
                <a:defRPr/>
              </a:pPr>
              <a:t>‹#›</a:t>
            </a:fld>
            <a:endParaRPr lang="en-US" altLang="en-US"/>
          </a:p>
        </p:txBody>
      </p:sp>
    </p:spTree>
    <p:extLst>
      <p:ext uri="{BB962C8B-B14F-4D97-AF65-F5344CB8AC3E}">
        <p14:creationId xmlns:p14="http://schemas.microsoft.com/office/powerpoint/2010/main" val="418207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5"/>
            <a:ext cx="4244975" cy="457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9375" y="2200275"/>
            <a:ext cx="4246563" cy="457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B12A503-871C-403A-B741-9623E21AC56C}" type="slidenum">
              <a:rPr lang="en-US" altLang="en-US"/>
              <a:pPr>
                <a:defRPr/>
              </a:pPr>
              <a:t>‹#›</a:t>
            </a:fld>
            <a:endParaRPr lang="en-US" altLang="en-US"/>
          </a:p>
        </p:txBody>
      </p:sp>
    </p:spTree>
    <p:extLst>
      <p:ext uri="{BB962C8B-B14F-4D97-AF65-F5344CB8AC3E}">
        <p14:creationId xmlns:p14="http://schemas.microsoft.com/office/powerpoint/2010/main" val="218687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51938"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92625"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92625" cy="43878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5725" y="1704975"/>
            <a:ext cx="4494213"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5725" y="2416175"/>
            <a:ext cx="4494213" cy="43878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850D722-F386-4E67-B18F-0026021939EA}" type="slidenum">
              <a:rPr lang="en-US" altLang="en-US"/>
              <a:pPr>
                <a:defRPr/>
              </a:pPr>
              <a:t>‹#›</a:t>
            </a:fld>
            <a:endParaRPr lang="en-US" altLang="en-US"/>
          </a:p>
        </p:txBody>
      </p:sp>
    </p:spTree>
    <p:extLst>
      <p:ext uri="{BB962C8B-B14F-4D97-AF65-F5344CB8AC3E}">
        <p14:creationId xmlns:p14="http://schemas.microsoft.com/office/powerpoint/2010/main" val="253799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E77E38C-1F1B-474F-A5F6-32B4A0950923}" type="slidenum">
              <a:rPr lang="en-US" altLang="en-US"/>
              <a:pPr>
                <a:defRPr/>
              </a:pPr>
              <a:t>‹#›</a:t>
            </a:fld>
            <a:endParaRPr lang="en-US" altLang="en-US"/>
          </a:p>
        </p:txBody>
      </p:sp>
    </p:spTree>
    <p:extLst>
      <p:ext uri="{BB962C8B-B14F-4D97-AF65-F5344CB8AC3E}">
        <p14:creationId xmlns:p14="http://schemas.microsoft.com/office/powerpoint/2010/main" val="1878354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C6CC9258-E2FC-4DC6-8946-FB8C41AA8434}" type="slidenum">
              <a:rPr lang="en-US" altLang="en-US"/>
              <a:pPr>
                <a:defRPr/>
              </a:pPr>
              <a:t>‹#›</a:t>
            </a:fld>
            <a:endParaRPr lang="en-US" altLang="en-US"/>
          </a:p>
        </p:txBody>
      </p:sp>
    </p:spTree>
    <p:extLst>
      <p:ext uri="{BB962C8B-B14F-4D97-AF65-F5344CB8AC3E}">
        <p14:creationId xmlns:p14="http://schemas.microsoft.com/office/powerpoint/2010/main" val="119378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4863"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5100" y="303213"/>
            <a:ext cx="5684838" cy="6500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4863" cy="5210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B8A35A9-E6AF-405E-81F8-C09787E72277}" type="slidenum">
              <a:rPr lang="en-US" altLang="en-US"/>
              <a:pPr>
                <a:defRPr/>
              </a:pPr>
              <a:t>‹#›</a:t>
            </a:fld>
            <a:endParaRPr lang="en-US" altLang="en-US"/>
          </a:p>
        </p:txBody>
      </p:sp>
    </p:spTree>
    <p:extLst>
      <p:ext uri="{BB962C8B-B14F-4D97-AF65-F5344CB8AC3E}">
        <p14:creationId xmlns:p14="http://schemas.microsoft.com/office/powerpoint/2010/main" val="220384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2313" y="5332413"/>
            <a:ext cx="6100762" cy="628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2313" y="681038"/>
            <a:ext cx="6100762" cy="4570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92313" y="5961063"/>
            <a:ext cx="6100762"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4624FD7-6B56-43C6-844E-A4DDD0ECD184}" type="slidenum">
              <a:rPr lang="en-US" altLang="en-US"/>
              <a:pPr>
                <a:defRPr/>
              </a:pPr>
              <a:t>‹#›</a:t>
            </a:fld>
            <a:endParaRPr lang="en-US" altLang="en-US"/>
          </a:p>
        </p:txBody>
      </p:sp>
    </p:spTree>
    <p:extLst>
      <p:ext uri="{BB962C8B-B14F-4D97-AF65-F5344CB8AC3E}">
        <p14:creationId xmlns:p14="http://schemas.microsoft.com/office/powerpoint/2010/main" val="938081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76275"/>
            <a:ext cx="8643938"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62000" y="2200275"/>
            <a:ext cx="8643938"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62000" y="6940550"/>
            <a:ext cx="2119313"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t" anchorCtr="0" compatLnSpc="1">
            <a:prstTxWarp prst="textNoShape">
              <a:avLst/>
            </a:prstTxWarp>
          </a:bodyPr>
          <a:lstStyle>
            <a:lvl1pPr defTabSz="1016000">
              <a:defRPr sz="1600"/>
            </a:lvl1pPr>
          </a:lstStyle>
          <a:p>
            <a:pPr>
              <a:defRPr/>
            </a:pPr>
            <a:endParaRPr lang="en-US" altLang="en-US"/>
          </a:p>
        </p:txBody>
      </p:sp>
      <p:sp>
        <p:nvSpPr>
          <p:cNvPr id="1029" name="Rectangle 5"/>
          <p:cNvSpPr>
            <a:spLocks noGrp="1" noChangeArrowheads="1"/>
          </p:cNvSpPr>
          <p:nvPr>
            <p:ph type="ftr" sz="quarter" idx="3"/>
          </p:nvPr>
        </p:nvSpPr>
        <p:spPr bwMode="auto">
          <a:xfrm>
            <a:off x="3473450" y="6940550"/>
            <a:ext cx="3221038"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t" anchorCtr="0" compatLnSpc="1">
            <a:prstTxWarp prst="textNoShape">
              <a:avLst/>
            </a:prstTxWarp>
          </a:bodyPr>
          <a:lstStyle>
            <a:lvl1pPr algn="ctr" defTabSz="1016000">
              <a:defRPr sz="1600"/>
            </a:lvl1pPr>
          </a:lstStyle>
          <a:p>
            <a:pPr>
              <a:defRPr/>
            </a:pPr>
            <a:endParaRPr lang="en-US" altLang="en-US"/>
          </a:p>
        </p:txBody>
      </p:sp>
      <p:sp>
        <p:nvSpPr>
          <p:cNvPr id="1030" name="Rectangle 6"/>
          <p:cNvSpPr>
            <a:spLocks noGrp="1" noChangeArrowheads="1"/>
          </p:cNvSpPr>
          <p:nvPr>
            <p:ph type="sldNum" sz="quarter" idx="4"/>
          </p:nvPr>
        </p:nvSpPr>
        <p:spPr bwMode="auto">
          <a:xfrm>
            <a:off x="7286625" y="6940550"/>
            <a:ext cx="2119313"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626" tIns="50813" rIns="101626" bIns="50813" numCol="1" anchor="t" anchorCtr="0" compatLnSpc="1">
            <a:prstTxWarp prst="textNoShape">
              <a:avLst/>
            </a:prstTxWarp>
          </a:bodyPr>
          <a:lstStyle>
            <a:lvl1pPr algn="r" defTabSz="1016000">
              <a:defRPr sz="1600"/>
            </a:lvl1pPr>
          </a:lstStyle>
          <a:p>
            <a:pPr>
              <a:defRPr/>
            </a:pPr>
            <a:fld id="{F7E20AB2-7DE6-47D4-AB88-A003F6609FB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6000" rtl="0" eaLnBrk="0" fontAlgn="base" hangingPunct="0">
        <a:spcBef>
          <a:spcPct val="0"/>
        </a:spcBef>
        <a:spcAft>
          <a:spcPct val="0"/>
        </a:spcAft>
        <a:defRPr sz="4900">
          <a:solidFill>
            <a:schemeClr val="tx2"/>
          </a:solidFill>
          <a:latin typeface="+mj-lt"/>
          <a:ea typeface="+mj-ea"/>
          <a:cs typeface="+mj-cs"/>
        </a:defRPr>
      </a:lvl1pPr>
      <a:lvl2pPr algn="ctr" defTabSz="1016000" rtl="0" eaLnBrk="0" fontAlgn="base" hangingPunct="0">
        <a:spcBef>
          <a:spcPct val="0"/>
        </a:spcBef>
        <a:spcAft>
          <a:spcPct val="0"/>
        </a:spcAft>
        <a:defRPr sz="4900">
          <a:solidFill>
            <a:schemeClr val="tx2"/>
          </a:solidFill>
          <a:latin typeface="Times"/>
        </a:defRPr>
      </a:lvl2pPr>
      <a:lvl3pPr algn="ctr" defTabSz="1016000" rtl="0" eaLnBrk="0" fontAlgn="base" hangingPunct="0">
        <a:spcBef>
          <a:spcPct val="0"/>
        </a:spcBef>
        <a:spcAft>
          <a:spcPct val="0"/>
        </a:spcAft>
        <a:defRPr sz="4900">
          <a:solidFill>
            <a:schemeClr val="tx2"/>
          </a:solidFill>
          <a:latin typeface="Times"/>
        </a:defRPr>
      </a:lvl3pPr>
      <a:lvl4pPr algn="ctr" defTabSz="1016000" rtl="0" eaLnBrk="0" fontAlgn="base" hangingPunct="0">
        <a:spcBef>
          <a:spcPct val="0"/>
        </a:spcBef>
        <a:spcAft>
          <a:spcPct val="0"/>
        </a:spcAft>
        <a:defRPr sz="4900">
          <a:solidFill>
            <a:schemeClr val="tx2"/>
          </a:solidFill>
          <a:latin typeface="Times"/>
        </a:defRPr>
      </a:lvl4pPr>
      <a:lvl5pPr algn="ctr" defTabSz="1016000" rtl="0" eaLnBrk="0" fontAlgn="base" hangingPunct="0">
        <a:spcBef>
          <a:spcPct val="0"/>
        </a:spcBef>
        <a:spcAft>
          <a:spcPct val="0"/>
        </a:spcAft>
        <a:defRPr sz="4900">
          <a:solidFill>
            <a:schemeClr val="tx2"/>
          </a:solidFill>
          <a:latin typeface="Times"/>
        </a:defRPr>
      </a:lvl5pPr>
      <a:lvl6pPr marL="457200" algn="ctr" defTabSz="1016000" rtl="0" eaLnBrk="0" fontAlgn="base" hangingPunct="0">
        <a:spcBef>
          <a:spcPct val="0"/>
        </a:spcBef>
        <a:spcAft>
          <a:spcPct val="0"/>
        </a:spcAft>
        <a:defRPr sz="4900">
          <a:solidFill>
            <a:schemeClr val="tx2"/>
          </a:solidFill>
          <a:latin typeface="Times"/>
        </a:defRPr>
      </a:lvl6pPr>
      <a:lvl7pPr marL="914400" algn="ctr" defTabSz="1016000" rtl="0" eaLnBrk="0" fontAlgn="base" hangingPunct="0">
        <a:spcBef>
          <a:spcPct val="0"/>
        </a:spcBef>
        <a:spcAft>
          <a:spcPct val="0"/>
        </a:spcAft>
        <a:defRPr sz="4900">
          <a:solidFill>
            <a:schemeClr val="tx2"/>
          </a:solidFill>
          <a:latin typeface="Times"/>
        </a:defRPr>
      </a:lvl7pPr>
      <a:lvl8pPr marL="1371600" algn="ctr" defTabSz="1016000" rtl="0" eaLnBrk="0" fontAlgn="base" hangingPunct="0">
        <a:spcBef>
          <a:spcPct val="0"/>
        </a:spcBef>
        <a:spcAft>
          <a:spcPct val="0"/>
        </a:spcAft>
        <a:defRPr sz="4900">
          <a:solidFill>
            <a:schemeClr val="tx2"/>
          </a:solidFill>
          <a:latin typeface="Times"/>
        </a:defRPr>
      </a:lvl8pPr>
      <a:lvl9pPr marL="1828800" algn="ctr" defTabSz="1016000" rtl="0" eaLnBrk="0" fontAlgn="base" hangingPunct="0">
        <a:spcBef>
          <a:spcPct val="0"/>
        </a:spcBef>
        <a:spcAft>
          <a:spcPct val="0"/>
        </a:spcAft>
        <a:defRPr sz="4900">
          <a:solidFill>
            <a:schemeClr val="tx2"/>
          </a:solidFill>
          <a:latin typeface="Times"/>
        </a:defRPr>
      </a:lvl9pPr>
    </p:titleStyle>
    <p:bodyStyle>
      <a:lvl1pPr marL="381000" indent="-381000" algn="l" defTabSz="1016000" rtl="0" eaLnBrk="0" fontAlgn="base" hangingPunct="0">
        <a:spcBef>
          <a:spcPct val="20000"/>
        </a:spcBef>
        <a:spcAft>
          <a:spcPct val="0"/>
        </a:spcAft>
        <a:buChar char="•"/>
        <a:defRPr sz="3600">
          <a:solidFill>
            <a:schemeClr val="tx1"/>
          </a:solidFill>
          <a:latin typeface="+mn-lt"/>
          <a:ea typeface="+mn-ea"/>
          <a:cs typeface="+mn-cs"/>
        </a:defRPr>
      </a:lvl1pPr>
      <a:lvl2pPr marL="825500" indent="-317500" algn="l" defTabSz="1016000" rtl="0" eaLnBrk="0" fontAlgn="base" hangingPunct="0">
        <a:spcBef>
          <a:spcPct val="20000"/>
        </a:spcBef>
        <a:spcAft>
          <a:spcPct val="0"/>
        </a:spcAft>
        <a:buChar char="–"/>
        <a:defRPr sz="3100">
          <a:solidFill>
            <a:schemeClr val="tx1"/>
          </a:solidFill>
          <a:latin typeface="+mn-lt"/>
        </a:defRPr>
      </a:lvl2pPr>
      <a:lvl3pPr marL="1270000" indent="-254000" algn="l" defTabSz="1016000" rtl="0" eaLnBrk="0" fontAlgn="base" hangingPunct="0">
        <a:spcBef>
          <a:spcPct val="20000"/>
        </a:spcBef>
        <a:spcAft>
          <a:spcPct val="0"/>
        </a:spcAft>
        <a:buChar char="•"/>
        <a:defRPr sz="2700">
          <a:solidFill>
            <a:schemeClr val="tx1"/>
          </a:solidFill>
          <a:latin typeface="+mn-lt"/>
        </a:defRPr>
      </a:lvl3pPr>
      <a:lvl4pPr marL="1778000" indent="-254000" algn="l" defTabSz="1016000" rtl="0" eaLnBrk="0" fontAlgn="base" hangingPunct="0">
        <a:spcBef>
          <a:spcPct val="20000"/>
        </a:spcBef>
        <a:spcAft>
          <a:spcPct val="0"/>
        </a:spcAft>
        <a:buChar char="–"/>
        <a:defRPr sz="2200">
          <a:solidFill>
            <a:schemeClr val="tx1"/>
          </a:solidFill>
          <a:latin typeface="+mn-lt"/>
        </a:defRPr>
      </a:lvl4pPr>
      <a:lvl5pPr marL="2286000" indent="-254000" algn="l" defTabSz="1016000" rtl="0" eaLnBrk="0" fontAlgn="base" hangingPunct="0">
        <a:spcBef>
          <a:spcPct val="20000"/>
        </a:spcBef>
        <a:spcAft>
          <a:spcPct val="0"/>
        </a:spcAft>
        <a:buChar char="»"/>
        <a:defRPr sz="2200">
          <a:solidFill>
            <a:schemeClr val="tx1"/>
          </a:solidFill>
          <a:latin typeface="+mn-lt"/>
        </a:defRPr>
      </a:lvl5pPr>
      <a:lvl6pPr marL="2743200" indent="-254000" algn="l" defTabSz="1016000" rtl="0" eaLnBrk="0" fontAlgn="base" hangingPunct="0">
        <a:spcBef>
          <a:spcPct val="20000"/>
        </a:spcBef>
        <a:spcAft>
          <a:spcPct val="0"/>
        </a:spcAft>
        <a:buChar char="»"/>
        <a:defRPr sz="2200">
          <a:solidFill>
            <a:schemeClr val="tx1"/>
          </a:solidFill>
          <a:latin typeface="+mn-lt"/>
        </a:defRPr>
      </a:lvl6pPr>
      <a:lvl7pPr marL="3200400" indent="-254000" algn="l" defTabSz="1016000" rtl="0" eaLnBrk="0" fontAlgn="base" hangingPunct="0">
        <a:spcBef>
          <a:spcPct val="20000"/>
        </a:spcBef>
        <a:spcAft>
          <a:spcPct val="0"/>
        </a:spcAft>
        <a:buChar char="»"/>
        <a:defRPr sz="2200">
          <a:solidFill>
            <a:schemeClr val="tx1"/>
          </a:solidFill>
          <a:latin typeface="+mn-lt"/>
        </a:defRPr>
      </a:lvl7pPr>
      <a:lvl8pPr marL="3657600" indent="-254000" algn="l" defTabSz="1016000" rtl="0" eaLnBrk="0" fontAlgn="base" hangingPunct="0">
        <a:spcBef>
          <a:spcPct val="20000"/>
        </a:spcBef>
        <a:spcAft>
          <a:spcPct val="0"/>
        </a:spcAft>
        <a:buChar char="»"/>
        <a:defRPr sz="2200">
          <a:solidFill>
            <a:schemeClr val="tx1"/>
          </a:solidFill>
          <a:latin typeface="+mn-lt"/>
        </a:defRPr>
      </a:lvl8pPr>
      <a:lvl9pPr marL="4114800" indent="-254000" algn="l" defTabSz="1016000" rtl="0" eaLnBrk="0" fontAlgn="base" hangingPunct="0">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133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9" y="2905124"/>
            <a:ext cx="10115550" cy="285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6"/>
          <p:cNvSpPr txBox="1">
            <a:spLocks noChangeArrowheads="1"/>
          </p:cNvSpPr>
          <p:nvPr/>
        </p:nvSpPr>
        <p:spPr bwMode="auto">
          <a:xfrm>
            <a:off x="485775" y="455612"/>
            <a:ext cx="91440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92500" indent="-3492500">
              <a:tabLst>
                <a:tab pos="3429000" algn="l"/>
              </a:tabLst>
              <a:defRPr sz="3000" b="1">
                <a:solidFill>
                  <a:schemeClr val="tx1"/>
                </a:solidFill>
                <a:latin typeface="Arial" charset="0"/>
              </a:defRPr>
            </a:lvl1pPr>
            <a:lvl2pPr marL="742950" indent="-285750">
              <a:tabLst>
                <a:tab pos="3429000" algn="l"/>
              </a:tabLst>
              <a:defRPr sz="3000" b="1">
                <a:solidFill>
                  <a:schemeClr val="tx1"/>
                </a:solidFill>
                <a:latin typeface="Arial" charset="0"/>
              </a:defRPr>
            </a:lvl2pPr>
            <a:lvl3pPr marL="1143000" indent="-228600">
              <a:tabLst>
                <a:tab pos="3429000" algn="l"/>
              </a:tabLst>
              <a:defRPr sz="3000" b="1">
                <a:solidFill>
                  <a:schemeClr val="tx1"/>
                </a:solidFill>
                <a:latin typeface="Arial" charset="0"/>
              </a:defRPr>
            </a:lvl3pPr>
            <a:lvl4pPr marL="1600200" indent="-228600">
              <a:tabLst>
                <a:tab pos="3429000" algn="l"/>
              </a:tabLst>
              <a:defRPr sz="3000" b="1">
                <a:solidFill>
                  <a:schemeClr val="tx1"/>
                </a:solidFill>
                <a:latin typeface="Arial" charset="0"/>
              </a:defRPr>
            </a:lvl4pPr>
            <a:lvl5pPr marL="2057400" indent="-228600">
              <a:tabLst>
                <a:tab pos="3429000" algn="l"/>
              </a:tabLst>
              <a:defRPr sz="3000" b="1">
                <a:solidFill>
                  <a:schemeClr val="tx1"/>
                </a:solidFill>
                <a:latin typeface="Arial" charset="0"/>
              </a:defRPr>
            </a:lvl5pPr>
            <a:lvl6pPr marL="2514600" indent="-228600" eaLnBrk="0" fontAlgn="base" hangingPunct="0">
              <a:spcBef>
                <a:spcPct val="0"/>
              </a:spcBef>
              <a:spcAft>
                <a:spcPct val="0"/>
              </a:spcAft>
              <a:tabLst>
                <a:tab pos="3429000" algn="l"/>
              </a:tabLst>
              <a:defRPr sz="3000" b="1">
                <a:solidFill>
                  <a:schemeClr val="tx1"/>
                </a:solidFill>
                <a:latin typeface="Arial" charset="0"/>
              </a:defRPr>
            </a:lvl6pPr>
            <a:lvl7pPr marL="2971800" indent="-228600" eaLnBrk="0" fontAlgn="base" hangingPunct="0">
              <a:spcBef>
                <a:spcPct val="0"/>
              </a:spcBef>
              <a:spcAft>
                <a:spcPct val="0"/>
              </a:spcAft>
              <a:tabLst>
                <a:tab pos="3429000" algn="l"/>
              </a:tabLst>
              <a:defRPr sz="3000" b="1">
                <a:solidFill>
                  <a:schemeClr val="tx1"/>
                </a:solidFill>
                <a:latin typeface="Arial" charset="0"/>
              </a:defRPr>
            </a:lvl7pPr>
            <a:lvl8pPr marL="3429000" indent="-228600" eaLnBrk="0" fontAlgn="base" hangingPunct="0">
              <a:spcBef>
                <a:spcPct val="0"/>
              </a:spcBef>
              <a:spcAft>
                <a:spcPct val="0"/>
              </a:spcAft>
              <a:tabLst>
                <a:tab pos="3429000" algn="l"/>
              </a:tabLst>
              <a:defRPr sz="3000" b="1">
                <a:solidFill>
                  <a:schemeClr val="tx1"/>
                </a:solidFill>
                <a:latin typeface="Arial" charset="0"/>
              </a:defRPr>
            </a:lvl8pPr>
            <a:lvl9pPr marL="3886200" indent="-228600" eaLnBrk="0" fontAlgn="base" hangingPunct="0">
              <a:spcBef>
                <a:spcPct val="0"/>
              </a:spcBef>
              <a:spcAft>
                <a:spcPct val="0"/>
              </a:spcAft>
              <a:tabLst>
                <a:tab pos="3429000" algn="l"/>
              </a:tabLst>
              <a:defRPr sz="3000" b="1">
                <a:solidFill>
                  <a:schemeClr val="tx1"/>
                </a:solidFill>
                <a:latin typeface="Arial" charset="0"/>
              </a:defRPr>
            </a:lvl9pPr>
          </a:lstStyle>
          <a:p>
            <a:pPr>
              <a:spcBef>
                <a:spcPct val="50000"/>
              </a:spcBef>
            </a:pPr>
            <a:r>
              <a:rPr lang="en-US" altLang="en-US" sz="3200" u="sng" dirty="0"/>
              <a:t>octet expansion</a:t>
            </a:r>
            <a:r>
              <a:rPr lang="en-US" altLang="en-US" dirty="0"/>
              <a:t> </a:t>
            </a:r>
            <a:r>
              <a:rPr lang="en-US" altLang="en-US" dirty="0" smtClean="0"/>
              <a:t>– atoms with energetically accessible d-orbitals can exceed 8 </a:t>
            </a:r>
            <a:r>
              <a:rPr lang="en-US" altLang="en-US" dirty="0"/>
              <a:t>valence </a:t>
            </a:r>
            <a:r>
              <a:rPr lang="en-US" altLang="en-US" dirty="0" smtClean="0"/>
              <a:t>electrons</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515938"/>
            <a:ext cx="10002838"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895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59769" y="756069"/>
            <a:ext cx="6477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draw </a:t>
            </a:r>
            <a:r>
              <a:rPr lang="en-US" altLang="en-US" sz="3000" b="1" dirty="0">
                <a:latin typeface="Arial" charset="0"/>
                <a:cs typeface="Arial" charset="0"/>
              </a:rPr>
              <a:t>the </a:t>
            </a:r>
            <a:r>
              <a:rPr lang="en-US" altLang="en-US" sz="3000" b="1" dirty="0" smtClean="0">
                <a:latin typeface="Arial" charset="0"/>
                <a:cs typeface="Arial" charset="0"/>
              </a:rPr>
              <a:t>Lewis structure of BF</a:t>
            </a:r>
            <a:r>
              <a:rPr lang="en-US" altLang="en-US" sz="3000" b="1" baseline="-25000" dirty="0" smtClean="0">
                <a:latin typeface="Arial" charset="0"/>
                <a:cs typeface="Arial" charset="0"/>
              </a:rPr>
              <a:t>3</a:t>
            </a:r>
            <a:endParaRPr lang="en-US" altLang="en-US" sz="3000" b="1" dirty="0">
              <a:latin typeface="Arial" charset="0"/>
              <a:cs typeface="Arial" charset="0"/>
            </a:endParaRPr>
          </a:p>
        </p:txBody>
      </p:sp>
    </p:spTree>
    <p:extLst>
      <p:ext uri="{BB962C8B-B14F-4D97-AF65-F5344CB8AC3E}">
        <p14:creationId xmlns:p14="http://schemas.microsoft.com/office/powerpoint/2010/main" val="1214963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59769" y="756069"/>
            <a:ext cx="6477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draw </a:t>
            </a:r>
            <a:r>
              <a:rPr lang="en-US" altLang="en-US" sz="3000" b="1" dirty="0">
                <a:latin typeface="Arial" charset="0"/>
                <a:cs typeface="Arial" charset="0"/>
              </a:rPr>
              <a:t>the </a:t>
            </a:r>
            <a:r>
              <a:rPr lang="en-US" altLang="en-US" sz="3000" b="1" dirty="0" smtClean="0">
                <a:latin typeface="Arial" charset="0"/>
                <a:cs typeface="Arial" charset="0"/>
              </a:rPr>
              <a:t>Lewis structure of ClF</a:t>
            </a:r>
            <a:r>
              <a:rPr lang="en-US" altLang="en-US" sz="3000" b="1" baseline="-25000" dirty="0" smtClean="0">
                <a:latin typeface="Arial" charset="0"/>
                <a:cs typeface="Arial" charset="0"/>
              </a:rPr>
              <a:t>3</a:t>
            </a:r>
            <a:endParaRPr lang="en-US" altLang="en-US" sz="3000" b="1" dirty="0">
              <a:latin typeface="Arial" charset="0"/>
              <a:cs typeface="Arial" charset="0"/>
            </a:endParaRPr>
          </a:p>
        </p:txBody>
      </p:sp>
    </p:spTree>
    <p:extLst>
      <p:ext uri="{BB962C8B-B14F-4D97-AF65-F5344CB8AC3E}">
        <p14:creationId xmlns:p14="http://schemas.microsoft.com/office/powerpoint/2010/main" val="2042609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59769" y="756069"/>
            <a:ext cx="6477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draw </a:t>
            </a:r>
            <a:r>
              <a:rPr lang="en-US" altLang="en-US" sz="3000" b="1" dirty="0">
                <a:latin typeface="Arial" charset="0"/>
                <a:cs typeface="Arial" charset="0"/>
              </a:rPr>
              <a:t>the </a:t>
            </a:r>
            <a:r>
              <a:rPr lang="en-US" altLang="en-US" sz="3000" b="1" dirty="0" smtClean="0">
                <a:latin typeface="Arial" charset="0"/>
                <a:cs typeface="Arial" charset="0"/>
              </a:rPr>
              <a:t>Lewis structure of BrF</a:t>
            </a:r>
            <a:r>
              <a:rPr lang="en-US" altLang="en-US" sz="3000" b="1" baseline="-25000" dirty="0">
                <a:latin typeface="Arial" charset="0"/>
                <a:cs typeface="Arial" charset="0"/>
              </a:rPr>
              <a:t>5</a:t>
            </a:r>
            <a:endParaRPr lang="en-US" altLang="en-US" sz="3000" b="1" dirty="0">
              <a:latin typeface="Arial" charset="0"/>
              <a:cs typeface="Arial" charset="0"/>
            </a:endParaRPr>
          </a:p>
        </p:txBody>
      </p:sp>
    </p:spTree>
    <p:extLst>
      <p:ext uri="{BB962C8B-B14F-4D97-AF65-F5344CB8AC3E}">
        <p14:creationId xmlns:p14="http://schemas.microsoft.com/office/powerpoint/2010/main" val="667611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59769" y="756069"/>
            <a:ext cx="6477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draw </a:t>
            </a:r>
            <a:r>
              <a:rPr lang="en-US" altLang="en-US" sz="3000" b="1" dirty="0">
                <a:latin typeface="Arial" charset="0"/>
                <a:cs typeface="Arial" charset="0"/>
              </a:rPr>
              <a:t>the </a:t>
            </a:r>
            <a:r>
              <a:rPr lang="en-US" altLang="en-US" sz="3000" b="1" dirty="0" smtClean="0">
                <a:latin typeface="Arial" charset="0"/>
                <a:cs typeface="Arial" charset="0"/>
              </a:rPr>
              <a:t>Lewis structure of SF</a:t>
            </a:r>
            <a:r>
              <a:rPr lang="en-US" altLang="en-US" sz="3000" b="1" baseline="-25000" dirty="0" smtClean="0">
                <a:latin typeface="Arial" charset="0"/>
                <a:cs typeface="Arial" charset="0"/>
              </a:rPr>
              <a:t>4</a:t>
            </a:r>
            <a:endParaRPr lang="en-US" altLang="en-US" sz="3000" b="1" dirty="0">
              <a:latin typeface="Arial" charset="0"/>
              <a:cs typeface="Arial" charset="0"/>
            </a:endParaRPr>
          </a:p>
        </p:txBody>
      </p:sp>
    </p:spTree>
    <p:extLst>
      <p:ext uri="{BB962C8B-B14F-4D97-AF65-F5344CB8AC3E}">
        <p14:creationId xmlns:p14="http://schemas.microsoft.com/office/powerpoint/2010/main" val="987819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284163" y="836613"/>
            <a:ext cx="975360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570163" indent="-2570163">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200" b="1" u="sng">
                <a:latin typeface="Arial" charset="0"/>
              </a:rPr>
              <a:t>Resonance</a:t>
            </a:r>
            <a:r>
              <a:rPr lang="en-US" altLang="en-US" sz="3000" b="1">
                <a:latin typeface="Arial" charset="0"/>
              </a:rPr>
              <a:t> </a:t>
            </a:r>
            <a:r>
              <a:rPr lang="en-US" altLang="en-US" sz="3000" b="1"/>
              <a:t>–</a:t>
            </a:r>
            <a:r>
              <a:rPr lang="en-US" altLang="en-US" sz="3000" b="1">
                <a:latin typeface="Arial" charset="0"/>
              </a:rPr>
              <a:t> the </a:t>
            </a:r>
            <a:r>
              <a:rPr lang="en-US" altLang="en-US" sz="3000" b="1"/>
              <a:t>“</a:t>
            </a:r>
            <a:r>
              <a:rPr lang="en-US" altLang="en-US" sz="3000" b="1">
                <a:latin typeface="Arial" charset="0"/>
              </a:rPr>
              <a:t>real</a:t>
            </a:r>
            <a:r>
              <a:rPr lang="en-US" altLang="en-US" sz="3000" b="1"/>
              <a:t>”</a:t>
            </a:r>
            <a:r>
              <a:rPr lang="en-US" altLang="en-US" sz="3000" b="1">
                <a:latin typeface="Arial" charset="0"/>
              </a:rPr>
              <a:t> molecule can </a:t>
            </a:r>
            <a:r>
              <a:rPr lang="en-US" altLang="en-US" sz="3200" b="1" u="sng">
                <a:solidFill>
                  <a:srgbClr val="FF0000"/>
                </a:solidFill>
                <a:latin typeface="Arial" charset="0"/>
              </a:rPr>
              <a:t>NOT</a:t>
            </a:r>
            <a:r>
              <a:rPr lang="en-US" altLang="en-US" sz="3000" b="1">
                <a:latin typeface="Arial" charset="0"/>
              </a:rPr>
              <a:t> be described by a single Lewis structure</a:t>
            </a:r>
          </a:p>
        </p:txBody>
      </p:sp>
      <p:sp>
        <p:nvSpPr>
          <p:cNvPr id="2" name="TextBox 1"/>
          <p:cNvSpPr txBox="1">
            <a:spLocks noChangeArrowheads="1"/>
          </p:cNvSpPr>
          <p:nvPr/>
        </p:nvSpPr>
        <p:spPr bwMode="auto">
          <a:xfrm>
            <a:off x="3649663" y="2330450"/>
            <a:ext cx="3022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rPr>
              <a:t>Consider NO</a:t>
            </a:r>
            <a:r>
              <a:rPr lang="en-US" altLang="en-US" sz="3000" b="1" baseline="-25000">
                <a:latin typeface="Arial" charset="0"/>
              </a:rPr>
              <a:t>2</a:t>
            </a:r>
            <a:r>
              <a:rPr lang="en-US" altLang="en-US" sz="3000" b="1" baseline="30000">
                <a:latin typeface="Courier New" pitchFamily="49" charset="0"/>
                <a:cs typeface="Courier New" pitchFamily="49" charset="0"/>
              </a:rPr>
              <a:t>-</a:t>
            </a:r>
            <a:endParaRPr lang="en-US" altLang="en-US" sz="3000" b="1">
              <a:latin typeface="Courier New" pitchFamily="49" charset="0"/>
              <a:cs typeface="Courier New" pitchFamily="49" charset="0"/>
            </a:endParaRP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3641725"/>
            <a:ext cx="2906712"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3702050"/>
            <a:ext cx="3505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303213"/>
            <a:ext cx="7620000" cy="660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588963" y="608013"/>
            <a:ext cx="9067800" cy="204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4000" b="1">
                <a:latin typeface="Times New Roman" pitchFamily="18" charset="0"/>
              </a:rPr>
              <a:t>	Barium  +  Cobalt  +  Nitrogen</a:t>
            </a:r>
            <a:br>
              <a:rPr lang="en-US" altLang="en-US" sz="4000" b="1">
                <a:latin typeface="Times New Roman" pitchFamily="18" charset="0"/>
              </a:rPr>
            </a:br>
            <a:r>
              <a:rPr lang="en-US" altLang="en-US" sz="4000" b="1">
                <a:latin typeface="Times New Roman" pitchFamily="18" charset="0"/>
              </a:rPr>
              <a:t/>
            </a:r>
            <a:br>
              <a:rPr lang="en-US" altLang="en-US" sz="4000" b="1">
                <a:latin typeface="Times New Roman" pitchFamily="18" charset="0"/>
              </a:rPr>
            </a:br>
            <a:r>
              <a:rPr lang="en-US" altLang="en-US" sz="4800" b="1">
                <a:latin typeface="Times New Roman" pitchFamily="18" charset="0"/>
              </a:rPr>
              <a:t>Ba</a:t>
            </a:r>
            <a:r>
              <a:rPr lang="en-US" altLang="en-US" sz="4800" b="1" baseline="30000">
                <a:latin typeface="Times New Roman" pitchFamily="18" charset="0"/>
              </a:rPr>
              <a:t>2+</a:t>
            </a:r>
            <a:r>
              <a:rPr lang="en-US" altLang="en-US" sz="4800" b="1">
                <a:latin typeface="Times New Roman" pitchFamily="18" charset="0"/>
              </a:rPr>
              <a:t>  +  Co</a:t>
            </a:r>
            <a:r>
              <a:rPr lang="en-US" altLang="en-US" sz="4800" b="1" baseline="30000">
                <a:latin typeface="Times New Roman" pitchFamily="18" charset="0"/>
              </a:rPr>
              <a:t>+</a:t>
            </a:r>
            <a:r>
              <a:rPr lang="en-US" altLang="en-US" sz="4800" b="1">
                <a:latin typeface="Times New Roman" pitchFamily="18" charset="0"/>
              </a:rPr>
              <a:t>  +  N</a:t>
            </a:r>
            <a:r>
              <a:rPr lang="en-US" altLang="en-US" sz="4800" b="1" baseline="30000">
                <a:latin typeface="Times New Roman" pitchFamily="18" charset="0"/>
              </a:rPr>
              <a:t>3</a:t>
            </a:r>
            <a:r>
              <a:rPr lang="en-US" altLang="en-US" sz="4800" b="1" baseline="30000">
                <a:latin typeface="Times New Roman" pitchFamily="18" charset="0"/>
                <a:sym typeface="Symbol" pitchFamily="18" charset="2"/>
              </a:rPr>
              <a:t></a:t>
            </a:r>
            <a:r>
              <a:rPr lang="en-US" altLang="en-US" sz="4800" b="1">
                <a:latin typeface="Times New Roman" pitchFamily="18" charset="0"/>
              </a:rPr>
              <a:t>   </a:t>
            </a:r>
            <a:r>
              <a:rPr lang="en-US" altLang="en-US" sz="4800" b="1">
                <a:latin typeface="Times New Roman" pitchFamily="18" charset="0"/>
                <a:sym typeface="Symbol" pitchFamily="18" charset="2"/>
              </a:rPr>
              <a:t></a:t>
            </a:r>
            <a:r>
              <a:rPr lang="en-US" altLang="en-US" sz="4800" b="1">
                <a:latin typeface="Times New Roman" pitchFamily="18" charset="0"/>
              </a:rPr>
              <a:t>    BaCoN</a:t>
            </a:r>
          </a:p>
        </p:txBody>
      </p:sp>
      <p:sp>
        <p:nvSpPr>
          <p:cNvPr id="8195" name="Text Box 6"/>
          <p:cNvSpPr txBox="1">
            <a:spLocks noChangeArrowheads="1"/>
          </p:cNvSpPr>
          <p:nvPr/>
        </p:nvSpPr>
        <p:spPr bwMode="auto">
          <a:xfrm>
            <a:off x="246063" y="3016250"/>
            <a:ext cx="97536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800">
                <a:latin typeface="Times New Roman" pitchFamily="18" charset="0"/>
              </a:rPr>
              <a:t>The only ionic compound you ever really need !!</a:t>
            </a:r>
          </a:p>
        </p:txBody>
      </p:sp>
      <p:pic>
        <p:nvPicPr>
          <p:cNvPr id="8196" name="Picture 8"/>
          <p:cNvPicPr>
            <a:picLocks noChangeAspect="1" noChangeArrowheads="1"/>
          </p:cNvPicPr>
          <p:nvPr/>
        </p:nvPicPr>
        <p:blipFill>
          <a:blip r:embed="rId2">
            <a:extLst>
              <a:ext uri="{28A0092B-C50C-407E-A947-70E740481C1C}">
                <a14:useLocalDpi xmlns:a14="http://schemas.microsoft.com/office/drawing/2010/main" val="0"/>
              </a:ext>
            </a:extLst>
          </a:blip>
          <a:srcRect r="2380"/>
          <a:stretch>
            <a:fillRect/>
          </a:stretch>
        </p:blipFill>
        <p:spPr bwMode="auto">
          <a:xfrm>
            <a:off x="3103563" y="4006850"/>
            <a:ext cx="4516437" cy="326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1411288" y="473075"/>
            <a:ext cx="74818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cs typeface="Arial" charset="0"/>
              </a:rPr>
              <a:t>Determine the Lewis structure for NO</a:t>
            </a:r>
            <a:r>
              <a:rPr lang="en-US" altLang="en-US" sz="3000" b="1" baseline="-25000">
                <a:latin typeface="Arial" charset="0"/>
                <a:cs typeface="Arial" charset="0"/>
              </a:rPr>
              <a:t>2</a:t>
            </a:r>
            <a:r>
              <a:rPr lang="en-US" altLang="en-US" sz="3000" b="1" baseline="30000">
                <a:latin typeface="Arial" charset="0"/>
                <a:cs typeface="Arial" charset="0"/>
              </a:rPr>
              <a:t>-</a:t>
            </a:r>
            <a:endParaRPr lang="en-US" altLang="en-US" sz="3000" b="1">
              <a:latin typeface="Arial" charset="0"/>
              <a:cs typeface="Arial" charset="0"/>
            </a:endParaRP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0" y="2439988"/>
            <a:ext cx="131921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1052513" y="4076700"/>
            <a:ext cx="84264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rPr>
              <a:t>What are your bond expectations for nitrite ?</a:t>
            </a:r>
          </a:p>
        </p:txBody>
      </p:sp>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450" y="1649413"/>
            <a:ext cx="3346450" cy="18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a:grpSpLocks/>
          </p:cNvGrpSpPr>
          <p:nvPr/>
        </p:nvGrpSpPr>
        <p:grpSpPr bwMode="auto">
          <a:xfrm>
            <a:off x="938213" y="1649413"/>
            <a:ext cx="3502025" cy="1846262"/>
            <a:chOff x="819347" y="1650070"/>
            <a:chExt cx="3502622" cy="1846148"/>
          </a:xfrm>
        </p:grpSpPr>
        <p:pic>
          <p:nvPicPr>
            <p:cNvPr id="92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347" y="1650070"/>
              <a:ext cx="3323067" cy="184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5" name="TextBox 4"/>
            <p:cNvSpPr txBox="1">
              <a:spLocks noChangeArrowheads="1"/>
            </p:cNvSpPr>
            <p:nvPr/>
          </p:nvSpPr>
          <p:spPr bwMode="auto">
            <a:xfrm>
              <a:off x="3864769" y="2439988"/>
              <a:ext cx="45720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endParaRPr lang="en-US" altLang="en-US" sz="3000" b="1">
                <a:solidFill>
                  <a:srgbClr val="FF0000"/>
                </a:solidFill>
                <a:latin typeface="Arial" charset="0"/>
              </a:endParaRPr>
            </a:p>
          </p:txBody>
        </p:sp>
      </p:grpSp>
      <p:pic>
        <p:nvPicPr>
          <p:cNvPr id="522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7438" y="5103813"/>
            <a:ext cx="2889250"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22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7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207963" y="4951413"/>
            <a:ext cx="9655175"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43200" indent="-2743200">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200" b="1" u="sng">
                <a:latin typeface="Arial" charset="0"/>
              </a:rPr>
              <a:t>Lewis structures</a:t>
            </a:r>
            <a:r>
              <a:rPr lang="en-US" altLang="en-US" sz="3000" b="1">
                <a:latin typeface="Arial" charset="0"/>
              </a:rPr>
              <a:t> </a:t>
            </a:r>
            <a:r>
              <a:rPr lang="en-US" altLang="en-US" sz="3000" b="1"/>
              <a:t>–</a:t>
            </a:r>
            <a:r>
              <a:rPr lang="en-US" altLang="en-US" sz="3000" b="1">
                <a:latin typeface="Arial" charset="0"/>
              </a:rPr>
              <a:t> atoms form covalent bonds using valence electrons to achieve an octet (Noble gas configuration)</a:t>
            </a:r>
          </a:p>
        </p:txBody>
      </p:sp>
      <p:grpSp>
        <p:nvGrpSpPr>
          <p:cNvPr id="2" name="Group 1"/>
          <p:cNvGrpSpPr>
            <a:grpSpLocks/>
          </p:cNvGrpSpPr>
          <p:nvPr/>
        </p:nvGrpSpPr>
        <p:grpSpPr bwMode="auto">
          <a:xfrm>
            <a:off x="284163" y="227013"/>
            <a:ext cx="9296400" cy="4343400"/>
            <a:chOff x="284163" y="227013"/>
            <a:chExt cx="9296400" cy="434340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227013"/>
              <a:ext cx="345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6"/>
            <p:cNvSpPr txBox="1">
              <a:spLocks noChangeArrowheads="1"/>
            </p:cNvSpPr>
            <p:nvPr/>
          </p:nvSpPr>
          <p:spPr bwMode="auto">
            <a:xfrm>
              <a:off x="4322763" y="2665412"/>
              <a:ext cx="5257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200" b="1">
                  <a:latin typeface="Arial" charset="0"/>
                </a:rPr>
                <a:t>Gilbert Lewis  1875 – 1946</a:t>
              </a:r>
            </a:p>
          </p:txBody>
        </p:sp>
      </p:grpSp>
      <p:sp>
        <p:nvSpPr>
          <p:cNvPr id="6" name="Rectangle 3"/>
          <p:cNvSpPr>
            <a:spLocks noChangeArrowheads="1"/>
          </p:cNvSpPr>
          <p:nvPr/>
        </p:nvSpPr>
        <p:spPr bwMode="auto">
          <a:xfrm>
            <a:off x="4260850" y="411163"/>
            <a:ext cx="5602288" cy="711200"/>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626" tIns="50813" rIns="101626" bIns="50813" anchor="ctr"/>
          <a:lstStyle/>
          <a:p>
            <a:pPr algn="ctr" defTabSz="1016000">
              <a:defRPr/>
            </a:pPr>
            <a:r>
              <a:rPr lang="en-US" sz="4900" b="1" dirty="0">
                <a:solidFill>
                  <a:srgbClr val="FF9B07"/>
                </a:solidFill>
                <a:effectLst>
                  <a:outerShdw blurRad="38100" dist="38100" dir="2700000" algn="tl">
                    <a:srgbClr val="000000"/>
                  </a:outerShdw>
                </a:effectLst>
                <a:latin typeface="Times New Roman" pitchFamily="18" charset="0"/>
              </a:rPr>
              <a:t>Lewis Structures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27100" y="5942012"/>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rPr>
              <a:t>A </a:t>
            </a:r>
            <a:r>
              <a:rPr lang="en-US" altLang="en-US" sz="3000" b="1" u="sng" dirty="0">
                <a:latin typeface="Arial" charset="0"/>
              </a:rPr>
              <a:t>single</a:t>
            </a:r>
            <a:r>
              <a:rPr lang="en-US" altLang="en-US" sz="3000" b="1" dirty="0">
                <a:latin typeface="Arial" charset="0"/>
              </a:rPr>
              <a:t> Lewis structure can </a:t>
            </a:r>
            <a:r>
              <a:rPr lang="en-US" altLang="en-US" sz="3000" b="1" u="sng" dirty="0">
                <a:solidFill>
                  <a:srgbClr val="FF0000"/>
                </a:solidFill>
                <a:latin typeface="Arial" charset="0"/>
              </a:rPr>
              <a:t>NOT</a:t>
            </a:r>
            <a:r>
              <a:rPr lang="en-US" altLang="en-US" sz="3000" b="1" dirty="0">
                <a:latin typeface="Arial" charset="0"/>
              </a:rPr>
              <a:t> be drawn to describe the “real” nitrite species </a:t>
            </a:r>
          </a:p>
        </p:txBody>
      </p:sp>
      <p:sp>
        <p:nvSpPr>
          <p:cNvPr id="10244" name="TextBox 7"/>
          <p:cNvSpPr txBox="1">
            <a:spLocks noChangeArrowheads="1"/>
          </p:cNvSpPr>
          <p:nvPr/>
        </p:nvSpPr>
        <p:spPr bwMode="auto">
          <a:xfrm>
            <a:off x="928688" y="608013"/>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rPr>
              <a:t>go to lab and measure the actual bond lengths in a real nitrite anion </a:t>
            </a:r>
          </a:p>
        </p:txBody>
      </p:sp>
      <p:sp>
        <p:nvSpPr>
          <p:cNvPr id="5" name="TextBox 7"/>
          <p:cNvSpPr txBox="1">
            <a:spLocks noChangeArrowheads="1"/>
          </p:cNvSpPr>
          <p:nvPr/>
        </p:nvSpPr>
        <p:spPr bwMode="auto">
          <a:xfrm>
            <a:off x="928688" y="2016124"/>
            <a:ext cx="876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rPr>
              <a:t>The N-O bonds in nitrite are identical (in every sense; same length; same strength)</a:t>
            </a:r>
          </a:p>
        </p:txBody>
      </p:sp>
      <p:grpSp>
        <p:nvGrpSpPr>
          <p:cNvPr id="3" name="Group 2"/>
          <p:cNvGrpSpPr/>
          <p:nvPr/>
        </p:nvGrpSpPr>
        <p:grpSpPr>
          <a:xfrm>
            <a:off x="730726" y="3523456"/>
            <a:ext cx="8548687" cy="1846262"/>
            <a:chOff x="938213" y="1649413"/>
            <a:chExt cx="8548687" cy="1846262"/>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0" y="2439988"/>
              <a:ext cx="131921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450" y="1649413"/>
              <a:ext cx="3346450" cy="184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a:grpSpLocks/>
            </p:cNvGrpSpPr>
            <p:nvPr/>
          </p:nvGrpSpPr>
          <p:grpSpPr bwMode="auto">
            <a:xfrm>
              <a:off x="938213" y="1649413"/>
              <a:ext cx="3502025" cy="1846262"/>
              <a:chOff x="819347" y="1650070"/>
              <a:chExt cx="3502622" cy="1846148"/>
            </a:xfrm>
          </p:grpSpPr>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347" y="1650070"/>
                <a:ext cx="3323067" cy="184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4"/>
              <p:cNvSpPr txBox="1">
                <a:spLocks noChangeArrowheads="1"/>
              </p:cNvSpPr>
              <p:nvPr/>
            </p:nvSpPr>
            <p:spPr bwMode="auto">
              <a:xfrm>
                <a:off x="3864769" y="2439988"/>
                <a:ext cx="45720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endParaRPr lang="en-US" altLang="en-US" sz="3000" b="1">
                  <a:solidFill>
                    <a:srgbClr val="FF0000"/>
                  </a:solidFill>
                  <a:latin typeface="Arial"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
          <p:cNvGrpSpPr>
            <a:grpSpLocks/>
          </p:cNvGrpSpPr>
          <p:nvPr/>
        </p:nvGrpSpPr>
        <p:grpSpPr bwMode="auto">
          <a:xfrm>
            <a:off x="938213" y="684212"/>
            <a:ext cx="8548687" cy="1846263"/>
            <a:chOff x="938270" y="1650070"/>
            <a:chExt cx="8548117" cy="1846149"/>
          </a:xfrm>
        </p:grpSpPr>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243" y="1650071"/>
              <a:ext cx="3346144" cy="184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70" name="Group 2"/>
            <p:cNvGrpSpPr>
              <a:grpSpLocks/>
            </p:cNvGrpSpPr>
            <p:nvPr/>
          </p:nvGrpSpPr>
          <p:grpSpPr bwMode="auto">
            <a:xfrm>
              <a:off x="938270" y="1650070"/>
              <a:ext cx="4793959" cy="1846148"/>
              <a:chOff x="938270" y="1650070"/>
              <a:chExt cx="4793959" cy="1846148"/>
            </a:xfrm>
          </p:grpSpPr>
          <p:pic>
            <p:nvPicPr>
              <p:cNvPr id="1127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017" y="2439988"/>
                <a:ext cx="1319212"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72" name="Group 5"/>
              <p:cNvGrpSpPr>
                <a:grpSpLocks/>
              </p:cNvGrpSpPr>
              <p:nvPr/>
            </p:nvGrpSpPr>
            <p:grpSpPr bwMode="auto">
              <a:xfrm>
                <a:off x="938270" y="1650070"/>
                <a:ext cx="3502622" cy="1846148"/>
                <a:chOff x="819347" y="1650070"/>
                <a:chExt cx="3502622" cy="1846148"/>
              </a:xfrm>
            </p:grpSpPr>
            <p:pic>
              <p:nvPicPr>
                <p:cNvPr id="112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347" y="1650070"/>
                  <a:ext cx="3323067" cy="1846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4" name="TextBox 4"/>
                <p:cNvSpPr txBox="1">
                  <a:spLocks noChangeArrowheads="1"/>
                </p:cNvSpPr>
                <p:nvPr/>
              </p:nvSpPr>
              <p:spPr bwMode="auto">
                <a:xfrm>
                  <a:off x="3864769" y="2439988"/>
                  <a:ext cx="45720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endParaRPr lang="en-US" altLang="en-US" sz="3000" b="1">
                    <a:solidFill>
                      <a:srgbClr val="FF0000"/>
                    </a:solidFill>
                    <a:latin typeface="Arial" charset="0"/>
                  </a:endParaRPr>
                </a:p>
              </p:txBody>
            </p:sp>
          </p:grpSp>
        </p:grpSp>
      </p:grpSp>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8048" y="3986212"/>
            <a:ext cx="3785582" cy="306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a:spLocks noChangeArrowheads="1"/>
          </p:cNvSpPr>
          <p:nvPr/>
        </p:nvSpPr>
        <p:spPr bwMode="auto">
          <a:xfrm>
            <a:off x="871697" y="2970212"/>
            <a:ext cx="8426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rPr>
              <a:t>The </a:t>
            </a:r>
            <a:r>
              <a:rPr lang="en-US" altLang="en-US" sz="3000" b="1" dirty="0">
                <a:solidFill>
                  <a:srgbClr val="FF0000"/>
                </a:solidFill>
                <a:latin typeface="Arial" charset="0"/>
              </a:rPr>
              <a:t>Real</a:t>
            </a:r>
            <a:r>
              <a:rPr lang="en-US" altLang="en-US" sz="3000" b="1" dirty="0">
                <a:latin typeface="Arial" charset="0"/>
              </a:rPr>
              <a:t> molecule is somewhere in between these two extremes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068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328613" y="455613"/>
            <a:ext cx="96869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292600" indent="-4292600">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200" b="1" u="sng">
                <a:latin typeface="Arial" charset="0"/>
                <a:ea typeface="ＭＳ Ｐゴシック" pitchFamily="48" charset="-128"/>
              </a:rPr>
              <a:t>molecular geometry</a:t>
            </a:r>
            <a:r>
              <a:rPr lang="en-US" altLang="en-US" sz="3000" b="1">
                <a:latin typeface="Arial" charset="0"/>
                <a:ea typeface="ＭＳ Ｐゴシック" pitchFamily="48" charset="-128"/>
              </a:rPr>
              <a:t> – the orientation of atoms in space (how the atoms are arranged in a molecule)</a:t>
            </a:r>
          </a:p>
        </p:txBody>
      </p:sp>
      <p:sp>
        <p:nvSpPr>
          <p:cNvPr id="2" name="TextBox 1"/>
          <p:cNvSpPr txBox="1">
            <a:spLocks noChangeArrowheads="1"/>
          </p:cNvSpPr>
          <p:nvPr/>
        </p:nvSpPr>
        <p:spPr bwMode="auto">
          <a:xfrm>
            <a:off x="430213" y="2513013"/>
            <a:ext cx="953452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263900" indent="-3263900">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200" b="1" u="sng">
                <a:latin typeface="Arial" charset="0"/>
                <a:ea typeface="ＭＳ Ｐゴシック" pitchFamily="48" charset="-128"/>
              </a:rPr>
              <a:t>VSEPR Theory</a:t>
            </a:r>
            <a:r>
              <a:rPr lang="en-US" altLang="en-US" sz="3000" b="1">
                <a:latin typeface="Arial" charset="0"/>
                <a:ea typeface="ＭＳ Ｐゴシック" pitchFamily="48" charset="-128"/>
              </a:rPr>
              <a:t> – </a:t>
            </a:r>
            <a:r>
              <a:rPr lang="en-US" altLang="en-US" sz="3000" b="1" u="sng">
                <a:solidFill>
                  <a:srgbClr val="FF0000"/>
                </a:solidFill>
                <a:latin typeface="Arial" charset="0"/>
                <a:ea typeface="ＭＳ Ｐゴシック" pitchFamily="48" charset="-128"/>
              </a:rPr>
              <a:t>V</a:t>
            </a:r>
            <a:r>
              <a:rPr lang="en-US" altLang="en-US" sz="3000" b="1">
                <a:latin typeface="Arial" charset="0"/>
                <a:ea typeface="ＭＳ Ｐゴシック" pitchFamily="48" charset="-128"/>
              </a:rPr>
              <a:t>alence </a:t>
            </a:r>
            <a:r>
              <a:rPr lang="en-US" altLang="en-US" sz="3000" b="1" u="sng">
                <a:solidFill>
                  <a:srgbClr val="FF0000"/>
                </a:solidFill>
                <a:latin typeface="Arial" charset="0"/>
                <a:ea typeface="ＭＳ Ｐゴシック" pitchFamily="48" charset="-128"/>
              </a:rPr>
              <a:t>S</a:t>
            </a:r>
            <a:r>
              <a:rPr lang="en-US" altLang="en-US" sz="3000" b="1">
                <a:latin typeface="Arial" charset="0"/>
                <a:ea typeface="ＭＳ Ｐゴシック" pitchFamily="48" charset="-128"/>
              </a:rPr>
              <a:t>hell </a:t>
            </a:r>
            <a:r>
              <a:rPr lang="en-US" altLang="en-US" sz="3000" b="1" u="sng">
                <a:solidFill>
                  <a:srgbClr val="FF0000"/>
                </a:solidFill>
                <a:latin typeface="Arial" charset="0"/>
                <a:ea typeface="ＭＳ Ｐゴシック" pitchFamily="48" charset="-128"/>
              </a:rPr>
              <a:t>E</a:t>
            </a:r>
            <a:r>
              <a:rPr lang="en-US" altLang="en-US" sz="3000" b="1">
                <a:latin typeface="Arial" charset="0"/>
                <a:ea typeface="ＭＳ Ｐゴシック" pitchFamily="48" charset="-128"/>
              </a:rPr>
              <a:t>lectron </a:t>
            </a:r>
            <a:r>
              <a:rPr lang="en-US" altLang="en-US" sz="3000" b="1" u="sng">
                <a:solidFill>
                  <a:srgbClr val="FF0000"/>
                </a:solidFill>
                <a:latin typeface="Arial" charset="0"/>
                <a:ea typeface="ＭＳ Ｐゴシック" pitchFamily="48" charset="-128"/>
              </a:rPr>
              <a:t>P</a:t>
            </a:r>
            <a:r>
              <a:rPr lang="en-US" altLang="en-US" sz="3000" b="1">
                <a:latin typeface="Arial" charset="0"/>
                <a:ea typeface="ＭＳ Ｐゴシック" pitchFamily="48" charset="-128"/>
              </a:rPr>
              <a:t>air </a:t>
            </a:r>
            <a:r>
              <a:rPr lang="en-US" altLang="en-US" sz="3000" b="1" u="sng">
                <a:solidFill>
                  <a:srgbClr val="FF0000"/>
                </a:solidFill>
                <a:latin typeface="Arial" charset="0"/>
                <a:ea typeface="ＭＳ Ｐゴシック" pitchFamily="48" charset="-128"/>
              </a:rPr>
              <a:t>R</a:t>
            </a:r>
            <a:r>
              <a:rPr lang="en-US" altLang="en-US" sz="3000" b="1">
                <a:latin typeface="Arial" charset="0"/>
                <a:ea typeface="ＭＳ Ｐゴシック" pitchFamily="48" charset="-128"/>
              </a:rPr>
              <a:t>epulsion theory</a:t>
            </a:r>
          </a:p>
        </p:txBody>
      </p:sp>
      <p:sp>
        <p:nvSpPr>
          <p:cNvPr id="3" name="TextBox 2"/>
          <p:cNvSpPr txBox="1">
            <a:spLocks noChangeArrowheads="1"/>
          </p:cNvSpPr>
          <p:nvPr/>
        </p:nvSpPr>
        <p:spPr bwMode="auto">
          <a:xfrm>
            <a:off x="684213" y="4113213"/>
            <a:ext cx="9001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VSEPR is a simple, yet powerful technique to predict the molecular geometry of molecules</a:t>
            </a:r>
          </a:p>
        </p:txBody>
      </p:sp>
      <p:sp>
        <p:nvSpPr>
          <p:cNvPr id="4" name="TextBox 3"/>
          <p:cNvSpPr txBox="1">
            <a:spLocks noChangeArrowheads="1"/>
          </p:cNvSpPr>
          <p:nvPr/>
        </p:nvSpPr>
        <p:spPr bwMode="auto">
          <a:xfrm>
            <a:off x="557213" y="5561013"/>
            <a:ext cx="92297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e</a:t>
            </a:r>
            <a:r>
              <a:rPr lang="en-US" altLang="en-US" sz="3000" b="1" baseline="30000">
                <a:latin typeface="Courier New" pitchFamily="49" charset="0"/>
                <a:ea typeface="ＭＳ Ｐゴシック" pitchFamily="48" charset="-128"/>
                <a:cs typeface="Courier New" pitchFamily="49" charset="0"/>
              </a:rPr>
              <a:t>-</a:t>
            </a:r>
            <a:r>
              <a:rPr lang="en-US" altLang="en-US" sz="3000" b="1">
                <a:latin typeface="Arial" charset="0"/>
                <a:ea typeface="ＭＳ Ｐゴシック" pitchFamily="48" charset="-128"/>
              </a:rPr>
              <a:t> pairs (bonding or nonbonding) repel each other. Thus, they attempt to get as far apart from each other as possible to maximize separation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495300" y="227013"/>
            <a:ext cx="2670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US" altLang="en-US" b="1">
                <a:latin typeface="Arial" charset="0"/>
                <a:ea typeface="ＭＳ Ｐゴシック" pitchFamily="48" charset="-128"/>
                <a:cs typeface="Arial" charset="0"/>
              </a:rPr>
              <a:t># e</a:t>
            </a:r>
            <a:r>
              <a:rPr lang="en-US" altLang="en-US" b="1" baseline="30000">
                <a:latin typeface="Arial" charset="0"/>
                <a:ea typeface="ＭＳ Ｐゴシック" pitchFamily="48" charset="-128"/>
                <a:cs typeface="Arial" charset="0"/>
              </a:rPr>
              <a:t>-</a:t>
            </a:r>
            <a:r>
              <a:rPr lang="en-US" altLang="en-US" b="1">
                <a:latin typeface="Arial" charset="0"/>
                <a:ea typeface="ＭＳ Ｐゴシック" pitchFamily="48" charset="-128"/>
                <a:cs typeface="Arial" charset="0"/>
              </a:rPr>
              <a:t> pairs around central element</a:t>
            </a:r>
          </a:p>
        </p:txBody>
      </p:sp>
      <p:cxnSp>
        <p:nvCxnSpPr>
          <p:cNvPr id="13315" name="Straight Connector 3"/>
          <p:cNvCxnSpPr>
            <a:cxnSpLocks noChangeShapeType="1"/>
          </p:cNvCxnSpPr>
          <p:nvPr/>
        </p:nvCxnSpPr>
        <p:spPr bwMode="auto">
          <a:xfrm>
            <a:off x="277813" y="996950"/>
            <a:ext cx="96869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316" name="Rectangle 4"/>
          <p:cNvSpPr>
            <a:spLocks noChangeArrowheads="1"/>
          </p:cNvSpPr>
          <p:nvPr/>
        </p:nvSpPr>
        <p:spPr bwMode="auto">
          <a:xfrm>
            <a:off x="4022725" y="503238"/>
            <a:ext cx="1258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b="1">
                <a:latin typeface="Arial" charset="0"/>
                <a:cs typeface="Arial" charset="0"/>
              </a:rPr>
              <a:t>shape</a:t>
            </a:r>
          </a:p>
        </p:txBody>
      </p:sp>
      <p:sp>
        <p:nvSpPr>
          <p:cNvPr id="13317" name="Rectangle 8"/>
          <p:cNvSpPr>
            <a:spLocks noChangeArrowheads="1"/>
          </p:cNvSpPr>
          <p:nvPr/>
        </p:nvSpPr>
        <p:spPr bwMode="auto">
          <a:xfrm>
            <a:off x="6354763" y="196850"/>
            <a:ext cx="1571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US" altLang="en-US" b="1">
                <a:latin typeface="Arial" charset="0"/>
                <a:cs typeface="Arial" charset="0"/>
              </a:rPr>
              <a:t>geometry</a:t>
            </a:r>
            <a:br>
              <a:rPr lang="en-US" altLang="en-US" b="1">
                <a:latin typeface="Arial" charset="0"/>
                <a:cs typeface="Arial" charset="0"/>
              </a:rPr>
            </a:br>
            <a:r>
              <a:rPr lang="en-US" altLang="en-US" b="1">
                <a:latin typeface="Arial" charset="0"/>
                <a:cs typeface="Arial" charset="0"/>
              </a:rPr>
              <a:t>name</a:t>
            </a:r>
          </a:p>
        </p:txBody>
      </p:sp>
      <p:sp>
        <p:nvSpPr>
          <p:cNvPr id="13318" name="TextBox 9"/>
          <p:cNvSpPr txBox="1">
            <a:spLocks noChangeArrowheads="1"/>
          </p:cNvSpPr>
          <p:nvPr/>
        </p:nvSpPr>
        <p:spPr bwMode="auto">
          <a:xfrm>
            <a:off x="8591550" y="503238"/>
            <a:ext cx="1220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b="1">
                <a:latin typeface="Arial" charset="0"/>
                <a:ea typeface="ＭＳ Ｐゴシック" pitchFamily="48" charset="-128"/>
                <a:cs typeface="Arial" charset="0"/>
              </a:rPr>
              <a:t>angles</a:t>
            </a:r>
          </a:p>
        </p:txBody>
      </p:sp>
      <p:grpSp>
        <p:nvGrpSpPr>
          <p:cNvPr id="2" name="Group 1"/>
          <p:cNvGrpSpPr>
            <a:grpSpLocks/>
          </p:cNvGrpSpPr>
          <p:nvPr/>
        </p:nvGrpSpPr>
        <p:grpSpPr bwMode="auto">
          <a:xfrm>
            <a:off x="1117600" y="1203325"/>
            <a:ext cx="8637588" cy="1189038"/>
            <a:chOff x="1116013" y="1203325"/>
            <a:chExt cx="8629650" cy="1189038"/>
          </a:xfrm>
        </p:grpSpPr>
        <p:pic>
          <p:nvPicPr>
            <p:cNvPr id="133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3" y="1203325"/>
              <a:ext cx="2638425"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31" name="TextBox 5"/>
            <p:cNvSpPr txBox="1">
              <a:spLocks noChangeArrowheads="1"/>
            </p:cNvSpPr>
            <p:nvPr/>
          </p:nvSpPr>
          <p:spPr bwMode="auto">
            <a:xfrm>
              <a:off x="1116013" y="1682750"/>
              <a:ext cx="15621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2 pairs</a:t>
              </a:r>
            </a:p>
          </p:txBody>
        </p:sp>
        <p:sp>
          <p:nvSpPr>
            <p:cNvPr id="13332" name="TextBox 10"/>
            <p:cNvSpPr txBox="1">
              <a:spLocks noChangeArrowheads="1"/>
            </p:cNvSpPr>
            <p:nvPr/>
          </p:nvSpPr>
          <p:spPr bwMode="auto">
            <a:xfrm>
              <a:off x="6538913" y="1682750"/>
              <a:ext cx="15049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linear</a:t>
              </a:r>
            </a:p>
          </p:txBody>
        </p:sp>
        <p:sp>
          <p:nvSpPr>
            <p:cNvPr id="13333" name="TextBox 13"/>
            <p:cNvSpPr txBox="1">
              <a:spLocks noChangeArrowheads="1"/>
            </p:cNvSpPr>
            <p:nvPr/>
          </p:nvSpPr>
          <p:spPr bwMode="auto">
            <a:xfrm>
              <a:off x="8642350" y="1720850"/>
              <a:ext cx="1103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2800" b="1">
                  <a:latin typeface="Arial" charset="0"/>
                  <a:ea typeface="ＭＳ Ｐゴシック" pitchFamily="48" charset="-128"/>
                </a:rPr>
                <a:t>180</a:t>
              </a:r>
              <a:r>
                <a:rPr lang="en-US" altLang="en-US" sz="2800" b="1">
                  <a:latin typeface="Arial" charset="0"/>
                  <a:ea typeface="ＭＳ Ｐゴシック" pitchFamily="48" charset="-128"/>
                  <a:sym typeface="Symbol" pitchFamily="18" charset="2"/>
                </a:rPr>
                <a:t></a:t>
              </a:r>
              <a:endParaRPr lang="en-US" altLang="en-US" sz="2800" b="1">
                <a:latin typeface="Arial" charset="0"/>
                <a:ea typeface="ＭＳ Ｐゴシック" pitchFamily="48" charset="-128"/>
              </a:endParaRPr>
            </a:p>
          </p:txBody>
        </p:sp>
      </p:grpSp>
      <p:grpSp>
        <p:nvGrpSpPr>
          <p:cNvPr id="3" name="Group 2"/>
          <p:cNvGrpSpPr>
            <a:grpSpLocks/>
          </p:cNvGrpSpPr>
          <p:nvPr/>
        </p:nvGrpSpPr>
        <p:grpSpPr bwMode="auto">
          <a:xfrm>
            <a:off x="1117600" y="2722563"/>
            <a:ext cx="8569325" cy="1924050"/>
            <a:chOff x="1116013" y="2722563"/>
            <a:chExt cx="8562312" cy="1924050"/>
          </a:xfrm>
        </p:grpSpPr>
        <p:pic>
          <p:nvPicPr>
            <p:cNvPr id="133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25" y="2722563"/>
              <a:ext cx="2335213"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7" name="Rectangle 6"/>
            <p:cNvSpPr>
              <a:spLocks noChangeArrowheads="1"/>
            </p:cNvSpPr>
            <p:nvPr/>
          </p:nvSpPr>
          <p:spPr bwMode="auto">
            <a:xfrm>
              <a:off x="1116013" y="3684588"/>
              <a:ext cx="14224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cs typeface="Arial" charset="0"/>
                </a:rPr>
                <a:t>3 pairs</a:t>
              </a:r>
            </a:p>
          </p:txBody>
        </p:sp>
        <p:sp>
          <p:nvSpPr>
            <p:cNvPr id="13328" name="Rectangle 11"/>
            <p:cNvSpPr>
              <a:spLocks noChangeArrowheads="1"/>
            </p:cNvSpPr>
            <p:nvPr/>
          </p:nvSpPr>
          <p:spPr bwMode="auto">
            <a:xfrm>
              <a:off x="6294438" y="3257550"/>
              <a:ext cx="17494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r>
                <a:rPr lang="en-US" altLang="en-US" sz="3000" b="1">
                  <a:latin typeface="Arial" charset="0"/>
                  <a:cs typeface="Arial" charset="0"/>
                </a:rPr>
                <a:t>trigonal</a:t>
              </a:r>
              <a:br>
                <a:rPr lang="en-US" altLang="en-US" sz="3000" b="1">
                  <a:latin typeface="Arial" charset="0"/>
                  <a:cs typeface="Arial" charset="0"/>
                </a:rPr>
              </a:br>
              <a:r>
                <a:rPr lang="en-US" altLang="en-US" sz="3000" b="1">
                  <a:latin typeface="Arial" charset="0"/>
                  <a:cs typeface="Arial" charset="0"/>
                </a:rPr>
                <a:t>planar</a:t>
              </a:r>
            </a:p>
          </p:txBody>
        </p:sp>
        <p:sp>
          <p:nvSpPr>
            <p:cNvPr id="13329" name="Rectangle 14"/>
            <p:cNvSpPr>
              <a:spLocks noChangeArrowheads="1"/>
            </p:cNvSpPr>
            <p:nvPr/>
          </p:nvSpPr>
          <p:spPr bwMode="auto">
            <a:xfrm>
              <a:off x="8701088" y="3503613"/>
              <a:ext cx="9772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cs typeface="Arial" charset="0"/>
                </a:rPr>
                <a:t>120</a:t>
              </a:r>
              <a:r>
                <a:rPr lang="en-US" altLang="en-US" sz="3000" b="1">
                  <a:latin typeface="Arial" charset="0"/>
                  <a:cs typeface="Arial" charset="0"/>
                  <a:sym typeface="Symbol" pitchFamily="18" charset="2"/>
                </a:rPr>
                <a:t></a:t>
              </a:r>
              <a:endParaRPr lang="en-US" altLang="en-US" sz="3000" b="1">
                <a:latin typeface="Arial" charset="0"/>
                <a:cs typeface="Arial" charset="0"/>
              </a:endParaRPr>
            </a:p>
          </p:txBody>
        </p:sp>
      </p:grpSp>
      <p:grpSp>
        <p:nvGrpSpPr>
          <p:cNvPr id="4" name="Group 3"/>
          <p:cNvGrpSpPr>
            <a:grpSpLocks/>
          </p:cNvGrpSpPr>
          <p:nvPr/>
        </p:nvGrpSpPr>
        <p:grpSpPr bwMode="auto">
          <a:xfrm>
            <a:off x="1187450" y="5049838"/>
            <a:ext cx="8756650" cy="2054225"/>
            <a:chOff x="1185863" y="5049838"/>
            <a:chExt cx="8749261" cy="2054225"/>
          </a:xfrm>
        </p:grpSpPr>
        <p:pic>
          <p:nvPicPr>
            <p:cNvPr id="13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50" y="5049838"/>
              <a:ext cx="2198688"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3" name="Rectangle 7"/>
            <p:cNvSpPr>
              <a:spLocks noChangeArrowheads="1"/>
            </p:cNvSpPr>
            <p:nvPr/>
          </p:nvSpPr>
          <p:spPr bwMode="auto">
            <a:xfrm>
              <a:off x="1185863" y="5800725"/>
              <a:ext cx="14224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cs typeface="Arial" charset="0"/>
                </a:rPr>
                <a:t>4 pairs</a:t>
              </a:r>
            </a:p>
          </p:txBody>
        </p:sp>
        <p:sp>
          <p:nvSpPr>
            <p:cNvPr id="13324" name="Rectangle 12"/>
            <p:cNvSpPr>
              <a:spLocks noChangeArrowheads="1"/>
            </p:cNvSpPr>
            <p:nvPr/>
          </p:nvSpPr>
          <p:spPr bwMode="auto">
            <a:xfrm>
              <a:off x="6205538" y="5713413"/>
              <a:ext cx="21687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cs typeface="Arial" charset="0"/>
                </a:rPr>
                <a:t>tetrahedral</a:t>
              </a:r>
            </a:p>
          </p:txBody>
        </p:sp>
        <p:sp>
          <p:nvSpPr>
            <p:cNvPr id="13325" name="Rectangle 15"/>
            <p:cNvSpPr>
              <a:spLocks noChangeArrowheads="1"/>
            </p:cNvSpPr>
            <p:nvPr/>
          </p:nvSpPr>
          <p:spPr bwMode="auto">
            <a:xfrm>
              <a:off x="8637588" y="5713413"/>
              <a:ext cx="12975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cs typeface="Arial" charset="0"/>
                </a:rPr>
                <a:t>109.5</a:t>
              </a:r>
              <a:r>
                <a:rPr lang="en-US" altLang="en-US" sz="3000" b="1">
                  <a:latin typeface="Arial" charset="0"/>
                  <a:cs typeface="Arial" charset="0"/>
                  <a:sym typeface="Symbol" pitchFamily="18" charset="2"/>
                </a:rPr>
                <a:t></a:t>
              </a:r>
              <a:endParaRPr lang="en-US" altLang="en-US" sz="3000" b="1">
                <a:latin typeface="Arial"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9_03"/>
          <p:cNvPicPr>
            <a:picLocks noChangeAspect="1" noChangeArrowheads="1"/>
          </p:cNvPicPr>
          <p:nvPr/>
        </p:nvPicPr>
        <p:blipFill>
          <a:blip r:embed="rId3">
            <a:extLst>
              <a:ext uri="{28A0092B-C50C-407E-A947-70E740481C1C}">
                <a14:useLocalDpi xmlns:a14="http://schemas.microsoft.com/office/drawing/2010/main" val="0"/>
              </a:ext>
            </a:extLst>
          </a:blip>
          <a:srcRect t="7532" r="66252" b="52005"/>
          <a:stretch>
            <a:fillRect/>
          </a:stretch>
        </p:blipFill>
        <p:spPr bwMode="auto">
          <a:xfrm>
            <a:off x="584200" y="0"/>
            <a:ext cx="3738563" cy="338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descr="09_03"/>
          <p:cNvPicPr>
            <a:picLocks noChangeAspect="1" noChangeArrowheads="1"/>
          </p:cNvPicPr>
          <p:nvPr/>
        </p:nvPicPr>
        <p:blipFill>
          <a:blip r:embed="rId3">
            <a:extLst>
              <a:ext uri="{28A0092B-C50C-407E-A947-70E740481C1C}">
                <a14:useLocalDpi xmlns:a14="http://schemas.microsoft.com/office/drawing/2010/main" val="0"/>
              </a:ext>
            </a:extLst>
          </a:blip>
          <a:srcRect l="70787" t="-1001" b="52005"/>
          <a:stretch>
            <a:fillRect/>
          </a:stretch>
        </p:blipFill>
        <p:spPr bwMode="auto">
          <a:xfrm>
            <a:off x="2949575" y="3427413"/>
            <a:ext cx="3308350" cy="418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descr="09_03"/>
          <p:cNvPicPr>
            <a:picLocks noChangeAspect="1" noChangeArrowheads="1"/>
          </p:cNvPicPr>
          <p:nvPr/>
        </p:nvPicPr>
        <p:blipFill>
          <a:blip r:embed="rId3">
            <a:extLst>
              <a:ext uri="{28A0092B-C50C-407E-A947-70E740481C1C}">
                <a14:useLocalDpi xmlns:a14="http://schemas.microsoft.com/office/drawing/2010/main" val="0"/>
              </a:ext>
            </a:extLst>
          </a:blip>
          <a:srcRect l="34787" t="1001" r="28456" b="52005"/>
          <a:stretch>
            <a:fillRect/>
          </a:stretch>
        </p:blipFill>
        <p:spPr bwMode="auto">
          <a:xfrm>
            <a:off x="6000750" y="306388"/>
            <a:ext cx="39370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965200" y="379413"/>
            <a:ext cx="8542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electron pair geometry must be known before molecular geometry can be predicted</a:t>
            </a:r>
          </a:p>
        </p:txBody>
      </p:sp>
      <p:sp>
        <p:nvSpPr>
          <p:cNvPr id="5123" name="TextBox 2"/>
          <p:cNvSpPr txBox="1">
            <a:spLocks noChangeArrowheads="1"/>
          </p:cNvSpPr>
          <p:nvPr/>
        </p:nvSpPr>
        <p:spPr bwMode="auto">
          <a:xfrm>
            <a:off x="965200" y="1903413"/>
            <a:ext cx="79311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u="sng">
                <a:latin typeface="Arial" charset="0"/>
                <a:ea typeface="ＭＳ Ｐゴシック" pitchFamily="48" charset="-128"/>
              </a:rPr>
              <a:t>To determine molecular geometry (MG)</a:t>
            </a:r>
          </a:p>
        </p:txBody>
      </p:sp>
      <p:sp>
        <p:nvSpPr>
          <p:cNvPr id="4" name="TextBox 3"/>
          <p:cNvSpPr txBox="1">
            <a:spLocks noChangeArrowheads="1"/>
          </p:cNvSpPr>
          <p:nvPr/>
        </p:nvSpPr>
        <p:spPr bwMode="auto">
          <a:xfrm>
            <a:off x="811213" y="2665413"/>
            <a:ext cx="8696325"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buFont typeface="Arial" charset="0"/>
              <a:buAutoNum type="arabicPeriod"/>
            </a:pPr>
            <a:r>
              <a:rPr lang="en-US" altLang="en-US" sz="3000" b="1">
                <a:latin typeface="Arial" charset="0"/>
                <a:ea typeface="ＭＳ Ｐゴシック" pitchFamily="48" charset="-128"/>
              </a:rPr>
              <a:t>draw the correct Lewis structure</a:t>
            </a:r>
            <a:br>
              <a:rPr lang="en-US" altLang="en-US" sz="3000" b="1">
                <a:latin typeface="Arial" charset="0"/>
                <a:ea typeface="ＭＳ Ｐゴシック" pitchFamily="48" charset="-128"/>
              </a:rPr>
            </a:br>
            <a:endParaRPr lang="en-US" altLang="en-US" sz="1000" b="1">
              <a:latin typeface="Arial" charset="0"/>
              <a:ea typeface="ＭＳ Ｐゴシック" pitchFamily="48" charset="-128"/>
            </a:endParaRPr>
          </a:p>
          <a:p>
            <a:pPr>
              <a:buFont typeface="Arial" charset="0"/>
              <a:buAutoNum type="arabicPeriod"/>
            </a:pPr>
            <a:r>
              <a:rPr lang="en-US" altLang="en-US" sz="3000" b="1">
                <a:latin typeface="Arial" charset="0"/>
                <a:ea typeface="ＭＳ Ｐゴシック" pitchFamily="48" charset="-128"/>
              </a:rPr>
              <a:t>determine # of electron pairs around the central element</a:t>
            </a:r>
            <a:br>
              <a:rPr lang="en-US" altLang="en-US" sz="3000" b="1">
                <a:latin typeface="Arial" charset="0"/>
                <a:ea typeface="ＭＳ Ｐゴシック" pitchFamily="48" charset="-128"/>
              </a:rPr>
            </a:br>
            <a:endParaRPr lang="en-US" altLang="en-US" sz="1000" b="1">
              <a:latin typeface="Arial" charset="0"/>
              <a:ea typeface="ＭＳ Ｐゴシック" pitchFamily="48" charset="-128"/>
            </a:endParaRPr>
          </a:p>
          <a:p>
            <a:pPr>
              <a:buFont typeface="Arial" charset="0"/>
              <a:buAutoNum type="arabicPeriod"/>
            </a:pPr>
            <a:r>
              <a:rPr lang="en-US" altLang="en-US" sz="3000" b="1">
                <a:latin typeface="Arial" charset="0"/>
                <a:ea typeface="ＭＳ Ｐゴシック" pitchFamily="48" charset="-128"/>
              </a:rPr>
              <a:t>determine how those electron pairs orient</a:t>
            </a:r>
            <a:br>
              <a:rPr lang="en-US" altLang="en-US" sz="3000" b="1">
                <a:latin typeface="Arial" charset="0"/>
                <a:ea typeface="ＭＳ Ｐゴシック" pitchFamily="48" charset="-128"/>
              </a:rPr>
            </a:br>
            <a:endParaRPr lang="en-US" altLang="en-US" sz="1000" b="1">
              <a:latin typeface="Arial" charset="0"/>
              <a:ea typeface="ＭＳ Ｐゴシック" pitchFamily="48" charset="-128"/>
            </a:endParaRPr>
          </a:p>
          <a:p>
            <a:pPr>
              <a:buFont typeface="Arial" charset="0"/>
              <a:buAutoNum type="arabicPeriod"/>
            </a:pPr>
            <a:r>
              <a:rPr lang="en-US" altLang="en-US" sz="3000" b="1">
                <a:latin typeface="Arial" charset="0"/>
                <a:ea typeface="ＭＳ Ｐゴシック" pitchFamily="48" charset="-128"/>
              </a:rPr>
              <a:t>attach terminal atoms</a:t>
            </a:r>
            <a:br>
              <a:rPr lang="en-US" altLang="en-US" sz="3000" b="1">
                <a:latin typeface="Arial" charset="0"/>
                <a:ea typeface="ＭＳ Ｐゴシック" pitchFamily="48" charset="-128"/>
              </a:rPr>
            </a:br>
            <a:endParaRPr lang="en-US" altLang="en-US" sz="1000" b="1">
              <a:latin typeface="Arial" charset="0"/>
              <a:ea typeface="ＭＳ Ｐゴシック" pitchFamily="48" charset="-128"/>
            </a:endParaRPr>
          </a:p>
          <a:p>
            <a:pPr>
              <a:buFont typeface="Arial" charset="0"/>
              <a:buAutoNum type="arabicPeriod"/>
            </a:pPr>
            <a:r>
              <a:rPr lang="en-US" altLang="en-US" sz="3000" b="1">
                <a:latin typeface="Arial" charset="0"/>
                <a:ea typeface="ＭＳ Ｐゴシック" pitchFamily="48" charset="-128"/>
              </a:rPr>
              <a:t>the orientation of the atoms in space determine the </a:t>
            </a:r>
            <a:r>
              <a:rPr lang="en-US" altLang="en-US" sz="3000" b="1" u="sng">
                <a:solidFill>
                  <a:srgbClr val="FF0000"/>
                </a:solidFill>
                <a:latin typeface="Arial" charset="0"/>
                <a:ea typeface="ＭＳ Ｐゴシック" pitchFamily="48" charset="-128"/>
              </a:rPr>
              <a:t>molecular geometry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1041400" y="593725"/>
            <a:ext cx="79819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CCl</a:t>
            </a:r>
            <a:r>
              <a:rPr lang="en-US" altLang="en-US" sz="3000" b="1" baseline="-25000" dirty="0">
                <a:latin typeface="Arial" charset="0"/>
                <a:cs typeface="Arial" charset="0"/>
              </a:rPr>
              <a:t>4</a:t>
            </a:r>
            <a:endParaRPr lang="en-US" altLang="en-US" sz="3000" b="1" dirty="0">
              <a:latin typeface="Arial" charset="0"/>
              <a:cs typeface="Arial"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769" y="1986278"/>
            <a:ext cx="3403600" cy="358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1197769" y="5942012"/>
            <a:ext cx="3370262"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MG = tetrahedral</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969" y="4431318"/>
            <a:ext cx="2921000" cy="308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3569" y="1217612"/>
            <a:ext cx="2743200" cy="283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117600" y="698500"/>
            <a:ext cx="80835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determine the molecular </a:t>
            </a:r>
            <a:r>
              <a:rPr lang="en-US" altLang="en-US" sz="3000" b="1" dirty="0" smtClean="0">
                <a:latin typeface="Arial" charset="0"/>
                <a:ea typeface="ＭＳ Ｐゴシック" pitchFamily="48" charset="-128"/>
              </a:rPr>
              <a:t>geometry and bond angles </a:t>
            </a:r>
            <a:r>
              <a:rPr lang="en-US" altLang="en-US" sz="3000" b="1" dirty="0">
                <a:latin typeface="Arial" charset="0"/>
                <a:ea typeface="ＭＳ Ｐゴシック" pitchFamily="48" charset="-128"/>
              </a:rPr>
              <a:t>of BCl</a:t>
            </a:r>
            <a:r>
              <a:rPr lang="en-US" altLang="en-US" sz="3000" b="1" baseline="-25000" dirty="0">
                <a:latin typeface="Arial" charset="0"/>
                <a:ea typeface="ＭＳ Ｐゴシック" pitchFamily="48" charset="-128"/>
              </a:rPr>
              <a:t>3</a:t>
            </a:r>
            <a:endParaRPr lang="en-US" altLang="en-US" sz="3000" b="1" dirty="0">
              <a:latin typeface="Arial" charset="0"/>
              <a:ea typeface="ＭＳ Ｐゴシック" pitchFamily="48" charset="-128"/>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047" y="2439034"/>
            <a:ext cx="3063875"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a:spLocks noChangeArrowheads="1"/>
          </p:cNvSpPr>
          <p:nvPr/>
        </p:nvSpPr>
        <p:spPr bwMode="auto">
          <a:xfrm>
            <a:off x="715009" y="5713412"/>
            <a:ext cx="3917950" cy="5540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cs typeface="Arial" charset="0"/>
              </a:rPr>
              <a:t>MG = trigonal planar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816769" y="455613"/>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of SnCl</a:t>
            </a:r>
            <a:r>
              <a:rPr lang="en-US" altLang="en-US" sz="3000" b="1" baseline="-25000" dirty="0" smtClean="0">
                <a:latin typeface="Arial" charset="0"/>
                <a:cs typeface="Arial" charset="0"/>
              </a:rPr>
              <a:t>2</a:t>
            </a:r>
            <a:r>
              <a:rPr lang="en-US" altLang="en-US" sz="3000" b="1" dirty="0" smtClean="0">
                <a:latin typeface="Arial" charset="0"/>
                <a:cs typeface="Arial" charset="0"/>
              </a:rPr>
              <a:t> (molecular species)</a:t>
            </a:r>
            <a:endParaRPr lang="en-US" altLang="en-US" sz="3000" b="1" dirty="0">
              <a:latin typeface="Arial" charset="0"/>
              <a:cs typeface="Arial" charset="0"/>
            </a:endParaRP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969" y="1570989"/>
            <a:ext cx="3287712"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469231" y="4799012"/>
            <a:ext cx="2135188"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MG = bent</a:t>
            </a:r>
          </a:p>
        </p:txBody>
      </p:sp>
      <p:sp>
        <p:nvSpPr>
          <p:cNvPr id="4" name="TextBox 3"/>
          <p:cNvSpPr txBox="1">
            <a:spLocks noChangeArrowheads="1"/>
          </p:cNvSpPr>
          <p:nvPr/>
        </p:nvSpPr>
        <p:spPr bwMode="auto">
          <a:xfrm>
            <a:off x="1880394" y="5637212"/>
            <a:ext cx="663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200" b="1" u="sng" dirty="0">
                <a:latin typeface="Arial" charset="0"/>
                <a:ea typeface="ＭＳ Ｐゴシック" pitchFamily="48" charset="-128"/>
              </a:rPr>
              <a:t>bent</a:t>
            </a:r>
            <a:r>
              <a:rPr lang="en-US" altLang="en-US" sz="3000" b="1" dirty="0">
                <a:latin typeface="Arial" charset="0"/>
                <a:ea typeface="ＭＳ Ｐゴシック" pitchFamily="48" charset="-128"/>
              </a:rPr>
              <a:t> = 3 atoms that are </a:t>
            </a:r>
            <a:r>
              <a:rPr lang="en-US" altLang="en-US" sz="3000" b="1" u="sng" dirty="0">
                <a:latin typeface="Arial" charset="0"/>
                <a:ea typeface="ＭＳ Ｐゴシック" pitchFamily="48" charset="-128"/>
              </a:rPr>
              <a:t>NOT</a:t>
            </a:r>
            <a:r>
              <a:rPr lang="en-US" altLang="en-US" sz="3000" b="1" dirty="0">
                <a:latin typeface="Arial" charset="0"/>
                <a:ea typeface="ＭＳ Ｐゴシック" pitchFamily="48" charset="-128"/>
              </a:rPr>
              <a:t> linear</a:t>
            </a:r>
          </a:p>
        </p:txBody>
      </p:sp>
      <p:sp>
        <p:nvSpPr>
          <p:cNvPr id="6" name="Rectangle 1"/>
          <p:cNvSpPr>
            <a:spLocks noChangeArrowheads="1"/>
          </p:cNvSpPr>
          <p:nvPr/>
        </p:nvSpPr>
        <p:spPr bwMode="auto">
          <a:xfrm>
            <a:off x="1712754" y="6552703"/>
            <a:ext cx="7467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a:t>
            </a:r>
            <a:r>
              <a:rPr lang="en-US" altLang="en-US" sz="3000" b="1" dirty="0" smtClean="0">
                <a:latin typeface="Arial" charset="0"/>
                <a:cs typeface="Arial" charset="0"/>
              </a:rPr>
              <a:t>bond angles of SnCl</a:t>
            </a:r>
            <a:r>
              <a:rPr lang="en-US" altLang="en-US" sz="3000" b="1" baseline="-25000" dirty="0" smtClean="0">
                <a:latin typeface="Arial" charset="0"/>
                <a:cs typeface="Arial" charset="0"/>
              </a:rPr>
              <a:t>2</a:t>
            </a:r>
            <a:endParaRPr lang="en-US" altLang="en-US" sz="30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515938"/>
            <a:ext cx="10002838"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9886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9" y="455612"/>
            <a:ext cx="4277224" cy="385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369" y="469264"/>
            <a:ext cx="4343400" cy="558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00038" y="5214982"/>
            <a:ext cx="5334000" cy="1331230"/>
            <a:chOff x="207169" y="5961437"/>
            <a:chExt cx="5334000" cy="1331230"/>
          </a:xfrm>
        </p:grpSpPr>
        <p:sp>
          <p:nvSpPr>
            <p:cNvPr id="7" name="Rectangle 1"/>
            <p:cNvSpPr>
              <a:spLocks noChangeArrowheads="1"/>
            </p:cNvSpPr>
            <p:nvPr/>
          </p:nvSpPr>
          <p:spPr bwMode="auto">
            <a:xfrm>
              <a:off x="283369" y="5961437"/>
              <a:ext cx="5257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      electron repulsion</a:t>
              </a:r>
              <a:br>
                <a:rPr lang="en-US" altLang="en-US" sz="3000" b="1" dirty="0" smtClean="0">
                  <a:latin typeface="Arial" charset="0"/>
                  <a:cs typeface="Arial" charset="0"/>
                </a:rPr>
              </a:br>
              <a:r>
                <a:rPr lang="en-US" altLang="en-US" sz="1000" b="1" dirty="0" smtClean="0">
                  <a:latin typeface="Arial" charset="0"/>
                  <a:cs typeface="Arial" charset="0"/>
                </a:rPr>
                <a:t/>
              </a:r>
              <a:br>
                <a:rPr lang="en-US" altLang="en-US" sz="1000" b="1" dirty="0" smtClean="0">
                  <a:latin typeface="Arial" charset="0"/>
                  <a:cs typeface="Arial" charset="0"/>
                </a:rPr>
              </a:br>
              <a:r>
                <a:rPr lang="en-US" altLang="en-US" sz="3000" b="1" dirty="0" smtClean="0">
                  <a:latin typeface="Arial" charset="0"/>
                  <a:cs typeface="Arial" charset="0"/>
                </a:rPr>
                <a:t>LP-LP  &gt;  LP-BP  &gt;  BP-BP</a:t>
              </a:r>
              <a:endParaRPr lang="en-US" altLang="en-US" sz="3000" b="1" dirty="0">
                <a:latin typeface="Arial" charset="0"/>
                <a:cs typeface="Arial" charset="0"/>
              </a:endParaRPr>
            </a:p>
          </p:txBody>
        </p:sp>
        <p:sp>
          <p:nvSpPr>
            <p:cNvPr id="9" name="Rectangle 8"/>
            <p:cNvSpPr>
              <a:spLocks noChangeArrowheads="1"/>
            </p:cNvSpPr>
            <p:nvPr/>
          </p:nvSpPr>
          <p:spPr bwMode="auto">
            <a:xfrm>
              <a:off x="207169" y="5969228"/>
              <a:ext cx="5029200" cy="1323439"/>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
              </a:r>
              <a:br>
                <a:rPr lang="en-US" altLang="en-US" sz="3000" b="1" dirty="0">
                  <a:latin typeface="Arial" charset="0"/>
                  <a:cs typeface="Arial" charset="0"/>
                </a:rPr>
              </a:br>
              <a:r>
                <a:rPr lang="en-US" altLang="en-US" sz="3000" b="1" dirty="0" smtClean="0">
                  <a:latin typeface="Arial" charset="0"/>
                  <a:cs typeface="Arial" charset="0"/>
                </a:rPr>
                <a:t>   </a:t>
              </a:r>
              <a:br>
                <a:rPr lang="en-US" altLang="en-US" sz="3000" b="1" dirty="0" smtClean="0">
                  <a:latin typeface="Arial" charset="0"/>
                  <a:cs typeface="Arial" charset="0"/>
                </a:rPr>
              </a:br>
              <a:r>
                <a:rPr lang="en-US" altLang="en-US" sz="2000" b="1" dirty="0" smtClean="0">
                  <a:latin typeface="Arial" charset="0"/>
                  <a:cs typeface="Arial" charset="0"/>
                </a:rPr>
                <a:t>                                             </a:t>
              </a:r>
              <a:endParaRPr lang="en-US" altLang="en-US" sz="2000" b="1" dirty="0">
                <a:latin typeface="Arial"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1193800" y="608013"/>
            <a:ext cx="80073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H</a:t>
            </a:r>
            <a:r>
              <a:rPr lang="en-US" altLang="en-US" sz="3000" b="1" baseline="-25000" dirty="0">
                <a:latin typeface="Arial" charset="0"/>
                <a:cs typeface="Arial" charset="0"/>
              </a:rPr>
              <a:t>2</a:t>
            </a:r>
            <a:r>
              <a:rPr lang="en-US" altLang="en-US" sz="3000" b="1" dirty="0">
                <a:latin typeface="Arial" charset="0"/>
                <a:cs typeface="Arial" charset="0"/>
              </a:rPr>
              <a:t>O</a:t>
            </a:r>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 y="2055812"/>
            <a:ext cx="34702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273969" y="5942012"/>
            <a:ext cx="2136775"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MG = bent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1117600" y="531813"/>
            <a:ext cx="86185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NH</a:t>
            </a:r>
            <a:r>
              <a:rPr lang="en-US" altLang="en-US" sz="3000" b="1" baseline="-25000" dirty="0">
                <a:latin typeface="Arial" charset="0"/>
                <a:cs typeface="Arial" charset="0"/>
              </a:rPr>
              <a:t>3</a:t>
            </a:r>
            <a:endParaRPr lang="en-US" altLang="en-US" sz="3000" b="1" dirty="0">
              <a:latin typeface="Arial" charset="0"/>
              <a:cs typeface="Arial" charset="0"/>
            </a:endParaRP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769" y="1979612"/>
            <a:ext cx="3273425" cy="343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774699" y="5868034"/>
            <a:ext cx="3357563"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 MG = pyramidal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 y="4037012"/>
            <a:ext cx="9483725"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816768" y="531812"/>
            <a:ext cx="87768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The </a:t>
            </a:r>
            <a:r>
              <a:rPr lang="en-US" altLang="en-US" sz="3000" b="1" dirty="0" smtClean="0">
                <a:latin typeface="Arial" charset="0"/>
                <a:cs typeface="Arial" charset="0"/>
              </a:rPr>
              <a:t>effect of nonbonding (lone pair) electrons on distortions</a:t>
            </a:r>
            <a:endParaRPr lang="en-US" altLang="en-US" b="1" dirty="0"/>
          </a:p>
        </p:txBody>
      </p:sp>
      <p:sp>
        <p:nvSpPr>
          <p:cNvPr id="5" name="Rectangle 1"/>
          <p:cNvSpPr>
            <a:spLocks noChangeArrowheads="1"/>
          </p:cNvSpPr>
          <p:nvPr/>
        </p:nvSpPr>
        <p:spPr bwMode="auto">
          <a:xfrm>
            <a:off x="2333863" y="2208210"/>
            <a:ext cx="5257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      electron repulsion</a:t>
            </a:r>
            <a:br>
              <a:rPr lang="en-US" altLang="en-US" sz="3000" b="1" dirty="0" smtClean="0">
                <a:latin typeface="Arial" charset="0"/>
                <a:cs typeface="Arial" charset="0"/>
              </a:rPr>
            </a:br>
            <a:r>
              <a:rPr lang="en-US" altLang="en-US" sz="1000" b="1" dirty="0" smtClean="0">
                <a:latin typeface="Arial" charset="0"/>
                <a:cs typeface="Arial" charset="0"/>
              </a:rPr>
              <a:t/>
            </a:r>
            <a:br>
              <a:rPr lang="en-US" altLang="en-US" sz="1000" b="1" dirty="0" smtClean="0">
                <a:latin typeface="Arial" charset="0"/>
                <a:cs typeface="Arial" charset="0"/>
              </a:rPr>
            </a:br>
            <a:r>
              <a:rPr lang="en-US" altLang="en-US" sz="3000" b="1" dirty="0" smtClean="0">
                <a:latin typeface="Arial" charset="0"/>
                <a:cs typeface="Arial" charset="0"/>
              </a:rPr>
              <a:t>LP-LP  &gt;  LP-BP  &gt;  BP-BP</a:t>
            </a:r>
            <a:endParaRPr lang="en-US" altLang="en-US" sz="30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879158" y="3579812"/>
            <a:ext cx="8458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The more electronegative the terminal atom, the more it draws electron density toward itself and away from the covalent bond</a:t>
            </a:r>
            <a:endParaRPr lang="en-US" altLang="en-US" b="1" dirty="0"/>
          </a:p>
        </p:txBody>
      </p:sp>
      <p:sp>
        <p:nvSpPr>
          <p:cNvPr id="3" name="TextBox 2"/>
          <p:cNvSpPr txBox="1">
            <a:spLocks noChangeArrowheads="1"/>
          </p:cNvSpPr>
          <p:nvPr/>
        </p:nvSpPr>
        <p:spPr bwMode="auto">
          <a:xfrm>
            <a:off x="574358" y="5561012"/>
            <a:ext cx="9067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The smaller the covalent bond, the less repulsion between bonding pairs, </a:t>
            </a:r>
            <a:r>
              <a:rPr lang="en-US" altLang="en-US" sz="3000" b="1" dirty="0" smtClean="0">
                <a:latin typeface="Arial" charset="0"/>
                <a:cs typeface="Arial" charset="0"/>
              </a:rPr>
              <a:t>decreasing </a:t>
            </a:r>
            <a:r>
              <a:rPr lang="en-US" altLang="en-US" sz="3000" b="1" dirty="0">
                <a:latin typeface="Arial" charset="0"/>
                <a:cs typeface="Arial" charset="0"/>
              </a:rPr>
              <a:t>the </a:t>
            </a:r>
            <a:r>
              <a:rPr lang="en-US" altLang="en-US" sz="3000" b="1" dirty="0" smtClean="0">
                <a:latin typeface="Arial" charset="0"/>
                <a:cs typeface="Arial" charset="0"/>
              </a:rPr>
              <a:t>angle between the respective bonding atoms</a:t>
            </a:r>
            <a:endParaRPr lang="en-US" altLang="en-US" b="1" dirty="0"/>
          </a:p>
        </p:txBody>
      </p:sp>
      <p:sp>
        <p:nvSpPr>
          <p:cNvPr id="4" name="TextBox 3"/>
          <p:cNvSpPr txBox="1">
            <a:spLocks noChangeArrowheads="1"/>
          </p:cNvSpPr>
          <p:nvPr/>
        </p:nvSpPr>
        <p:spPr bwMode="auto">
          <a:xfrm>
            <a:off x="1200627" y="526414"/>
            <a:ext cx="78152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compare the bond angles of NCl</a:t>
            </a:r>
            <a:r>
              <a:rPr lang="en-US" altLang="en-US" sz="3000" b="1" baseline="-25000" dirty="0" smtClean="0">
                <a:latin typeface="Arial" charset="0"/>
                <a:cs typeface="Arial" charset="0"/>
              </a:rPr>
              <a:t>3</a:t>
            </a:r>
            <a:r>
              <a:rPr lang="en-US" altLang="en-US" sz="3000" b="1" dirty="0" smtClean="0">
                <a:latin typeface="Arial" charset="0"/>
                <a:cs typeface="Arial" charset="0"/>
              </a:rPr>
              <a:t> vs NF</a:t>
            </a:r>
            <a:r>
              <a:rPr lang="en-US" altLang="en-US" sz="3000" b="1" baseline="-25000" dirty="0" smtClean="0">
                <a:latin typeface="Arial" charset="0"/>
                <a:cs typeface="Arial" charset="0"/>
              </a:rPr>
              <a:t>3</a:t>
            </a:r>
            <a:endParaRPr lang="en-US" alt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 y="227012"/>
            <a:ext cx="10137776" cy="275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0001" y="3656012"/>
            <a:ext cx="10061575" cy="3689350"/>
            <a:chOff x="0" y="977900"/>
            <a:chExt cx="10061575" cy="368935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7900"/>
              <a:ext cx="10061575"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a:spLocks noChangeArrowheads="1"/>
            </p:cNvSpPr>
            <p:nvPr/>
          </p:nvSpPr>
          <p:spPr bwMode="auto">
            <a:xfrm>
              <a:off x="430213" y="4113213"/>
              <a:ext cx="95345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tetrahedral		    pyramidal			bent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8" y="227013"/>
            <a:ext cx="10036175" cy="588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50813"/>
            <a:ext cx="10061575" cy="671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804296" y="378939"/>
            <a:ext cx="6254259"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chemeClr val="tx1"/>
                </a:solidFill>
                <a:latin typeface="Arial" charset="0"/>
                <a:ea typeface="ＭＳ Ｐゴシック" pitchFamily="48" charset="-128"/>
              </a:defRPr>
            </a:lvl1pPr>
            <a:lvl2pPr marL="742950" indent="-285750">
              <a:defRPr sz="3000" b="1">
                <a:solidFill>
                  <a:schemeClr val="tx1"/>
                </a:solidFill>
                <a:latin typeface="Arial" charset="0"/>
                <a:ea typeface="ＭＳ Ｐゴシック" pitchFamily="48" charset="-128"/>
              </a:defRPr>
            </a:lvl2pPr>
            <a:lvl3pPr marL="1143000" indent="-228600">
              <a:defRPr sz="3000" b="1">
                <a:solidFill>
                  <a:schemeClr val="tx1"/>
                </a:solidFill>
                <a:latin typeface="Arial" charset="0"/>
                <a:ea typeface="ＭＳ Ｐゴシック" pitchFamily="48" charset="-128"/>
              </a:defRPr>
            </a:lvl3pPr>
            <a:lvl4pPr marL="1600200" indent="-228600">
              <a:defRPr sz="3000" b="1">
                <a:solidFill>
                  <a:schemeClr val="tx1"/>
                </a:solidFill>
                <a:latin typeface="Arial" charset="0"/>
                <a:ea typeface="ＭＳ Ｐゴシック" pitchFamily="48" charset="-128"/>
              </a:defRPr>
            </a:lvl4pPr>
            <a:lvl5pPr marL="2057400" indent="-228600">
              <a:defRPr sz="3000" b="1">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3000" b="1">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3000" b="1">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3000" b="1">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3000" b="1">
                <a:solidFill>
                  <a:schemeClr val="tx1"/>
                </a:solidFill>
                <a:latin typeface="Arial" charset="0"/>
                <a:ea typeface="ＭＳ Ｐゴシック" pitchFamily="48" charset="-128"/>
              </a:defRPr>
            </a:lvl9pPr>
          </a:lstStyle>
          <a:p>
            <a:r>
              <a:rPr lang="en-US" altLang="en-US" dirty="0"/>
              <a:t>multiple bonds in VSEPR theory</a:t>
            </a:r>
          </a:p>
        </p:txBody>
      </p:sp>
      <p:sp>
        <p:nvSpPr>
          <p:cNvPr id="3" name="TextBox 2"/>
          <p:cNvSpPr txBox="1">
            <a:spLocks noChangeArrowheads="1"/>
          </p:cNvSpPr>
          <p:nvPr/>
        </p:nvSpPr>
        <p:spPr bwMode="auto">
          <a:xfrm>
            <a:off x="866813" y="2411094"/>
            <a:ext cx="877121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chemeClr val="tx1"/>
                </a:solidFill>
                <a:latin typeface="Arial" charset="0"/>
                <a:ea typeface="ＭＳ Ｐゴシック" pitchFamily="48" charset="-128"/>
              </a:defRPr>
            </a:lvl1pPr>
            <a:lvl2pPr marL="742950" indent="-285750">
              <a:defRPr sz="3000" b="1">
                <a:solidFill>
                  <a:schemeClr val="tx1"/>
                </a:solidFill>
                <a:latin typeface="Arial" charset="0"/>
                <a:ea typeface="ＭＳ Ｐゴシック" pitchFamily="48" charset="-128"/>
              </a:defRPr>
            </a:lvl2pPr>
            <a:lvl3pPr marL="1143000" indent="-228600">
              <a:defRPr sz="3000" b="1">
                <a:solidFill>
                  <a:schemeClr val="tx1"/>
                </a:solidFill>
                <a:latin typeface="Arial" charset="0"/>
                <a:ea typeface="ＭＳ Ｐゴシック" pitchFamily="48" charset="-128"/>
              </a:defRPr>
            </a:lvl3pPr>
            <a:lvl4pPr marL="1600200" indent="-228600">
              <a:defRPr sz="3000" b="1">
                <a:solidFill>
                  <a:schemeClr val="tx1"/>
                </a:solidFill>
                <a:latin typeface="Arial" charset="0"/>
                <a:ea typeface="ＭＳ Ｐゴシック" pitchFamily="48" charset="-128"/>
              </a:defRPr>
            </a:lvl4pPr>
            <a:lvl5pPr marL="2057400" indent="-228600">
              <a:defRPr sz="3000" b="1">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3000" b="1">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3000" b="1">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3000" b="1">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3000" b="1">
                <a:solidFill>
                  <a:schemeClr val="tx1"/>
                </a:solidFill>
                <a:latin typeface="Arial" charset="0"/>
                <a:ea typeface="ＭＳ Ｐゴシック" pitchFamily="48" charset="-128"/>
              </a:defRPr>
            </a:lvl9pPr>
          </a:lstStyle>
          <a:p>
            <a:r>
              <a:rPr lang="en-US" altLang="en-US" dirty="0"/>
              <a:t>* treat a double or triple bond as if it were a “single bond” from a VSEPR standpoint</a:t>
            </a:r>
          </a:p>
        </p:txBody>
      </p:sp>
      <p:sp>
        <p:nvSpPr>
          <p:cNvPr id="4" name="Rectangle 3"/>
          <p:cNvSpPr>
            <a:spLocks noChangeArrowheads="1"/>
          </p:cNvSpPr>
          <p:nvPr/>
        </p:nvSpPr>
        <p:spPr bwMode="auto">
          <a:xfrm>
            <a:off x="866813" y="3824288"/>
            <a:ext cx="8618674"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chemeClr val="tx1"/>
                </a:solidFill>
                <a:latin typeface="Arial" charset="0"/>
                <a:ea typeface="ＭＳ Ｐゴシック" pitchFamily="48" charset="-128"/>
              </a:defRPr>
            </a:lvl1pPr>
            <a:lvl2pPr marL="742950" indent="-285750">
              <a:defRPr sz="3000" b="1">
                <a:solidFill>
                  <a:schemeClr val="tx1"/>
                </a:solidFill>
                <a:latin typeface="Arial" charset="0"/>
                <a:ea typeface="ＭＳ Ｐゴシック" pitchFamily="48" charset="-128"/>
              </a:defRPr>
            </a:lvl2pPr>
            <a:lvl3pPr marL="1143000" indent="-228600">
              <a:defRPr sz="3000" b="1">
                <a:solidFill>
                  <a:schemeClr val="tx1"/>
                </a:solidFill>
                <a:latin typeface="Arial" charset="0"/>
                <a:ea typeface="ＭＳ Ｐゴシック" pitchFamily="48" charset="-128"/>
              </a:defRPr>
            </a:lvl3pPr>
            <a:lvl4pPr marL="1600200" indent="-228600">
              <a:defRPr sz="3000" b="1">
                <a:solidFill>
                  <a:schemeClr val="tx1"/>
                </a:solidFill>
                <a:latin typeface="Arial" charset="0"/>
                <a:ea typeface="ＭＳ Ｐゴシック" pitchFamily="48" charset="-128"/>
              </a:defRPr>
            </a:lvl4pPr>
            <a:lvl5pPr marL="2057400" indent="-228600">
              <a:defRPr sz="3000" b="1">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3000" b="1">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3000" b="1">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3000" b="1">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3000" b="1">
                <a:solidFill>
                  <a:schemeClr val="tx1"/>
                </a:solidFill>
                <a:latin typeface="Arial" charset="0"/>
                <a:ea typeface="ＭＳ Ｐゴシック" pitchFamily="48" charset="-128"/>
              </a:defRPr>
            </a:lvl9pPr>
          </a:lstStyle>
          <a:p>
            <a:r>
              <a:rPr lang="en-US" altLang="en-US" dirty="0"/>
              <a:t>determine the molecular geometry of CO</a:t>
            </a:r>
            <a:r>
              <a:rPr lang="en-US" altLang="en-US" baseline="-25000" dirty="0"/>
              <a:t>2</a:t>
            </a:r>
            <a:endParaRPr lang="en-US" altLang="en-US"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454" y="4799012"/>
            <a:ext cx="4971945"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a:spLocks noChangeArrowheads="1"/>
          </p:cNvSpPr>
          <p:nvPr/>
        </p:nvSpPr>
        <p:spPr bwMode="auto">
          <a:xfrm>
            <a:off x="3607981" y="6363025"/>
            <a:ext cx="2594818"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000" b="1">
                <a:solidFill>
                  <a:schemeClr val="tx1"/>
                </a:solidFill>
                <a:latin typeface="Arial" charset="0"/>
                <a:ea typeface="ＭＳ Ｐゴシック" pitchFamily="48" charset="-128"/>
              </a:defRPr>
            </a:lvl1pPr>
            <a:lvl2pPr marL="742950" indent="-285750">
              <a:defRPr sz="3000" b="1">
                <a:solidFill>
                  <a:schemeClr val="tx1"/>
                </a:solidFill>
                <a:latin typeface="Arial" charset="0"/>
                <a:ea typeface="ＭＳ Ｐゴシック" pitchFamily="48" charset="-128"/>
              </a:defRPr>
            </a:lvl2pPr>
            <a:lvl3pPr marL="1143000" indent="-228600">
              <a:defRPr sz="3000" b="1">
                <a:solidFill>
                  <a:schemeClr val="tx1"/>
                </a:solidFill>
                <a:latin typeface="Arial" charset="0"/>
                <a:ea typeface="ＭＳ Ｐゴシック" pitchFamily="48" charset="-128"/>
              </a:defRPr>
            </a:lvl3pPr>
            <a:lvl4pPr marL="1600200" indent="-228600">
              <a:defRPr sz="3000" b="1">
                <a:solidFill>
                  <a:schemeClr val="tx1"/>
                </a:solidFill>
                <a:latin typeface="Arial" charset="0"/>
                <a:ea typeface="ＭＳ Ｐゴシック" pitchFamily="48" charset="-128"/>
              </a:defRPr>
            </a:lvl4pPr>
            <a:lvl5pPr marL="2057400" indent="-228600">
              <a:defRPr sz="3000" b="1">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3000" b="1">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3000" b="1">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3000" b="1">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3000" b="1">
                <a:solidFill>
                  <a:schemeClr val="tx1"/>
                </a:solidFill>
                <a:latin typeface="Arial" charset="0"/>
                <a:ea typeface="ＭＳ Ｐゴシック" pitchFamily="48" charset="-128"/>
              </a:defRPr>
            </a:lvl9pPr>
          </a:lstStyle>
          <a:p>
            <a:r>
              <a:rPr lang="en-US" altLang="en-US"/>
              <a:t> MG = linear</a:t>
            </a:r>
          </a:p>
        </p:txBody>
      </p:sp>
    </p:spTree>
    <p:extLst>
      <p:ext uri="{BB962C8B-B14F-4D97-AF65-F5344CB8AC3E}">
        <p14:creationId xmlns:p14="http://schemas.microsoft.com/office/powerpoint/2010/main" val="110230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336" y="4645975"/>
            <a:ext cx="6897799"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2"/>
          <p:cNvSpPr>
            <a:spLocks noChangeArrowheads="1"/>
          </p:cNvSpPr>
          <p:nvPr/>
        </p:nvSpPr>
        <p:spPr bwMode="auto">
          <a:xfrm>
            <a:off x="430616" y="450850"/>
            <a:ext cx="945766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b="1">
                <a:solidFill>
                  <a:schemeClr val="tx1"/>
                </a:solidFill>
                <a:latin typeface="Arial" charset="0"/>
                <a:ea typeface="ＭＳ Ｐゴシック" pitchFamily="48" charset="-128"/>
              </a:defRPr>
            </a:lvl1pPr>
            <a:lvl2pPr marL="742950" indent="-285750">
              <a:defRPr sz="3000" b="1">
                <a:solidFill>
                  <a:schemeClr val="tx1"/>
                </a:solidFill>
                <a:latin typeface="Arial" charset="0"/>
                <a:ea typeface="ＭＳ Ｐゴシック" pitchFamily="48" charset="-128"/>
              </a:defRPr>
            </a:lvl2pPr>
            <a:lvl3pPr marL="1143000" indent="-228600">
              <a:defRPr sz="3000" b="1">
                <a:solidFill>
                  <a:schemeClr val="tx1"/>
                </a:solidFill>
                <a:latin typeface="Arial" charset="0"/>
                <a:ea typeface="ＭＳ Ｐゴシック" pitchFamily="48" charset="-128"/>
              </a:defRPr>
            </a:lvl3pPr>
            <a:lvl4pPr marL="1600200" indent="-228600">
              <a:defRPr sz="3000" b="1">
                <a:solidFill>
                  <a:schemeClr val="tx1"/>
                </a:solidFill>
                <a:latin typeface="Arial" charset="0"/>
                <a:ea typeface="ＭＳ Ｐゴシック" pitchFamily="48" charset="-128"/>
              </a:defRPr>
            </a:lvl4pPr>
            <a:lvl5pPr marL="2057400" indent="-228600">
              <a:defRPr sz="3000" b="1">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3000" b="1">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3000" b="1">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3000" b="1">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3000" b="1">
                <a:solidFill>
                  <a:schemeClr val="tx1"/>
                </a:solidFill>
                <a:latin typeface="Arial" charset="0"/>
                <a:ea typeface="ＭＳ Ｐゴシック" pitchFamily="48" charset="-128"/>
              </a:defRPr>
            </a:lvl9pPr>
          </a:lstStyle>
          <a:p>
            <a:r>
              <a:rPr lang="en-US" altLang="en-US" dirty="0"/>
              <a:t>determine the molecular geometry of NO</a:t>
            </a:r>
            <a:r>
              <a:rPr lang="en-US" altLang="en-US" baseline="-25000" dirty="0"/>
              <a:t>2</a:t>
            </a:r>
            <a:r>
              <a:rPr lang="en-US" altLang="en-US" baseline="30000" dirty="0">
                <a:latin typeface="Courier New" pitchFamily="49" charset="0"/>
                <a:cs typeface="Courier New" pitchFamily="49" charset="0"/>
              </a:rPr>
              <a:t>-</a:t>
            </a:r>
            <a:r>
              <a:rPr lang="en-US" altLang="en-US" dirty="0"/>
              <a:t> (anion)</a:t>
            </a:r>
          </a:p>
        </p:txBody>
      </p:sp>
      <p:sp>
        <p:nvSpPr>
          <p:cNvPr id="4" name="Rectangle 3"/>
          <p:cNvSpPr>
            <a:spLocks noChangeArrowheads="1"/>
          </p:cNvSpPr>
          <p:nvPr/>
        </p:nvSpPr>
        <p:spPr bwMode="auto">
          <a:xfrm>
            <a:off x="2248034" y="6497296"/>
            <a:ext cx="2059329" cy="5540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000" b="1">
                <a:solidFill>
                  <a:schemeClr val="tx1"/>
                </a:solidFill>
                <a:latin typeface="Arial" charset="0"/>
                <a:ea typeface="ＭＳ Ｐゴシック" pitchFamily="48" charset="-128"/>
              </a:defRPr>
            </a:lvl1pPr>
            <a:lvl2pPr marL="742950" indent="-285750">
              <a:defRPr sz="3000" b="1">
                <a:solidFill>
                  <a:schemeClr val="tx1"/>
                </a:solidFill>
                <a:latin typeface="Arial" charset="0"/>
                <a:ea typeface="ＭＳ Ｐゴシック" pitchFamily="48" charset="-128"/>
              </a:defRPr>
            </a:lvl2pPr>
            <a:lvl3pPr marL="1143000" indent="-228600">
              <a:defRPr sz="3000" b="1">
                <a:solidFill>
                  <a:schemeClr val="tx1"/>
                </a:solidFill>
                <a:latin typeface="Arial" charset="0"/>
                <a:ea typeface="ＭＳ Ｐゴシック" pitchFamily="48" charset="-128"/>
              </a:defRPr>
            </a:lvl3pPr>
            <a:lvl4pPr marL="1600200" indent="-228600">
              <a:defRPr sz="3000" b="1">
                <a:solidFill>
                  <a:schemeClr val="tx1"/>
                </a:solidFill>
                <a:latin typeface="Arial" charset="0"/>
                <a:ea typeface="ＭＳ Ｐゴシック" pitchFamily="48" charset="-128"/>
              </a:defRPr>
            </a:lvl4pPr>
            <a:lvl5pPr marL="2057400" indent="-228600">
              <a:defRPr sz="3000" b="1">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3000" b="1">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3000" b="1">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3000" b="1">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3000" b="1">
                <a:solidFill>
                  <a:schemeClr val="tx1"/>
                </a:solidFill>
                <a:latin typeface="Arial" charset="0"/>
                <a:ea typeface="ＭＳ Ｐゴシック" pitchFamily="48" charset="-128"/>
              </a:defRPr>
            </a:lvl9pPr>
          </a:lstStyle>
          <a:p>
            <a:r>
              <a:rPr lang="en-US" altLang="en-US" dirty="0"/>
              <a:t>MG = bent</a:t>
            </a:r>
          </a:p>
        </p:txBody>
      </p:sp>
      <p:grpSp>
        <p:nvGrpSpPr>
          <p:cNvPr id="3" name="Group 2"/>
          <p:cNvGrpSpPr/>
          <p:nvPr/>
        </p:nvGrpSpPr>
        <p:grpSpPr>
          <a:xfrm>
            <a:off x="1363860" y="1218407"/>
            <a:ext cx="7406275" cy="938212"/>
            <a:chOff x="1396721" y="1725613"/>
            <a:chExt cx="7406275" cy="938212"/>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542" y="1763713"/>
              <a:ext cx="2820454"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396721" y="1725613"/>
              <a:ext cx="4371307" cy="900112"/>
              <a:chOff x="1396721" y="1725613"/>
              <a:chExt cx="4371307" cy="900112"/>
            </a:xfrm>
          </p:grpSpPr>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721" y="1725613"/>
                <a:ext cx="2820454"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7579" y="1976438"/>
                <a:ext cx="1320449"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73" y="2118519"/>
            <a:ext cx="2878138" cy="270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28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2493963" y="455613"/>
            <a:ext cx="5486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200" b="1" u="sng">
                <a:latin typeface="Arial" charset="0"/>
              </a:rPr>
              <a:t>Drawing Lewis Structures</a:t>
            </a:r>
          </a:p>
        </p:txBody>
      </p:sp>
      <p:sp>
        <p:nvSpPr>
          <p:cNvPr id="48133" name="Text Box 5"/>
          <p:cNvSpPr txBox="1">
            <a:spLocks noChangeArrowheads="1"/>
          </p:cNvSpPr>
          <p:nvPr/>
        </p:nvSpPr>
        <p:spPr bwMode="auto">
          <a:xfrm>
            <a:off x="284163" y="1446213"/>
            <a:ext cx="9753600"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buFontTx/>
              <a:buAutoNum type="arabicPeriod"/>
            </a:pPr>
            <a:r>
              <a:rPr lang="en-US" altLang="en-US" sz="3000" b="1">
                <a:latin typeface="Arial" charset="0"/>
              </a:rPr>
              <a:t>count the total number of valence electrons</a:t>
            </a:r>
          </a:p>
          <a:p>
            <a:pPr>
              <a:spcBef>
                <a:spcPct val="50000"/>
              </a:spcBef>
              <a:buFontTx/>
              <a:buAutoNum type="arabicPeriod"/>
            </a:pPr>
            <a:r>
              <a:rPr lang="en-US" altLang="en-US" sz="3000" b="1">
                <a:latin typeface="Arial" charset="0"/>
              </a:rPr>
              <a:t>make an intelligent guess as to the central element and connectivity</a:t>
            </a:r>
            <a:br>
              <a:rPr lang="en-US" altLang="en-US" sz="3000" b="1">
                <a:latin typeface="Arial" charset="0"/>
              </a:rPr>
            </a:br>
            <a:r>
              <a:rPr lang="en-US" altLang="en-US" sz="600" b="1">
                <a:latin typeface="Arial" charset="0"/>
              </a:rPr>
              <a:t/>
            </a:r>
            <a:br>
              <a:rPr lang="en-US" altLang="en-US" sz="600" b="1">
                <a:latin typeface="Arial" charset="0"/>
              </a:rPr>
            </a:br>
            <a:r>
              <a:rPr lang="en-US" altLang="en-US" sz="3000" b="1">
                <a:latin typeface="Arial" charset="0"/>
              </a:rPr>
              <a:t>a) heavier element is often the central element</a:t>
            </a:r>
            <a:br>
              <a:rPr lang="en-US" altLang="en-US" sz="3000" b="1">
                <a:latin typeface="Arial" charset="0"/>
              </a:rPr>
            </a:br>
            <a:r>
              <a:rPr lang="en-US" altLang="en-US" sz="3000" b="1">
                <a:latin typeface="Arial" charset="0"/>
              </a:rPr>
              <a:t>b) many molecules are symmetric</a:t>
            </a:r>
          </a:p>
          <a:p>
            <a:pPr>
              <a:spcBef>
                <a:spcPct val="50000"/>
              </a:spcBef>
              <a:buFontTx/>
              <a:buAutoNum type="arabicPeriod"/>
            </a:pPr>
            <a:r>
              <a:rPr lang="en-US" altLang="en-US" sz="3000" b="1">
                <a:latin typeface="Arial" charset="0"/>
              </a:rPr>
              <a:t>Add electron pairs to satisfy octet rule</a:t>
            </a:r>
          </a:p>
          <a:p>
            <a:pPr>
              <a:spcBef>
                <a:spcPct val="50000"/>
              </a:spcBef>
              <a:buFontTx/>
              <a:buAutoNum type="arabicPeriod"/>
            </a:pPr>
            <a:r>
              <a:rPr lang="en-US" altLang="en-US" sz="3000" b="1">
                <a:latin typeface="Arial" charset="0"/>
              </a:rPr>
              <a:t>start making multiple bonds (first double, then triple if single bonds not getting the job done.)</a:t>
            </a:r>
          </a:p>
          <a:p>
            <a:pPr>
              <a:spcBef>
                <a:spcPct val="50000"/>
              </a:spcBef>
              <a:buFontTx/>
              <a:buAutoNum type="arabicPeriod"/>
            </a:pPr>
            <a:r>
              <a:rPr lang="en-US" altLang="en-US" sz="3000" b="1">
                <a:latin typeface="Arial" charset="0"/>
              </a:rPr>
              <a:t>Do </a:t>
            </a:r>
            <a:r>
              <a:rPr lang="en-US" altLang="en-US" sz="3000" b="1" u="sng">
                <a:latin typeface="Arial" charset="0"/>
              </a:rPr>
              <a:t>NOT</a:t>
            </a:r>
            <a:r>
              <a:rPr lang="en-US" altLang="en-US" sz="3000" b="1">
                <a:latin typeface="Arial" charset="0"/>
              </a:rPr>
              <a:t> (</a:t>
            </a:r>
            <a:r>
              <a:rPr lang="en-US" altLang="en-US" sz="3000" b="1">
                <a:solidFill>
                  <a:schemeClr val="accent2"/>
                </a:solidFill>
                <a:latin typeface="Arial" charset="0"/>
              </a:rPr>
              <a:t>under any circumstance</a:t>
            </a:r>
            <a:r>
              <a:rPr lang="en-US" altLang="en-US" sz="3000" b="1">
                <a:solidFill>
                  <a:schemeClr val="accent2"/>
                </a:solidFill>
              </a:rPr>
              <a:t>…</a:t>
            </a:r>
            <a:r>
              <a:rPr lang="en-US" altLang="en-US" sz="3000" b="1">
                <a:solidFill>
                  <a:schemeClr val="accent2"/>
                </a:solidFill>
                <a:latin typeface="Arial" charset="0"/>
              </a:rPr>
              <a:t>..</a:t>
            </a:r>
            <a:r>
              <a:rPr lang="en-US" altLang="en-US" sz="3000" b="1">
                <a:solidFill>
                  <a:srgbClr val="FF0000"/>
                </a:solidFill>
                <a:latin typeface="Arial" charset="0"/>
              </a:rPr>
              <a:t>ever</a:t>
            </a:r>
            <a:r>
              <a:rPr lang="en-US" altLang="en-US" sz="3000" b="1">
                <a:latin typeface="Arial" charset="0"/>
              </a:rPr>
              <a:t>) form a multiple bond to a halogen or hydrogen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13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81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045369" y="6399212"/>
            <a:ext cx="5143500" cy="5540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a:t>
            </a:r>
            <a:r>
              <a:rPr lang="en-US" altLang="en-US" sz="3000" b="1" dirty="0" err="1">
                <a:latin typeface="Arial" charset="0"/>
                <a:ea typeface="ＭＳ Ｐゴシック" pitchFamily="48" charset="-128"/>
              </a:rPr>
              <a:t>triganol</a:t>
            </a:r>
            <a:r>
              <a:rPr lang="en-US" altLang="en-US" sz="3000" b="1" dirty="0">
                <a:latin typeface="Arial" charset="0"/>
                <a:ea typeface="ＭＳ Ｐゴシック" pitchFamily="48" charset="-128"/>
              </a:rPr>
              <a:t> </a:t>
            </a:r>
            <a:r>
              <a:rPr lang="en-US" altLang="en-US" sz="3000" b="1" dirty="0" err="1">
                <a:latin typeface="Arial" charset="0"/>
                <a:ea typeface="ＭＳ Ｐゴシック" pitchFamily="48" charset="-128"/>
              </a:rPr>
              <a:t>bipyramidal</a:t>
            </a:r>
            <a:endParaRPr lang="en-US" altLang="en-US" sz="3000" b="1" dirty="0">
              <a:latin typeface="Arial" charset="0"/>
              <a:ea typeface="ＭＳ Ｐゴシック" pitchFamily="48" charset="-128"/>
            </a:endParaRPr>
          </a:p>
        </p:txBody>
      </p:sp>
      <p:sp>
        <p:nvSpPr>
          <p:cNvPr id="5" name="Rectangle 1"/>
          <p:cNvSpPr>
            <a:spLocks noChangeArrowheads="1"/>
          </p:cNvSpPr>
          <p:nvPr/>
        </p:nvSpPr>
        <p:spPr bwMode="auto">
          <a:xfrm>
            <a:off x="1177767" y="227012"/>
            <a:ext cx="80073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a:t>
            </a:r>
            <a:r>
              <a:rPr lang="en-US" altLang="en-US" sz="3000" b="1" dirty="0" smtClean="0">
                <a:latin typeface="Arial" charset="0"/>
                <a:cs typeface="Arial" charset="0"/>
              </a:rPr>
              <a:t>PF</a:t>
            </a:r>
            <a:r>
              <a:rPr lang="en-US" altLang="en-US" sz="3000" b="1" baseline="-25000" dirty="0" smtClean="0">
                <a:latin typeface="Arial" charset="0"/>
                <a:cs typeface="Arial" charset="0"/>
              </a:rPr>
              <a:t>5</a:t>
            </a:r>
            <a:endParaRPr lang="en-US" altLang="en-US" sz="3000" b="1" dirty="0">
              <a:latin typeface="Arial" charset="0"/>
              <a:cs typeface="Arial"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767" y="1657984"/>
            <a:ext cx="4704556" cy="437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769" y="836612"/>
            <a:ext cx="8179094" cy="583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952" y="1065212"/>
            <a:ext cx="4191000" cy="389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extBox 3"/>
          <p:cNvSpPr txBox="1">
            <a:spLocks noChangeArrowheads="1"/>
          </p:cNvSpPr>
          <p:nvPr/>
        </p:nvSpPr>
        <p:spPr bwMode="auto">
          <a:xfrm>
            <a:off x="439421" y="5493544"/>
            <a:ext cx="5143500" cy="5540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 MG = triganol bipyramidal</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363" y="3205163"/>
            <a:ext cx="4160837"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275" y="3205163"/>
            <a:ext cx="2874963"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3" y="3513138"/>
            <a:ext cx="2424112"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122" y="507364"/>
            <a:ext cx="22955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a:spLocks noChangeArrowheads="1"/>
          </p:cNvSpPr>
          <p:nvPr/>
        </p:nvSpPr>
        <p:spPr bwMode="auto">
          <a:xfrm>
            <a:off x="3184525" y="6325236"/>
            <a:ext cx="2895600"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 MG = see-saw</a:t>
            </a:r>
          </a:p>
        </p:txBody>
      </p:sp>
      <p:sp>
        <p:nvSpPr>
          <p:cNvPr id="7" name="Rectangle 1"/>
          <p:cNvSpPr>
            <a:spLocks noChangeArrowheads="1"/>
          </p:cNvSpPr>
          <p:nvPr/>
        </p:nvSpPr>
        <p:spPr bwMode="auto">
          <a:xfrm>
            <a:off x="338534" y="827404"/>
            <a:ext cx="47394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a:t>
            </a:r>
            <a:r>
              <a:rPr lang="en-US" altLang="en-US" sz="3000" b="1" dirty="0" smtClean="0">
                <a:latin typeface="Arial" charset="0"/>
                <a:cs typeface="Arial" charset="0"/>
              </a:rPr>
              <a:t>SF</a:t>
            </a:r>
            <a:r>
              <a:rPr lang="en-US" altLang="en-US" sz="3000" b="1" baseline="-25000" dirty="0">
                <a:latin typeface="Arial" charset="0"/>
                <a:cs typeface="Arial" charset="0"/>
              </a:rPr>
              <a:t>4</a:t>
            </a:r>
            <a:endParaRPr lang="en-US" altLang="en-US" sz="30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8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88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588169" y="455612"/>
            <a:ext cx="9067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a:t>
            </a:r>
            <a:r>
              <a:rPr lang="en-US" altLang="en-US" sz="3000" b="1" dirty="0" smtClean="0">
                <a:latin typeface="Arial" charset="0"/>
                <a:cs typeface="Arial" charset="0"/>
              </a:rPr>
              <a:t>SOF</a:t>
            </a:r>
            <a:r>
              <a:rPr lang="en-US" altLang="en-US" sz="3000" b="1" baseline="-25000" dirty="0" smtClean="0">
                <a:latin typeface="Arial" charset="0"/>
                <a:cs typeface="Arial" charset="0"/>
              </a:rPr>
              <a:t>4</a:t>
            </a:r>
            <a:endParaRPr lang="en-US" altLang="en-US" sz="3000" b="1" dirty="0">
              <a:latin typeface="Arial" charset="0"/>
              <a:cs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769" y="684212"/>
            <a:ext cx="4267200" cy="507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Text Box 5"/>
          <p:cNvSpPr txBox="1">
            <a:spLocks noChangeArrowheads="1"/>
          </p:cNvSpPr>
          <p:nvPr/>
        </p:nvSpPr>
        <p:spPr bwMode="auto">
          <a:xfrm>
            <a:off x="1699260" y="4249737"/>
            <a:ext cx="29718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2600" b="1" dirty="0">
                <a:latin typeface="Arial" charset="0"/>
              </a:rPr>
              <a:t>Structure of SOF</a:t>
            </a:r>
            <a:r>
              <a:rPr lang="en-US" altLang="en-US" sz="2600" b="1" baseline="-25000" dirty="0">
                <a:latin typeface="Arial" charset="0"/>
              </a:rPr>
              <a:t>4</a:t>
            </a:r>
            <a:endParaRPr lang="en-US" altLang="en-US" sz="2600" b="1" dirty="0">
              <a:latin typeface="Arial" charset="0"/>
            </a:endParaRPr>
          </a:p>
        </p:txBody>
      </p:sp>
      <p:sp>
        <p:nvSpPr>
          <p:cNvPr id="49156" name="Text Box 6"/>
          <p:cNvSpPr txBox="1">
            <a:spLocks noChangeArrowheads="1"/>
          </p:cNvSpPr>
          <p:nvPr/>
        </p:nvSpPr>
        <p:spPr bwMode="auto">
          <a:xfrm>
            <a:off x="969169" y="2960795"/>
            <a:ext cx="22159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a:latin typeface="Times New Roman" panose="02020603050405020304" pitchFamily="18" charset="0"/>
                <a:cs typeface="Times New Roman" panose="02020603050405020304" pitchFamily="18" charset="0"/>
              </a:rPr>
              <a:t>red = oxygen</a:t>
            </a:r>
            <a:br>
              <a:rPr lang="en-US" altLang="en-US" dirty="0">
                <a:latin typeface="Times New Roman" panose="02020603050405020304" pitchFamily="18" charset="0"/>
                <a:cs typeface="Times New Roman" panose="02020603050405020304" pitchFamily="18" charset="0"/>
              </a:rPr>
            </a:br>
            <a:r>
              <a:rPr lang="en-US" altLang="en-US" dirty="0">
                <a:latin typeface="Times New Roman" panose="02020603050405020304" pitchFamily="18" charset="0"/>
                <a:cs typeface="Times New Roman" panose="02020603050405020304" pitchFamily="18" charset="0"/>
              </a:rPr>
              <a:t>green = fluorine</a:t>
            </a:r>
          </a:p>
        </p:txBody>
      </p:sp>
      <p:sp>
        <p:nvSpPr>
          <p:cNvPr id="6" name="Rectangle 1"/>
          <p:cNvSpPr>
            <a:spLocks noChangeArrowheads="1"/>
          </p:cNvSpPr>
          <p:nvPr/>
        </p:nvSpPr>
        <p:spPr bwMode="auto">
          <a:xfrm>
            <a:off x="588169" y="455612"/>
            <a:ext cx="9067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a:t>
            </a:r>
            <a:r>
              <a:rPr lang="en-US" altLang="en-US" sz="3000" b="1" dirty="0" smtClean="0">
                <a:latin typeface="Arial" charset="0"/>
                <a:cs typeface="Arial" charset="0"/>
              </a:rPr>
              <a:t>SOF</a:t>
            </a:r>
            <a:r>
              <a:rPr lang="en-US" altLang="en-US" sz="3000" b="1" baseline="-25000" dirty="0" smtClean="0">
                <a:latin typeface="Arial" charset="0"/>
                <a:cs typeface="Arial" charset="0"/>
              </a:rPr>
              <a:t>4</a:t>
            </a:r>
            <a:endParaRPr lang="en-US" altLang="en-US" sz="3000" b="1" dirty="0">
              <a:latin typeface="Arial" charset="0"/>
              <a:cs typeface="Arial" charset="0"/>
            </a:endParaRPr>
          </a:p>
        </p:txBody>
      </p:sp>
      <p:sp>
        <p:nvSpPr>
          <p:cNvPr id="7" name="TextBox 3"/>
          <p:cNvSpPr txBox="1">
            <a:spLocks noChangeArrowheads="1"/>
          </p:cNvSpPr>
          <p:nvPr/>
        </p:nvSpPr>
        <p:spPr bwMode="auto">
          <a:xfrm>
            <a:off x="1883569" y="5865812"/>
            <a:ext cx="7010399" cy="55399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a:t>
            </a:r>
            <a:r>
              <a:rPr lang="en-US" altLang="en-US" sz="3000" b="1" dirty="0" smtClean="0">
                <a:latin typeface="Arial" charset="0"/>
                <a:ea typeface="ＭＳ Ｐゴシック" pitchFamily="48" charset="-128"/>
              </a:rPr>
              <a:t>“pseudo” </a:t>
            </a:r>
            <a:r>
              <a:rPr lang="en-US" altLang="en-US" sz="3000" b="1" dirty="0" err="1" smtClean="0">
                <a:latin typeface="Arial" charset="0"/>
                <a:ea typeface="ＭＳ Ｐゴシック" pitchFamily="48" charset="-128"/>
              </a:rPr>
              <a:t>triganol</a:t>
            </a:r>
            <a:r>
              <a:rPr lang="en-US" altLang="en-US" sz="3000" b="1" dirty="0">
                <a:latin typeface="Arial" charset="0"/>
                <a:ea typeface="ＭＳ Ｐゴシック" pitchFamily="48" charset="-128"/>
              </a:rPr>
              <a:t> </a:t>
            </a:r>
            <a:r>
              <a:rPr lang="en-US" altLang="en-US" sz="3000" b="1" dirty="0" err="1" smtClean="0">
                <a:latin typeface="Arial" charset="0"/>
                <a:ea typeface="ＭＳ Ｐゴシック" pitchFamily="48" charset="-128"/>
              </a:rPr>
              <a:t>bipyramidal</a:t>
            </a:r>
            <a:endParaRPr lang="en-US" altLang="en-US" sz="3000" b="1" dirty="0">
              <a:latin typeface="Arial" charset="0"/>
              <a:ea typeface="ＭＳ Ｐゴシック" pitchFamily="48" charset="-128"/>
            </a:endParaRPr>
          </a:p>
        </p:txBody>
      </p:sp>
    </p:spTree>
    <p:extLst>
      <p:ext uri="{BB962C8B-B14F-4D97-AF65-F5344CB8AC3E}">
        <p14:creationId xmlns:p14="http://schemas.microsoft.com/office/powerpoint/2010/main" val="192610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454025" y="1674813"/>
            <a:ext cx="9525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0050" indent="-400050">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000" b="1" dirty="0">
                <a:latin typeface="Arial" charset="0"/>
              </a:rPr>
              <a:t>1. multiple bonds (double and triple bonds) are bigger and take up more room than single bonds</a:t>
            </a:r>
          </a:p>
        </p:txBody>
      </p:sp>
      <p:sp>
        <p:nvSpPr>
          <p:cNvPr id="4" name="Text Box 5"/>
          <p:cNvSpPr txBox="1">
            <a:spLocks noChangeArrowheads="1"/>
          </p:cNvSpPr>
          <p:nvPr/>
        </p:nvSpPr>
        <p:spPr bwMode="auto">
          <a:xfrm>
            <a:off x="657225" y="2894013"/>
            <a:ext cx="92598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000" b="1">
                <a:latin typeface="Arial" charset="0"/>
              </a:rPr>
              <a:t>therefore, if given a choice, a multiple bond goes equatorial (in triganol bipyramidal geometry)</a:t>
            </a:r>
          </a:p>
        </p:txBody>
      </p:sp>
      <p:sp>
        <p:nvSpPr>
          <p:cNvPr id="5" name="Text Box 5"/>
          <p:cNvSpPr txBox="1">
            <a:spLocks noChangeArrowheads="1"/>
          </p:cNvSpPr>
          <p:nvPr/>
        </p:nvSpPr>
        <p:spPr bwMode="auto">
          <a:xfrm>
            <a:off x="430213" y="4341813"/>
            <a:ext cx="9525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00050" indent="-400050">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000" b="1" dirty="0">
                <a:latin typeface="Arial" charset="0"/>
              </a:rPr>
              <a:t>2. The more electronegative the terminal atom, the smaller the resulting bond</a:t>
            </a:r>
          </a:p>
        </p:txBody>
      </p:sp>
      <p:sp>
        <p:nvSpPr>
          <p:cNvPr id="48133" name="Text Box 5"/>
          <p:cNvSpPr txBox="1">
            <a:spLocks noChangeArrowheads="1"/>
          </p:cNvSpPr>
          <p:nvPr/>
        </p:nvSpPr>
        <p:spPr bwMode="auto">
          <a:xfrm>
            <a:off x="2265363" y="227013"/>
            <a:ext cx="6019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ctr">
              <a:spcBef>
                <a:spcPct val="50000"/>
              </a:spcBef>
            </a:pPr>
            <a:r>
              <a:rPr lang="en-US" altLang="en-US" sz="3000" b="1" dirty="0" smtClean="0">
                <a:latin typeface="Arial" charset="0"/>
              </a:rPr>
              <a:t>VSEPR </a:t>
            </a:r>
            <a:r>
              <a:rPr lang="en-US" altLang="en-US" sz="3000" b="1" dirty="0">
                <a:latin typeface="Arial" charset="0"/>
              </a:rPr>
              <a:t>complications in </a:t>
            </a:r>
            <a:br>
              <a:rPr lang="en-US" altLang="en-US" sz="3000" b="1" dirty="0">
                <a:latin typeface="Arial" charset="0"/>
              </a:rPr>
            </a:br>
            <a:r>
              <a:rPr lang="en-US" altLang="en-US" sz="3000" b="1" dirty="0" err="1">
                <a:latin typeface="Arial" charset="0"/>
              </a:rPr>
              <a:t>triganol</a:t>
            </a:r>
            <a:r>
              <a:rPr lang="en-US" altLang="en-US" sz="3000" b="1" dirty="0">
                <a:latin typeface="Arial" charset="0"/>
              </a:rPr>
              <a:t> </a:t>
            </a:r>
            <a:r>
              <a:rPr lang="en-US" altLang="en-US" sz="3000" b="1" dirty="0" err="1">
                <a:latin typeface="Arial" charset="0"/>
              </a:rPr>
              <a:t>bipyramidal</a:t>
            </a:r>
            <a:r>
              <a:rPr lang="en-US" altLang="en-US" sz="3000" b="1" dirty="0">
                <a:latin typeface="Arial" charset="0"/>
              </a:rPr>
              <a:t> geometry</a:t>
            </a:r>
          </a:p>
        </p:txBody>
      </p:sp>
      <p:sp>
        <p:nvSpPr>
          <p:cNvPr id="7" name="Text Box 5"/>
          <p:cNvSpPr txBox="1">
            <a:spLocks noChangeArrowheads="1"/>
          </p:cNvSpPr>
          <p:nvPr/>
        </p:nvSpPr>
        <p:spPr bwMode="auto">
          <a:xfrm>
            <a:off x="344488" y="5637213"/>
            <a:ext cx="9694862"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000" b="1">
                <a:latin typeface="Arial" charset="0"/>
              </a:rPr>
              <a:t>therefore, if given a choice, the less electronegative terminal atom goes equatorial (in triganol bipyramidal geometry)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588169" y="455612"/>
            <a:ext cx="90671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a:t>
            </a:r>
            <a:r>
              <a:rPr lang="en-US" altLang="en-US" sz="3000" b="1" dirty="0" smtClean="0">
                <a:latin typeface="Arial" charset="0"/>
                <a:cs typeface="Arial" charset="0"/>
              </a:rPr>
              <a:t>XeO</a:t>
            </a:r>
            <a:r>
              <a:rPr lang="en-US" altLang="en-US" sz="3000" b="1" baseline="-25000" dirty="0" smtClean="0">
                <a:latin typeface="Arial" charset="0"/>
                <a:cs typeface="Arial" charset="0"/>
              </a:rPr>
              <a:t>2</a:t>
            </a:r>
            <a:r>
              <a:rPr lang="en-US" altLang="en-US" sz="3000" b="1" dirty="0" smtClean="0">
                <a:latin typeface="Arial" charset="0"/>
                <a:cs typeface="Arial" charset="0"/>
              </a:rPr>
              <a:t>F</a:t>
            </a:r>
            <a:r>
              <a:rPr lang="en-US" altLang="en-US" sz="3000" b="1" baseline="-25000" dirty="0" smtClean="0">
                <a:latin typeface="Arial" charset="0"/>
                <a:cs typeface="Arial" charset="0"/>
              </a:rPr>
              <a:t>2</a:t>
            </a:r>
            <a:endParaRPr lang="en-US" altLang="en-US" sz="3000" b="1" dirty="0">
              <a:latin typeface="Arial" charset="0"/>
              <a:cs typeface="Arial" charset="0"/>
            </a:endParaRPr>
          </a:p>
        </p:txBody>
      </p:sp>
      <p:sp>
        <p:nvSpPr>
          <p:cNvPr id="7" name="TextBox 3"/>
          <p:cNvSpPr txBox="1">
            <a:spLocks noChangeArrowheads="1"/>
          </p:cNvSpPr>
          <p:nvPr/>
        </p:nvSpPr>
        <p:spPr bwMode="auto">
          <a:xfrm>
            <a:off x="2801221" y="6094412"/>
            <a:ext cx="4794967" cy="55399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a:t>
            </a:r>
            <a:r>
              <a:rPr lang="en-US" altLang="en-US" sz="3000" b="1" dirty="0" smtClean="0">
                <a:latin typeface="Arial" charset="0"/>
                <a:ea typeface="ＭＳ Ｐゴシック" pitchFamily="48" charset="-128"/>
              </a:rPr>
              <a:t>“pseudo” see-saw</a:t>
            </a:r>
            <a:endParaRPr lang="en-US" altLang="en-US" sz="3000" b="1" dirty="0">
              <a:latin typeface="Arial" charset="0"/>
              <a:ea typeface="ＭＳ Ｐゴシック" pitchFamily="48" charset="-128"/>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969" y="1727607"/>
            <a:ext cx="3124200" cy="261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04335" y="1558877"/>
            <a:ext cx="2546823" cy="2780167"/>
            <a:chOff x="404335" y="1558877"/>
            <a:chExt cx="2546823" cy="2780167"/>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9" y="1558877"/>
              <a:ext cx="2515389" cy="2780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4335" y="1927604"/>
              <a:ext cx="343219" cy="461665"/>
            </a:xfrm>
            <a:prstGeom prst="rect">
              <a:avLst/>
            </a:prstGeom>
            <a:solidFill>
              <a:schemeClr val="bg1"/>
            </a:solidFill>
          </p:spPr>
          <p:txBody>
            <a:bodyPr wrap="square" rtlCol="0">
              <a:spAutoFit/>
            </a:bodyPr>
            <a:lstStyle/>
            <a:p>
              <a:endParaRPr lang="en-US" dirty="0"/>
            </a:p>
          </p:txBody>
        </p:sp>
      </p:grpSp>
      <p:sp>
        <p:nvSpPr>
          <p:cNvPr id="10" name="Rectangle 1"/>
          <p:cNvSpPr>
            <a:spLocks noChangeArrowheads="1"/>
          </p:cNvSpPr>
          <p:nvPr/>
        </p:nvSpPr>
        <p:spPr bwMode="auto">
          <a:xfrm>
            <a:off x="747554" y="4711696"/>
            <a:ext cx="82459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lone pair electrons always takes precedence for the equatorial position</a:t>
            </a:r>
            <a:endParaRPr lang="en-US" altLang="en-US" sz="3000" b="1" dirty="0">
              <a:latin typeface="Arial" charset="0"/>
              <a:cs typeface="Arial"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369" y="1332033"/>
            <a:ext cx="3151188" cy="323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635202" y="1565030"/>
            <a:ext cx="609600"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ax</a:t>
            </a:r>
            <a:endParaRPr lang="en-US" sz="2000" b="1" dirty="0">
              <a:latin typeface="Arial" panose="020B0604020202020204" pitchFamily="34" charset="0"/>
              <a:cs typeface="Arial" panose="020B0604020202020204" pitchFamily="34" charset="0"/>
            </a:endParaRPr>
          </a:p>
        </p:txBody>
      </p:sp>
      <p:sp>
        <p:nvSpPr>
          <p:cNvPr id="14" name="TextBox 13"/>
          <p:cNvSpPr txBox="1"/>
          <p:nvPr/>
        </p:nvSpPr>
        <p:spPr>
          <a:xfrm>
            <a:off x="8655994" y="4165777"/>
            <a:ext cx="609600"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ax</a:t>
            </a:r>
            <a:endParaRPr lang="en-US" sz="2000" b="1" dirty="0">
              <a:latin typeface="Arial" panose="020B0604020202020204" pitchFamily="34" charset="0"/>
              <a:cs typeface="Arial" panose="020B0604020202020204" pitchFamily="34" charset="0"/>
            </a:endParaRPr>
          </a:p>
        </p:txBody>
      </p:sp>
      <p:sp>
        <p:nvSpPr>
          <p:cNvPr id="15" name="TextBox 14"/>
          <p:cNvSpPr txBox="1"/>
          <p:nvPr/>
        </p:nvSpPr>
        <p:spPr>
          <a:xfrm>
            <a:off x="7369969" y="3620134"/>
            <a:ext cx="609600" cy="400110"/>
          </a:xfrm>
          <a:prstGeom prst="rect">
            <a:avLst/>
          </a:prstGeom>
          <a:noFill/>
        </p:spPr>
        <p:txBody>
          <a:bodyPr wrap="square" rtlCol="0">
            <a:spAutoFit/>
          </a:bodyPr>
          <a:lstStyle/>
          <a:p>
            <a:r>
              <a:rPr lang="en-US" sz="2000" b="1" dirty="0" err="1" smtClean="0">
                <a:latin typeface="Arial" panose="020B0604020202020204" pitchFamily="34" charset="0"/>
                <a:cs typeface="Arial" panose="020B0604020202020204" pitchFamily="34" charset="0"/>
              </a:rPr>
              <a:t>eq</a:t>
            </a:r>
            <a:endParaRPr lang="en-US" sz="2000" b="1" dirty="0">
              <a:latin typeface="Arial" panose="020B0604020202020204" pitchFamily="34" charset="0"/>
              <a:cs typeface="Arial" panose="020B0604020202020204" pitchFamily="34" charset="0"/>
            </a:endParaRPr>
          </a:p>
        </p:txBody>
      </p:sp>
      <p:sp>
        <p:nvSpPr>
          <p:cNvPr id="16" name="TextBox 15"/>
          <p:cNvSpPr txBox="1"/>
          <p:nvPr/>
        </p:nvSpPr>
        <p:spPr>
          <a:xfrm>
            <a:off x="6986588" y="2548850"/>
            <a:ext cx="609600" cy="400110"/>
          </a:xfrm>
          <a:prstGeom prst="rect">
            <a:avLst/>
          </a:prstGeom>
          <a:noFill/>
        </p:spPr>
        <p:txBody>
          <a:bodyPr wrap="square" rtlCol="0">
            <a:spAutoFit/>
          </a:bodyPr>
          <a:lstStyle/>
          <a:p>
            <a:r>
              <a:rPr lang="en-US" sz="2000" b="1" dirty="0" err="1" smtClean="0">
                <a:latin typeface="Arial" panose="020B0604020202020204" pitchFamily="34" charset="0"/>
                <a:cs typeface="Arial" panose="020B0604020202020204" pitchFamily="34" charset="0"/>
              </a:rPr>
              <a:t>eq</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0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4" grpId="0"/>
      <p:bldP spid="14"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631339" y="4530725"/>
            <a:ext cx="2895600"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T-shape</a:t>
            </a: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921" y="1737994"/>
            <a:ext cx="3754437"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5770244" y="5935980"/>
            <a:ext cx="2617787"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 MG = bent T</a:t>
            </a:r>
          </a:p>
        </p:txBody>
      </p:sp>
      <p:sp>
        <p:nvSpPr>
          <p:cNvPr id="2" name="TextBox 1"/>
          <p:cNvSpPr txBox="1">
            <a:spLocks noChangeArrowheads="1"/>
          </p:cNvSpPr>
          <p:nvPr/>
        </p:nvSpPr>
        <p:spPr bwMode="auto">
          <a:xfrm>
            <a:off x="6741795" y="5256213"/>
            <a:ext cx="674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2800" b="1" dirty="0">
                <a:latin typeface="Arial" charset="0"/>
                <a:cs typeface="Arial" charset="0"/>
              </a:rPr>
              <a:t>or</a:t>
            </a:r>
          </a:p>
        </p:txBody>
      </p:sp>
      <p:sp>
        <p:nvSpPr>
          <p:cNvPr id="6" name="Rectangle 1"/>
          <p:cNvSpPr>
            <a:spLocks noChangeArrowheads="1"/>
          </p:cNvSpPr>
          <p:nvPr/>
        </p:nvSpPr>
        <p:spPr bwMode="auto">
          <a:xfrm>
            <a:off x="3741897" y="227012"/>
            <a:ext cx="6400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 bond angles </a:t>
            </a:r>
            <a:r>
              <a:rPr lang="en-US" altLang="en-US" sz="3000" b="1" dirty="0">
                <a:latin typeface="Arial" charset="0"/>
                <a:cs typeface="Arial" charset="0"/>
              </a:rPr>
              <a:t>of </a:t>
            </a:r>
            <a:r>
              <a:rPr lang="en-US" altLang="en-US" sz="3000" b="1" dirty="0" smtClean="0">
                <a:latin typeface="Arial" charset="0"/>
                <a:cs typeface="Arial" charset="0"/>
              </a:rPr>
              <a:t>ClF</a:t>
            </a:r>
            <a:r>
              <a:rPr lang="en-US" altLang="en-US" sz="3000" b="1" baseline="-25000" dirty="0">
                <a:latin typeface="Arial" charset="0"/>
                <a:cs typeface="Arial" charset="0"/>
              </a:rPr>
              <a:t>3</a:t>
            </a:r>
            <a:endParaRPr lang="en-US" altLang="en-US" sz="3000" b="1" dirty="0">
              <a:latin typeface="Arial" charset="0"/>
              <a:cs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8" y="227012"/>
            <a:ext cx="2819400" cy="323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169" y="3334897"/>
            <a:ext cx="2895600" cy="384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769" y="2344152"/>
            <a:ext cx="3626802" cy="365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1731169" y="6323012"/>
            <a:ext cx="2438400" cy="57467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linear</a:t>
            </a:r>
          </a:p>
        </p:txBody>
      </p:sp>
      <p:sp>
        <p:nvSpPr>
          <p:cNvPr id="4" name="Rectangle 3"/>
          <p:cNvSpPr>
            <a:spLocks noChangeArrowheads="1"/>
          </p:cNvSpPr>
          <p:nvPr/>
        </p:nvSpPr>
        <p:spPr bwMode="auto">
          <a:xfrm>
            <a:off x="1457167" y="303212"/>
            <a:ext cx="75904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a:t>
            </a:r>
            <a:br>
              <a:rPr lang="en-US" altLang="en-US" sz="3000" b="1" dirty="0" smtClean="0">
                <a:latin typeface="Arial" charset="0"/>
                <a:cs typeface="Arial" charset="0"/>
              </a:rPr>
            </a:br>
            <a:r>
              <a:rPr lang="en-US" altLang="en-US" sz="3000" b="1" dirty="0" smtClean="0">
                <a:latin typeface="Arial" charset="0"/>
                <a:cs typeface="Arial" charset="0"/>
              </a:rPr>
              <a:t>bond angles </a:t>
            </a:r>
            <a:r>
              <a:rPr lang="en-US" altLang="en-US" sz="3000" b="1" dirty="0">
                <a:latin typeface="Arial" charset="0"/>
                <a:cs typeface="Arial" charset="0"/>
              </a:rPr>
              <a:t>of </a:t>
            </a:r>
            <a:r>
              <a:rPr lang="en-US" altLang="en-US" sz="3000" b="1" dirty="0" smtClean="0">
                <a:latin typeface="Arial" charset="0"/>
                <a:cs typeface="Arial" charset="0"/>
              </a:rPr>
              <a:t>XeF</a:t>
            </a:r>
            <a:r>
              <a:rPr lang="en-US" altLang="en-US" sz="3000" b="1" baseline="-25000" dirty="0" smtClean="0">
                <a:latin typeface="Arial" charset="0"/>
                <a:cs typeface="Arial" charset="0"/>
              </a:rPr>
              <a:t>2</a:t>
            </a:r>
            <a:endParaRPr lang="en-US" altLang="en-US" sz="3000" b="1" dirty="0">
              <a:latin typeface="Arial" charset="0"/>
              <a:cs typeface="Arial"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769" y="912812"/>
            <a:ext cx="2578100" cy="323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59769" y="756069"/>
            <a:ext cx="6477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draw </a:t>
            </a:r>
            <a:r>
              <a:rPr lang="en-US" altLang="en-US" sz="3000" b="1" dirty="0">
                <a:latin typeface="Arial" charset="0"/>
                <a:cs typeface="Arial" charset="0"/>
              </a:rPr>
              <a:t>the </a:t>
            </a:r>
            <a:r>
              <a:rPr lang="en-US" altLang="en-US" sz="3000" b="1" dirty="0" smtClean="0">
                <a:latin typeface="Arial" charset="0"/>
                <a:cs typeface="Arial" charset="0"/>
              </a:rPr>
              <a:t>Lewis structure of H</a:t>
            </a:r>
            <a:r>
              <a:rPr lang="en-US" altLang="en-US" sz="3000" b="1" baseline="-25000" dirty="0" smtClean="0">
                <a:latin typeface="Arial" charset="0"/>
                <a:cs typeface="Arial" charset="0"/>
              </a:rPr>
              <a:t>2</a:t>
            </a:r>
            <a:r>
              <a:rPr lang="en-US" altLang="en-US" sz="3000" b="1" dirty="0" smtClean="0">
                <a:latin typeface="Arial" charset="0"/>
                <a:cs typeface="Arial" charset="0"/>
              </a:rPr>
              <a:t>O</a:t>
            </a:r>
            <a:endParaRPr lang="en-US" altLang="en-US" sz="3000" b="1" dirty="0">
              <a:latin typeface="Arial" charset="0"/>
              <a:cs typeface="Arial" charset="0"/>
            </a:endParaRPr>
          </a:p>
        </p:txBody>
      </p:sp>
    </p:spTree>
    <p:extLst>
      <p:ext uri="{BB962C8B-B14F-4D97-AF65-F5344CB8AC3E}">
        <p14:creationId xmlns:p14="http://schemas.microsoft.com/office/powerpoint/2010/main" val="3988374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50813"/>
            <a:ext cx="9067800"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662" y="1598612"/>
            <a:ext cx="4128005" cy="383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231265" y="5942012"/>
            <a:ext cx="3352800" cy="5540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a:latin typeface="Arial" charset="0"/>
                <a:ea typeface="ＭＳ Ｐゴシック" pitchFamily="48" charset="-128"/>
              </a:rPr>
              <a:t> MG = octahedral</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169" y="1446212"/>
            <a:ext cx="4043310" cy="425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892969" y="150812"/>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a:t>
            </a:r>
            <a:br>
              <a:rPr lang="en-US" altLang="en-US" sz="3000" b="1" dirty="0" smtClean="0">
                <a:latin typeface="Arial" charset="0"/>
                <a:cs typeface="Arial" charset="0"/>
              </a:rPr>
            </a:br>
            <a:r>
              <a:rPr lang="en-US" altLang="en-US" sz="3000" b="1" dirty="0" smtClean="0">
                <a:latin typeface="Arial" charset="0"/>
                <a:cs typeface="Arial" charset="0"/>
              </a:rPr>
              <a:t>bond angles </a:t>
            </a:r>
            <a:r>
              <a:rPr lang="en-US" altLang="en-US" sz="3000" b="1" dirty="0">
                <a:latin typeface="Arial" charset="0"/>
                <a:cs typeface="Arial" charset="0"/>
              </a:rPr>
              <a:t>of </a:t>
            </a:r>
            <a:r>
              <a:rPr lang="en-US" altLang="en-US" sz="3000" b="1" dirty="0" smtClean="0">
                <a:latin typeface="Arial" charset="0"/>
                <a:cs typeface="Arial" charset="0"/>
              </a:rPr>
              <a:t>SF</a:t>
            </a:r>
            <a:r>
              <a:rPr lang="en-US" altLang="en-US" sz="3000" b="1" baseline="-25000" dirty="0">
                <a:latin typeface="Arial" charset="0"/>
                <a:cs typeface="Arial" charset="0"/>
              </a:rPr>
              <a:t>6</a:t>
            </a:r>
            <a:endParaRPr lang="en-US" altLang="en-US" sz="30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31" y="3030854"/>
            <a:ext cx="8948737"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09_09-03UNEx-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769" y="839786"/>
            <a:ext cx="2590799" cy="258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Rectangle 5"/>
          <p:cNvSpPr>
            <a:spLocks noChangeArrowheads="1"/>
          </p:cNvSpPr>
          <p:nvPr/>
        </p:nvSpPr>
        <p:spPr bwMode="auto">
          <a:xfrm>
            <a:off x="4997609" y="6704012"/>
            <a:ext cx="4953000" cy="5842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200" b="1" dirty="0">
                <a:latin typeface="Arial" charset="0"/>
              </a:rPr>
              <a:t>MG = Square Pyramidal</a:t>
            </a:r>
            <a:endParaRPr lang="en-US" altLang="en-US" b="1" dirty="0">
              <a:latin typeface="Arial" charset="0"/>
            </a:endParaRPr>
          </a:p>
        </p:txBody>
      </p:sp>
      <p:grpSp>
        <p:nvGrpSpPr>
          <p:cNvPr id="4" name="Group 3"/>
          <p:cNvGrpSpPr/>
          <p:nvPr/>
        </p:nvGrpSpPr>
        <p:grpSpPr>
          <a:xfrm>
            <a:off x="4551363" y="3198812"/>
            <a:ext cx="5334000" cy="3281362"/>
            <a:chOff x="4551363" y="3198812"/>
            <a:chExt cx="5334000" cy="3281362"/>
          </a:xfrm>
        </p:grpSpPr>
        <p:grpSp>
          <p:nvGrpSpPr>
            <p:cNvPr id="2" name="Group 1"/>
            <p:cNvGrpSpPr/>
            <p:nvPr/>
          </p:nvGrpSpPr>
          <p:grpSpPr>
            <a:xfrm>
              <a:off x="4551363" y="3198812"/>
              <a:ext cx="5334000" cy="3281362"/>
              <a:chOff x="4551363" y="1212851"/>
              <a:chExt cx="5334000" cy="3281362"/>
            </a:xfrm>
          </p:grpSpPr>
          <p:sp>
            <p:nvSpPr>
              <p:cNvPr id="39940" name="Rectangle 6"/>
              <p:cNvSpPr>
                <a:spLocks noChangeArrowheads="1"/>
              </p:cNvSpPr>
              <p:nvPr/>
            </p:nvSpPr>
            <p:spPr bwMode="auto">
              <a:xfrm>
                <a:off x="7722712" y="1212851"/>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a:latin typeface="Arial" charset="0"/>
                  </a:rPr>
                  <a:t>ax</a:t>
                </a:r>
              </a:p>
            </p:txBody>
          </p:sp>
          <p:sp>
            <p:nvSpPr>
              <p:cNvPr id="39941" name="Rectangle 8"/>
              <p:cNvSpPr>
                <a:spLocks noChangeArrowheads="1"/>
              </p:cNvSpPr>
              <p:nvPr/>
            </p:nvSpPr>
            <p:spPr bwMode="auto">
              <a:xfrm>
                <a:off x="4703763" y="26654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dirty="0" err="1">
                    <a:latin typeface="Arial" charset="0"/>
                  </a:rPr>
                  <a:t>ba</a:t>
                </a:r>
                <a:endParaRPr lang="en-US" altLang="en-US" dirty="0">
                  <a:latin typeface="Arial" charset="0"/>
                </a:endParaRPr>
              </a:p>
            </p:txBody>
          </p:sp>
          <p:sp>
            <p:nvSpPr>
              <p:cNvPr id="39942" name="Rectangle 9"/>
              <p:cNvSpPr>
                <a:spLocks noChangeArrowheads="1"/>
              </p:cNvSpPr>
              <p:nvPr/>
            </p:nvSpPr>
            <p:spPr bwMode="auto">
              <a:xfrm>
                <a:off x="4551363" y="40370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dirty="0" err="1">
                    <a:latin typeface="Arial" charset="0"/>
                  </a:rPr>
                  <a:t>ba</a:t>
                </a:r>
                <a:endParaRPr lang="en-US" altLang="en-US" dirty="0">
                  <a:latin typeface="Arial" charset="0"/>
                </a:endParaRPr>
              </a:p>
            </p:txBody>
          </p:sp>
          <p:sp>
            <p:nvSpPr>
              <p:cNvPr id="39943" name="Rectangle 10"/>
              <p:cNvSpPr>
                <a:spLocks noChangeArrowheads="1"/>
              </p:cNvSpPr>
              <p:nvPr/>
            </p:nvSpPr>
            <p:spPr bwMode="auto">
              <a:xfrm>
                <a:off x="9351963" y="4037013"/>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dirty="0" err="1">
                    <a:latin typeface="Arial" charset="0"/>
                  </a:rPr>
                  <a:t>ba</a:t>
                </a:r>
                <a:endParaRPr lang="en-US" altLang="en-US" dirty="0">
                  <a:latin typeface="Arial" charset="0"/>
                </a:endParaRPr>
              </a:p>
            </p:txBody>
          </p:sp>
          <p:sp>
            <p:nvSpPr>
              <p:cNvPr id="39944" name="Rectangle 11"/>
              <p:cNvSpPr>
                <a:spLocks noChangeArrowheads="1"/>
              </p:cNvSpPr>
              <p:nvPr/>
            </p:nvSpPr>
            <p:spPr bwMode="auto">
              <a:xfrm>
                <a:off x="9199563" y="2741613"/>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a:latin typeface="Arial" charset="0"/>
                  </a:rPr>
                  <a:t>ba</a:t>
                </a:r>
              </a:p>
            </p:txBody>
          </p:sp>
        </p:grpSp>
        <p:sp>
          <p:nvSpPr>
            <p:cNvPr id="39945" name="Rectangle 5"/>
            <p:cNvSpPr>
              <a:spLocks noChangeArrowheads="1"/>
            </p:cNvSpPr>
            <p:nvPr/>
          </p:nvSpPr>
          <p:spPr bwMode="auto">
            <a:xfrm>
              <a:off x="6485890" y="6018212"/>
              <a:ext cx="19764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b="1" dirty="0" err="1">
                  <a:latin typeface="Arial" charset="0"/>
                </a:rPr>
                <a:t>ba</a:t>
              </a:r>
              <a:r>
                <a:rPr lang="en-US" altLang="en-US" b="1" dirty="0">
                  <a:latin typeface="Arial" charset="0"/>
                </a:rPr>
                <a:t> = basal</a:t>
              </a:r>
            </a:p>
          </p:txBody>
        </p:sp>
      </p:grpSp>
      <p:sp>
        <p:nvSpPr>
          <p:cNvPr id="10" name="Rectangle 9"/>
          <p:cNvSpPr>
            <a:spLocks noChangeArrowheads="1"/>
          </p:cNvSpPr>
          <p:nvPr/>
        </p:nvSpPr>
        <p:spPr bwMode="auto">
          <a:xfrm>
            <a:off x="892969" y="150812"/>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a:t>
            </a:r>
            <a:br>
              <a:rPr lang="en-US" altLang="en-US" sz="3000" b="1" dirty="0" smtClean="0">
                <a:latin typeface="Arial" charset="0"/>
                <a:cs typeface="Arial" charset="0"/>
              </a:rPr>
            </a:br>
            <a:r>
              <a:rPr lang="en-US" altLang="en-US" sz="3000" b="1" dirty="0" smtClean="0">
                <a:latin typeface="Arial" charset="0"/>
                <a:cs typeface="Arial" charset="0"/>
              </a:rPr>
              <a:t>bond angles </a:t>
            </a:r>
            <a:r>
              <a:rPr lang="en-US" altLang="en-US" sz="3000" b="1" dirty="0">
                <a:latin typeface="Arial" charset="0"/>
                <a:cs typeface="Arial" charset="0"/>
              </a:rPr>
              <a:t>of </a:t>
            </a:r>
            <a:r>
              <a:rPr lang="en-US" altLang="en-US" sz="3000" b="1" dirty="0" smtClean="0">
                <a:latin typeface="Arial" charset="0"/>
                <a:cs typeface="Arial" charset="0"/>
              </a:rPr>
              <a:t>IF</a:t>
            </a:r>
            <a:r>
              <a:rPr lang="en-US" altLang="en-US" sz="3000" b="1" baseline="-25000" dirty="0">
                <a:latin typeface="Arial" charset="0"/>
                <a:cs typeface="Arial" charset="0"/>
              </a:rPr>
              <a:t>5</a:t>
            </a:r>
            <a:endParaRPr lang="en-US" altLang="en-US" sz="3000" b="1" dirty="0">
              <a:latin typeface="Arial" charset="0"/>
              <a:cs typeface="Arial" charset="0"/>
            </a:endParaRPr>
          </a:p>
        </p:txBody>
      </p:sp>
      <p:sp>
        <p:nvSpPr>
          <p:cNvPr id="3" name="TextBox 2"/>
          <p:cNvSpPr txBox="1"/>
          <p:nvPr/>
        </p:nvSpPr>
        <p:spPr>
          <a:xfrm>
            <a:off x="3739715" y="3194346"/>
            <a:ext cx="1335523" cy="461665"/>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2370138"/>
            <a:ext cx="3028950" cy="22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763" y="2000250"/>
            <a:ext cx="289560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817563" y="5408613"/>
            <a:ext cx="3962400" cy="5540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square planar</a:t>
            </a:r>
          </a:p>
        </p:txBody>
      </p:sp>
      <p:sp>
        <p:nvSpPr>
          <p:cNvPr id="6" name="Rectangle 5"/>
          <p:cNvSpPr>
            <a:spLocks noChangeArrowheads="1"/>
          </p:cNvSpPr>
          <p:nvPr/>
        </p:nvSpPr>
        <p:spPr bwMode="auto">
          <a:xfrm>
            <a:off x="1121569" y="303212"/>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a:t>
            </a:r>
            <a:br>
              <a:rPr lang="en-US" altLang="en-US" sz="3000" b="1" dirty="0" smtClean="0">
                <a:latin typeface="Arial" charset="0"/>
                <a:cs typeface="Arial" charset="0"/>
              </a:rPr>
            </a:br>
            <a:r>
              <a:rPr lang="en-US" altLang="en-US" sz="3000" b="1" dirty="0" smtClean="0">
                <a:latin typeface="Arial" charset="0"/>
                <a:cs typeface="Arial" charset="0"/>
              </a:rPr>
              <a:t>bond angles of ICl</a:t>
            </a:r>
            <a:r>
              <a:rPr lang="en-US" altLang="en-US" sz="3000" b="1" baseline="-25000" dirty="0" smtClean="0">
                <a:latin typeface="Arial" charset="0"/>
                <a:cs typeface="Arial" charset="0"/>
              </a:rPr>
              <a:t>4</a:t>
            </a:r>
            <a:r>
              <a:rPr lang="en-US" altLang="en-US" sz="3200" b="1" baseline="30000" dirty="0" smtClean="0">
                <a:latin typeface="Courier New" panose="02070309020205020404" pitchFamily="49" charset="0"/>
                <a:cs typeface="Courier New" panose="02070309020205020404" pitchFamily="49" charset="0"/>
              </a:rPr>
              <a:t>-</a:t>
            </a:r>
            <a:r>
              <a:rPr lang="en-US" altLang="en-US" sz="3000" b="1" dirty="0" smtClean="0">
                <a:latin typeface="Arial" charset="0"/>
                <a:cs typeface="Arial" charset="0"/>
              </a:rPr>
              <a:t> (anion)</a:t>
            </a:r>
            <a:endParaRPr lang="en-US" altLang="en-US" sz="3000" b="1" dirty="0">
              <a:latin typeface="Arial" charset="0"/>
              <a:cs typeface="Arial" charset="0"/>
            </a:endParaRPr>
          </a:p>
        </p:txBody>
      </p:sp>
      <p:sp>
        <p:nvSpPr>
          <p:cNvPr id="2" name="TextBox 1"/>
          <p:cNvSpPr txBox="1"/>
          <p:nvPr/>
        </p:nvSpPr>
        <p:spPr>
          <a:xfrm>
            <a:off x="8589169" y="2000250"/>
            <a:ext cx="685800" cy="461665"/>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69" y="455612"/>
            <a:ext cx="10133806" cy="64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0736" y="1976754"/>
            <a:ext cx="3581400" cy="3965258"/>
            <a:chOff x="1503363" y="1903413"/>
            <a:chExt cx="2209800" cy="2614056"/>
          </a:xfrm>
        </p:grpSpPr>
        <p:pic>
          <p:nvPicPr>
            <p:cNvPr id="440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363" y="1903413"/>
              <a:ext cx="2209800" cy="219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Text Box 10"/>
            <p:cNvSpPr txBox="1">
              <a:spLocks noChangeArrowheads="1"/>
            </p:cNvSpPr>
            <p:nvPr/>
          </p:nvSpPr>
          <p:spPr bwMode="auto">
            <a:xfrm>
              <a:off x="1935966" y="4194887"/>
              <a:ext cx="1344594" cy="32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a:latin typeface="Arial" charset="0"/>
                </a:rPr>
                <a:t>7-Coordinate</a:t>
              </a:r>
            </a:p>
          </p:txBody>
        </p:sp>
      </p:grpSp>
      <p:sp>
        <p:nvSpPr>
          <p:cNvPr id="16" name="Rectangle 15"/>
          <p:cNvSpPr>
            <a:spLocks noChangeArrowheads="1"/>
          </p:cNvSpPr>
          <p:nvPr/>
        </p:nvSpPr>
        <p:spPr bwMode="auto">
          <a:xfrm>
            <a:off x="1121569" y="286384"/>
            <a:ext cx="76962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a:t>
            </a:r>
            <a:br>
              <a:rPr lang="en-US" altLang="en-US" sz="3000" b="1" dirty="0" smtClean="0">
                <a:latin typeface="Arial" charset="0"/>
                <a:cs typeface="Arial" charset="0"/>
              </a:rPr>
            </a:br>
            <a:r>
              <a:rPr lang="en-US" altLang="en-US" sz="3000" b="1" dirty="0" smtClean="0">
                <a:latin typeface="Arial" charset="0"/>
                <a:cs typeface="Arial" charset="0"/>
              </a:rPr>
              <a:t>bond angles of IF</a:t>
            </a:r>
            <a:r>
              <a:rPr lang="en-US" altLang="en-US" sz="3000" b="1" baseline="-25000" dirty="0" smtClean="0">
                <a:latin typeface="Arial" charset="0"/>
                <a:cs typeface="Arial" charset="0"/>
              </a:rPr>
              <a:t>7</a:t>
            </a:r>
            <a:endParaRPr lang="en-US" altLang="en-US" sz="3000" b="1" dirty="0">
              <a:latin typeface="Arial" charset="0"/>
              <a:cs typeface="Arial" charset="0"/>
            </a:endParaRPr>
          </a:p>
        </p:txBody>
      </p:sp>
      <p:sp>
        <p:nvSpPr>
          <p:cNvPr id="6" name="TextBox 5"/>
          <p:cNvSpPr txBox="1"/>
          <p:nvPr/>
        </p:nvSpPr>
        <p:spPr>
          <a:xfrm>
            <a:off x="3559969" y="1745921"/>
            <a:ext cx="609600" cy="461665"/>
          </a:xfrm>
          <a:prstGeom prst="rect">
            <a:avLst/>
          </a:prstGeom>
          <a:solidFill>
            <a:schemeClr val="bg1"/>
          </a:solidFill>
        </p:spPr>
        <p:txBody>
          <a:bodyPr wrap="square" rtlCol="0">
            <a:spAutoFit/>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229" y="1571561"/>
            <a:ext cx="4146869" cy="416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4855287" y="1903412"/>
            <a:ext cx="4766850" cy="3832387"/>
            <a:chOff x="4182454" y="1372872"/>
            <a:chExt cx="4766850" cy="3832387"/>
          </a:xfrm>
        </p:grpSpPr>
        <p:grpSp>
          <p:nvGrpSpPr>
            <p:cNvPr id="4" name="Group 3"/>
            <p:cNvGrpSpPr/>
            <p:nvPr/>
          </p:nvGrpSpPr>
          <p:grpSpPr>
            <a:xfrm>
              <a:off x="4182454" y="1372872"/>
              <a:ext cx="4766850" cy="2886949"/>
              <a:chOff x="4182454" y="1372872"/>
              <a:chExt cx="4766850" cy="2886949"/>
            </a:xfrm>
          </p:grpSpPr>
          <p:sp>
            <p:nvSpPr>
              <p:cNvPr id="44037" name="Text Box 11"/>
              <p:cNvSpPr txBox="1">
                <a:spLocks noChangeArrowheads="1"/>
              </p:cNvSpPr>
              <p:nvPr/>
            </p:nvSpPr>
            <p:spPr bwMode="auto">
              <a:xfrm>
                <a:off x="4715936" y="2470015"/>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a:latin typeface="Arial" charset="0"/>
                  </a:rPr>
                  <a:t> </a:t>
                </a:r>
                <a:r>
                  <a:rPr lang="en-US" altLang="en-US" dirty="0" err="1">
                    <a:latin typeface="Arial" charset="0"/>
                  </a:rPr>
                  <a:t>eq</a:t>
                </a:r>
                <a:endParaRPr lang="en-US" altLang="en-US" dirty="0">
                  <a:latin typeface="Arial" charset="0"/>
                </a:endParaRPr>
              </a:p>
            </p:txBody>
          </p:sp>
          <p:sp>
            <p:nvSpPr>
              <p:cNvPr id="44038" name="Text Box 16"/>
              <p:cNvSpPr txBox="1">
                <a:spLocks noChangeArrowheads="1"/>
              </p:cNvSpPr>
              <p:nvPr/>
            </p:nvSpPr>
            <p:spPr bwMode="auto">
              <a:xfrm>
                <a:off x="4182454" y="3332163"/>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err="1">
                    <a:latin typeface="Arial" charset="0"/>
                  </a:rPr>
                  <a:t>eq</a:t>
                </a:r>
                <a:endParaRPr lang="en-US" altLang="en-US" dirty="0">
                  <a:latin typeface="Arial" charset="0"/>
                </a:endParaRPr>
              </a:p>
            </p:txBody>
          </p:sp>
          <p:sp>
            <p:nvSpPr>
              <p:cNvPr id="44039" name="Text Box 17"/>
              <p:cNvSpPr txBox="1">
                <a:spLocks noChangeArrowheads="1"/>
              </p:cNvSpPr>
              <p:nvPr/>
            </p:nvSpPr>
            <p:spPr bwMode="auto">
              <a:xfrm>
                <a:off x="8263504" y="3333578"/>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err="1">
                    <a:latin typeface="Arial" charset="0"/>
                  </a:rPr>
                  <a:t>eq</a:t>
                </a:r>
                <a:endParaRPr lang="en-US" altLang="en-US" dirty="0">
                  <a:latin typeface="Arial" charset="0"/>
                </a:endParaRPr>
              </a:p>
            </p:txBody>
          </p:sp>
          <p:sp>
            <p:nvSpPr>
              <p:cNvPr id="44040" name="Text Box 18"/>
              <p:cNvSpPr txBox="1">
                <a:spLocks noChangeArrowheads="1"/>
              </p:cNvSpPr>
              <p:nvPr/>
            </p:nvSpPr>
            <p:spPr bwMode="auto">
              <a:xfrm>
                <a:off x="7104396" y="3802621"/>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err="1">
                    <a:latin typeface="Arial" charset="0"/>
                  </a:rPr>
                  <a:t>eq</a:t>
                </a:r>
                <a:endParaRPr lang="en-US" altLang="en-US" dirty="0">
                  <a:latin typeface="Arial" charset="0"/>
                </a:endParaRPr>
              </a:p>
            </p:txBody>
          </p:sp>
          <p:sp>
            <p:nvSpPr>
              <p:cNvPr id="44041" name="Text Box 19"/>
              <p:cNvSpPr txBox="1">
                <a:spLocks noChangeArrowheads="1"/>
              </p:cNvSpPr>
              <p:nvPr/>
            </p:nvSpPr>
            <p:spPr bwMode="auto">
              <a:xfrm>
                <a:off x="7425464" y="2634087"/>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err="1">
                    <a:latin typeface="Arial" charset="0"/>
                  </a:rPr>
                  <a:t>eq</a:t>
                </a:r>
                <a:endParaRPr lang="en-US" altLang="en-US" dirty="0">
                  <a:latin typeface="Arial" charset="0"/>
                </a:endParaRPr>
              </a:p>
            </p:txBody>
          </p:sp>
          <p:sp>
            <p:nvSpPr>
              <p:cNvPr id="44042" name="Text Box 20"/>
              <p:cNvSpPr txBox="1">
                <a:spLocks noChangeArrowheads="1"/>
              </p:cNvSpPr>
              <p:nvPr/>
            </p:nvSpPr>
            <p:spPr bwMode="auto">
              <a:xfrm>
                <a:off x="6875214" y="1372872"/>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a:latin typeface="Arial" charset="0"/>
                  </a:rPr>
                  <a:t>ax</a:t>
                </a:r>
              </a:p>
            </p:txBody>
          </p:sp>
        </p:grpSp>
        <p:sp>
          <p:nvSpPr>
            <p:cNvPr id="44043" name="Rectangle 22"/>
            <p:cNvSpPr>
              <a:spLocks noChangeArrowheads="1"/>
            </p:cNvSpPr>
            <p:nvPr/>
          </p:nvSpPr>
          <p:spPr bwMode="auto">
            <a:xfrm>
              <a:off x="6711702" y="4748059"/>
              <a:ext cx="506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dirty="0">
                  <a:latin typeface="Arial" charset="0"/>
                </a:rPr>
                <a:t>ax</a:t>
              </a:r>
            </a:p>
          </p:txBody>
        </p:sp>
      </p:grpSp>
      <p:sp>
        <p:nvSpPr>
          <p:cNvPr id="19" name="TextBox 18"/>
          <p:cNvSpPr txBox="1">
            <a:spLocks noChangeArrowheads="1"/>
          </p:cNvSpPr>
          <p:nvPr/>
        </p:nvSpPr>
        <p:spPr bwMode="auto">
          <a:xfrm>
            <a:off x="4327118" y="5944234"/>
            <a:ext cx="5757368" cy="55399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a:t>
            </a:r>
            <a:r>
              <a:rPr lang="en-US" altLang="en-US" sz="3000" b="1" dirty="0" smtClean="0">
                <a:latin typeface="Arial" charset="0"/>
                <a:ea typeface="ＭＳ Ｐゴシック" pitchFamily="48" charset="-128"/>
              </a:rPr>
              <a:t>pentagonal </a:t>
            </a:r>
            <a:r>
              <a:rPr lang="en-US" altLang="en-US" sz="3000" b="1" dirty="0" err="1" smtClean="0">
                <a:latin typeface="Arial" charset="0"/>
                <a:ea typeface="ＭＳ Ｐゴシック" pitchFamily="48" charset="-128"/>
              </a:rPr>
              <a:t>bipyramidal</a:t>
            </a:r>
            <a:endParaRPr lang="en-US" altLang="en-US" sz="3000" b="1" dirty="0">
              <a:latin typeface="Arial" charset="0"/>
              <a:ea typeface="ＭＳ Ｐゴシック" pitchFamily="4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21569" y="303212"/>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cs typeface="Arial" charset="0"/>
              </a:rPr>
              <a:t>determine the molecular </a:t>
            </a:r>
            <a:r>
              <a:rPr lang="en-US" altLang="en-US" sz="3000" b="1" dirty="0" smtClean="0">
                <a:latin typeface="Arial" charset="0"/>
                <a:cs typeface="Arial" charset="0"/>
              </a:rPr>
              <a:t>geometry and</a:t>
            </a:r>
            <a:br>
              <a:rPr lang="en-US" altLang="en-US" sz="3000" b="1" dirty="0" smtClean="0">
                <a:latin typeface="Arial" charset="0"/>
                <a:cs typeface="Arial" charset="0"/>
              </a:rPr>
            </a:br>
            <a:r>
              <a:rPr lang="en-US" altLang="en-US" sz="3000" b="1" dirty="0" smtClean="0">
                <a:latin typeface="Arial" charset="0"/>
                <a:cs typeface="Arial" charset="0"/>
              </a:rPr>
              <a:t>bond angles of IF</a:t>
            </a:r>
            <a:r>
              <a:rPr lang="en-US" altLang="en-US" sz="3000" b="1" baseline="-25000" dirty="0" smtClean="0">
                <a:latin typeface="Arial" charset="0"/>
                <a:cs typeface="Arial" charset="0"/>
              </a:rPr>
              <a:t>8</a:t>
            </a:r>
            <a:r>
              <a:rPr lang="en-US" altLang="en-US" sz="3200" b="1" baseline="30000" dirty="0" smtClean="0">
                <a:latin typeface="Courier New" panose="02070309020205020404" pitchFamily="49" charset="0"/>
                <a:cs typeface="Courier New" panose="02070309020205020404" pitchFamily="49" charset="0"/>
              </a:rPr>
              <a:t>-</a:t>
            </a:r>
            <a:r>
              <a:rPr lang="en-US" altLang="en-US" sz="3000" b="1" dirty="0" smtClean="0">
                <a:latin typeface="Arial" charset="0"/>
                <a:cs typeface="Arial" charset="0"/>
              </a:rPr>
              <a:t> (anion)</a:t>
            </a:r>
            <a:endParaRPr lang="en-US" altLang="en-US" sz="3000" b="1" dirty="0">
              <a:latin typeface="Arial" charset="0"/>
              <a:cs typeface="Arial"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369" y="1544386"/>
            <a:ext cx="4280119" cy="457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4867276" y="6281993"/>
            <a:ext cx="5257800" cy="55399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a:t>
            </a:r>
            <a:r>
              <a:rPr lang="en-US" altLang="en-US" sz="3000" b="1" dirty="0" smtClean="0">
                <a:latin typeface="Arial" charset="0"/>
                <a:ea typeface="ＭＳ Ｐゴシック" pitchFamily="48" charset="-128"/>
              </a:rPr>
              <a:t>square </a:t>
            </a:r>
            <a:r>
              <a:rPr lang="en-US" altLang="en-US" sz="3000" b="1" dirty="0" err="1" smtClean="0">
                <a:latin typeface="Arial" charset="0"/>
                <a:ea typeface="ＭＳ Ｐゴシック" pitchFamily="48" charset="-128"/>
              </a:rPr>
              <a:t>antiprismatic</a:t>
            </a:r>
            <a:endParaRPr lang="en-US" altLang="en-US" sz="3000" b="1" dirty="0">
              <a:latin typeface="Arial" charset="0"/>
              <a:ea typeface="ＭＳ Ｐゴシック" pitchFamily="48" charset="-128"/>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6" y="1665599"/>
            <a:ext cx="4311491" cy="4311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10"/>
          <p:cNvSpPr txBox="1">
            <a:spLocks noChangeArrowheads="1"/>
          </p:cNvSpPr>
          <p:nvPr/>
        </p:nvSpPr>
        <p:spPr bwMode="auto">
          <a:xfrm>
            <a:off x="1249516" y="5986299"/>
            <a:ext cx="21791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dirty="0" smtClean="0">
                <a:latin typeface="Arial" charset="0"/>
              </a:rPr>
              <a:t>8-Coordinate</a:t>
            </a:r>
            <a:endParaRPr lang="en-US" altLang="en-US"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ubs.rsc.org/services/images/RSCpubs.ePlatform.Service.FreeContent.ImageService.svc/ImageService/Articleimage/2012/CS/c2cs35205b/c2cs35205b-f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69" y="1674812"/>
            <a:ext cx="387416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ourses.unt.edu/rthomas/images/5710pdf/square_antipri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969" y="1370012"/>
            <a:ext cx="3810000" cy="3810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2753853" y="5727995"/>
            <a:ext cx="5257800" cy="55399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a:latin typeface="Arial" charset="0"/>
                <a:ea typeface="ＭＳ Ｐゴシック" pitchFamily="48" charset="-128"/>
              </a:rPr>
              <a:t> MG = </a:t>
            </a:r>
            <a:r>
              <a:rPr lang="en-US" altLang="en-US" sz="3000" b="1" dirty="0" smtClean="0">
                <a:latin typeface="Arial" charset="0"/>
                <a:ea typeface="ＭＳ Ｐゴシック" pitchFamily="48" charset="-128"/>
              </a:rPr>
              <a:t>square </a:t>
            </a:r>
            <a:r>
              <a:rPr lang="en-US" altLang="en-US" sz="3000" b="1" dirty="0" err="1" smtClean="0">
                <a:latin typeface="Arial" charset="0"/>
                <a:ea typeface="ＭＳ Ｐゴシック" pitchFamily="48" charset="-128"/>
              </a:rPr>
              <a:t>antiprismatic</a:t>
            </a:r>
            <a:endParaRPr lang="en-US" altLang="en-US" sz="3000" b="1" dirty="0">
              <a:latin typeface="Arial" charset="0"/>
              <a:ea typeface="ＭＳ Ｐゴシック" pitchFamily="48"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8013"/>
            <a:ext cx="101187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1588"/>
            <a:ext cx="5164138" cy="762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19113" y="1552575"/>
            <a:ext cx="92202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200" b="1" u="sng">
                <a:latin typeface="Arial" charset="0"/>
              </a:rPr>
              <a:t>bonding pair of e</a:t>
            </a:r>
            <a:r>
              <a:rPr lang="en-US" altLang="en-US" sz="3600" b="1" u="sng" baseline="30000">
                <a:latin typeface="Courier New" pitchFamily="49" charset="0"/>
              </a:rPr>
              <a:t>-</a:t>
            </a:r>
            <a:r>
              <a:rPr lang="en-US" altLang="en-US" sz="3000" b="1">
                <a:latin typeface="Arial" charset="0"/>
              </a:rPr>
              <a:t> </a:t>
            </a:r>
            <a:r>
              <a:rPr lang="en-US" altLang="en-US" sz="3000" b="1"/>
              <a:t>–</a:t>
            </a:r>
            <a:r>
              <a:rPr lang="en-US" altLang="en-US" sz="3000" b="1">
                <a:latin typeface="Arial" charset="0"/>
              </a:rPr>
              <a:t> e</a:t>
            </a:r>
            <a:r>
              <a:rPr lang="en-US" altLang="en-US" sz="3600" b="1" baseline="30000">
                <a:latin typeface="Courier New" pitchFamily="49" charset="0"/>
              </a:rPr>
              <a:t>-</a:t>
            </a:r>
            <a:r>
              <a:rPr lang="en-US" altLang="en-US" sz="3000" b="1">
                <a:latin typeface="Arial" charset="0"/>
              </a:rPr>
              <a:t> that hold two atoms</a:t>
            </a:r>
            <a:br>
              <a:rPr lang="en-US" altLang="en-US" sz="3000" b="1">
                <a:latin typeface="Arial" charset="0"/>
              </a:rPr>
            </a:br>
            <a:r>
              <a:rPr lang="en-US" altLang="en-US" sz="3000" b="1">
                <a:latin typeface="Arial" charset="0"/>
              </a:rPr>
              <a:t>     (bonding pair)	  together</a:t>
            </a:r>
          </a:p>
        </p:txBody>
      </p:sp>
      <p:sp>
        <p:nvSpPr>
          <p:cNvPr id="4" name="Text Box 5"/>
          <p:cNvSpPr txBox="1">
            <a:spLocks noChangeArrowheads="1"/>
          </p:cNvSpPr>
          <p:nvPr/>
        </p:nvSpPr>
        <p:spPr bwMode="auto">
          <a:xfrm>
            <a:off x="449263" y="4418013"/>
            <a:ext cx="9372600"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spcBef>
                <a:spcPct val="50000"/>
              </a:spcBef>
            </a:pPr>
            <a:r>
              <a:rPr lang="en-US" altLang="en-US" sz="3200" b="1" u="sng">
                <a:latin typeface="Arial" charset="0"/>
              </a:rPr>
              <a:t>nonbonding pair of e</a:t>
            </a:r>
            <a:r>
              <a:rPr lang="en-US" altLang="en-US" sz="3600" b="1" baseline="30000">
                <a:latin typeface="Courier New" pitchFamily="49" charset="0"/>
              </a:rPr>
              <a:t>-</a:t>
            </a:r>
            <a:r>
              <a:rPr lang="en-US" altLang="en-US" sz="3000" b="1">
                <a:latin typeface="Arial" charset="0"/>
              </a:rPr>
              <a:t> </a:t>
            </a:r>
            <a:r>
              <a:rPr lang="en-US" altLang="en-US" sz="3000" b="1"/>
              <a:t>–</a:t>
            </a:r>
            <a:r>
              <a:rPr lang="en-US" altLang="en-US" sz="3000" b="1">
                <a:latin typeface="Arial" charset="0"/>
              </a:rPr>
              <a:t> e</a:t>
            </a:r>
            <a:r>
              <a:rPr lang="en-US" altLang="en-US" sz="3600" b="1" baseline="30000">
                <a:latin typeface="Courier New" pitchFamily="49" charset="0"/>
              </a:rPr>
              <a:t>-</a:t>
            </a:r>
            <a:r>
              <a:rPr lang="en-US" altLang="en-US" sz="3000" b="1">
                <a:latin typeface="Arial" charset="0"/>
              </a:rPr>
              <a:t> that are </a:t>
            </a:r>
            <a:r>
              <a:rPr lang="en-US" altLang="en-US" sz="3000" b="1" u="sng">
                <a:latin typeface="Arial" charset="0"/>
              </a:rPr>
              <a:t>NOT</a:t>
            </a:r>
            <a:r>
              <a:rPr lang="en-US" altLang="en-US" sz="3000" b="1">
                <a:latin typeface="Arial" charset="0"/>
              </a:rPr>
              <a:t> holding</a:t>
            </a:r>
            <a:br>
              <a:rPr lang="en-US" altLang="en-US" sz="3000" b="1">
                <a:latin typeface="Arial" charset="0"/>
              </a:rPr>
            </a:br>
            <a:r>
              <a:rPr lang="en-US" altLang="en-US" sz="3000" b="1">
                <a:latin typeface="Arial" charset="0"/>
              </a:rPr>
              <a:t>        (lone pair) 		2 atoms together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5613"/>
            <a:ext cx="10118725"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959769" y="756069"/>
            <a:ext cx="6477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altLang="en-US" sz="3000" b="1" dirty="0" smtClean="0">
                <a:latin typeface="Arial" charset="0"/>
                <a:cs typeface="Arial" charset="0"/>
              </a:rPr>
              <a:t>draw </a:t>
            </a:r>
            <a:r>
              <a:rPr lang="en-US" altLang="en-US" sz="3000" b="1" dirty="0">
                <a:latin typeface="Arial" charset="0"/>
                <a:cs typeface="Arial" charset="0"/>
              </a:rPr>
              <a:t>the </a:t>
            </a:r>
            <a:r>
              <a:rPr lang="en-US" altLang="en-US" sz="3000" b="1" dirty="0" smtClean="0">
                <a:latin typeface="Arial" charset="0"/>
                <a:cs typeface="Arial" charset="0"/>
              </a:rPr>
              <a:t>Lewis structure of CO</a:t>
            </a:r>
            <a:r>
              <a:rPr lang="en-US" altLang="en-US" sz="3000" b="1" baseline="-25000" dirty="0" smtClean="0">
                <a:latin typeface="Arial" charset="0"/>
                <a:cs typeface="Arial" charset="0"/>
              </a:rPr>
              <a:t>2</a:t>
            </a:r>
            <a:endParaRPr lang="en-US" altLang="en-US" sz="3000" b="1" dirty="0">
              <a:latin typeface="Arial" charset="0"/>
              <a:cs typeface="Arial" charset="0"/>
            </a:endParaRPr>
          </a:p>
        </p:txBody>
      </p:sp>
    </p:spTree>
    <p:extLst>
      <p:ext uri="{BB962C8B-B14F-4D97-AF65-F5344CB8AC3E}">
        <p14:creationId xmlns:p14="http://schemas.microsoft.com/office/powerpoint/2010/main" val="130522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350169" y="912812"/>
            <a:ext cx="754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chemeClr val="tx1"/>
                </a:solidFill>
                <a:latin typeface="Arial" charset="0"/>
                <a:ea typeface="ＭＳ Ｐゴシック" pitchFamily="48" charset="-128"/>
              </a:defRPr>
            </a:lvl1pPr>
            <a:lvl2pPr marL="742950" indent="-285750">
              <a:defRPr sz="3000" b="1">
                <a:solidFill>
                  <a:schemeClr val="tx1"/>
                </a:solidFill>
                <a:latin typeface="Arial" charset="0"/>
                <a:ea typeface="ＭＳ Ｐゴシック" pitchFamily="48" charset="-128"/>
              </a:defRPr>
            </a:lvl2pPr>
            <a:lvl3pPr marL="1143000" indent="-228600">
              <a:defRPr sz="3000" b="1">
                <a:solidFill>
                  <a:schemeClr val="tx1"/>
                </a:solidFill>
                <a:latin typeface="Arial" charset="0"/>
                <a:ea typeface="ＭＳ Ｐゴシック" pitchFamily="48" charset="-128"/>
              </a:defRPr>
            </a:lvl3pPr>
            <a:lvl4pPr marL="1600200" indent="-228600">
              <a:defRPr sz="3000" b="1">
                <a:solidFill>
                  <a:schemeClr val="tx1"/>
                </a:solidFill>
                <a:latin typeface="Arial" charset="0"/>
                <a:ea typeface="ＭＳ Ｐゴシック" pitchFamily="48" charset="-128"/>
              </a:defRPr>
            </a:lvl4pPr>
            <a:lvl5pPr marL="2057400" indent="-228600">
              <a:defRPr sz="3000" b="1">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3000" b="1">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3000" b="1">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3000" b="1">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3000" b="1">
                <a:solidFill>
                  <a:schemeClr val="tx1"/>
                </a:solidFill>
                <a:latin typeface="Arial" charset="0"/>
                <a:ea typeface="ＭＳ Ｐゴシック" pitchFamily="48" charset="-128"/>
              </a:defRPr>
            </a:lvl9pPr>
          </a:lstStyle>
          <a:p>
            <a:r>
              <a:rPr lang="en-US" altLang="en-US" dirty="0" smtClean="0"/>
              <a:t>draw </a:t>
            </a:r>
            <a:r>
              <a:rPr lang="en-US" altLang="en-US" dirty="0"/>
              <a:t>the </a:t>
            </a:r>
            <a:r>
              <a:rPr lang="en-US" altLang="en-US" dirty="0" smtClean="0"/>
              <a:t>Lewis structure of CN</a:t>
            </a:r>
            <a:r>
              <a:rPr lang="en-US" altLang="en-US" baseline="30000" dirty="0" smtClean="0">
                <a:latin typeface="Courier New" pitchFamily="49" charset="0"/>
                <a:cs typeface="Courier New" pitchFamily="49" charset="0"/>
              </a:rPr>
              <a:t>-</a:t>
            </a:r>
            <a:r>
              <a:rPr lang="en-US" altLang="en-US" dirty="0" smtClean="0"/>
              <a:t> </a:t>
            </a:r>
            <a:r>
              <a:rPr lang="en-US" altLang="en-US" dirty="0"/>
              <a:t>(anion)</a:t>
            </a:r>
          </a:p>
        </p:txBody>
      </p:sp>
    </p:spTree>
    <p:extLst>
      <p:ext uri="{BB962C8B-B14F-4D97-AF65-F5344CB8AC3E}">
        <p14:creationId xmlns:p14="http://schemas.microsoft.com/office/powerpoint/2010/main" val="3072550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350169" y="912812"/>
            <a:ext cx="7696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a:solidFill>
                  <a:schemeClr val="tx1"/>
                </a:solidFill>
                <a:latin typeface="Arial" charset="0"/>
                <a:ea typeface="ＭＳ Ｐゴシック" pitchFamily="48" charset="-128"/>
              </a:defRPr>
            </a:lvl1pPr>
            <a:lvl2pPr marL="742950" indent="-285750">
              <a:defRPr sz="3000" b="1">
                <a:solidFill>
                  <a:schemeClr val="tx1"/>
                </a:solidFill>
                <a:latin typeface="Arial" charset="0"/>
                <a:ea typeface="ＭＳ Ｐゴシック" pitchFamily="48" charset="-128"/>
              </a:defRPr>
            </a:lvl2pPr>
            <a:lvl3pPr marL="1143000" indent="-228600">
              <a:defRPr sz="3000" b="1">
                <a:solidFill>
                  <a:schemeClr val="tx1"/>
                </a:solidFill>
                <a:latin typeface="Arial" charset="0"/>
                <a:ea typeface="ＭＳ Ｐゴシック" pitchFamily="48" charset="-128"/>
              </a:defRPr>
            </a:lvl3pPr>
            <a:lvl4pPr marL="1600200" indent="-228600">
              <a:defRPr sz="3000" b="1">
                <a:solidFill>
                  <a:schemeClr val="tx1"/>
                </a:solidFill>
                <a:latin typeface="Arial" charset="0"/>
                <a:ea typeface="ＭＳ Ｐゴシック" pitchFamily="48" charset="-128"/>
              </a:defRPr>
            </a:lvl4pPr>
            <a:lvl5pPr marL="2057400" indent="-228600">
              <a:defRPr sz="3000" b="1">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3000" b="1">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3000" b="1">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3000" b="1">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3000" b="1">
                <a:solidFill>
                  <a:schemeClr val="tx1"/>
                </a:solidFill>
                <a:latin typeface="Arial" charset="0"/>
                <a:ea typeface="ＭＳ Ｐゴシック" pitchFamily="48" charset="-128"/>
              </a:defRPr>
            </a:lvl9pPr>
          </a:lstStyle>
          <a:p>
            <a:r>
              <a:rPr lang="en-US" altLang="en-US" dirty="0" smtClean="0"/>
              <a:t>draw </a:t>
            </a:r>
            <a:r>
              <a:rPr lang="en-US" altLang="en-US" dirty="0"/>
              <a:t>the </a:t>
            </a:r>
            <a:r>
              <a:rPr lang="en-US" altLang="en-US" dirty="0" smtClean="0"/>
              <a:t>Lewis structure of SF</a:t>
            </a:r>
            <a:r>
              <a:rPr lang="en-US" altLang="en-US" baseline="-25000" dirty="0" smtClean="0"/>
              <a:t>5</a:t>
            </a:r>
            <a:r>
              <a:rPr lang="en-US" altLang="en-US" baseline="30000" dirty="0" smtClean="0"/>
              <a:t>+</a:t>
            </a:r>
            <a:r>
              <a:rPr lang="en-US" altLang="en-US" dirty="0" smtClean="0"/>
              <a:t> (</a:t>
            </a:r>
            <a:r>
              <a:rPr lang="en-US" altLang="en-US" dirty="0" err="1" smtClean="0"/>
              <a:t>cation</a:t>
            </a:r>
            <a:r>
              <a:rPr lang="en-US" altLang="en-US" dirty="0" smtClean="0"/>
              <a:t>)</a:t>
            </a:r>
            <a:endParaRPr lang="en-US" altLang="en-US" dirty="0"/>
          </a:p>
        </p:txBody>
      </p:sp>
    </p:spTree>
    <p:extLst>
      <p:ext uri="{BB962C8B-B14F-4D97-AF65-F5344CB8AC3E}">
        <p14:creationId xmlns:p14="http://schemas.microsoft.com/office/powerpoint/2010/main" val="280824173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2166</TotalTime>
  <Words>1119</Words>
  <Application>Microsoft Office PowerPoint</Application>
  <PresentationFormat>Custom</PresentationFormat>
  <Paragraphs>216</Paragraphs>
  <Slides>60</Slides>
  <Notes>14</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Lewis and VSEPR</dc:title>
  <dc:creator>BJ Yoblinski</dc:creator>
  <cp:lastModifiedBy>BJ Yoblinski</cp:lastModifiedBy>
  <cp:revision>153</cp:revision>
  <cp:lastPrinted>2013-01-25T01:53:53Z</cp:lastPrinted>
  <dcterms:created xsi:type="dcterms:W3CDTF">2001-03-19T16:24:52Z</dcterms:created>
  <dcterms:modified xsi:type="dcterms:W3CDTF">2016-08-23T18:57:16Z</dcterms:modified>
</cp:coreProperties>
</file>