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311" r:id="rId2"/>
    <p:sldId id="312" r:id="rId3"/>
    <p:sldId id="313" r:id="rId4"/>
    <p:sldId id="314" r:id="rId5"/>
    <p:sldId id="276" r:id="rId6"/>
    <p:sldId id="277" r:id="rId7"/>
    <p:sldId id="280" r:id="rId8"/>
    <p:sldId id="281" r:id="rId9"/>
    <p:sldId id="272" r:id="rId10"/>
    <p:sldId id="282" r:id="rId11"/>
    <p:sldId id="285" r:id="rId12"/>
    <p:sldId id="284" r:id="rId13"/>
    <p:sldId id="286" r:id="rId14"/>
    <p:sldId id="287" r:id="rId15"/>
    <p:sldId id="283" r:id="rId16"/>
    <p:sldId id="288" r:id="rId17"/>
    <p:sldId id="290" r:id="rId18"/>
    <p:sldId id="274" r:id="rId19"/>
    <p:sldId id="257" r:id="rId20"/>
    <p:sldId id="289" r:id="rId21"/>
    <p:sldId id="291" r:id="rId22"/>
    <p:sldId id="263" r:id="rId23"/>
    <p:sldId id="292" r:id="rId24"/>
    <p:sldId id="294" r:id="rId25"/>
    <p:sldId id="295" r:id="rId26"/>
    <p:sldId id="296" r:id="rId27"/>
    <p:sldId id="297" r:id="rId28"/>
    <p:sldId id="302" r:id="rId29"/>
    <p:sldId id="301" r:id="rId30"/>
    <p:sldId id="303" r:id="rId31"/>
    <p:sldId id="266" r:id="rId32"/>
    <p:sldId id="267" r:id="rId33"/>
    <p:sldId id="268" r:id="rId34"/>
    <p:sldId id="273" r:id="rId35"/>
    <p:sldId id="304" r:id="rId36"/>
    <p:sldId id="305" r:id="rId37"/>
    <p:sldId id="306" r:id="rId38"/>
    <p:sldId id="308" r:id="rId39"/>
    <p:sldId id="307" r:id="rId40"/>
    <p:sldId id="310" r:id="rId41"/>
    <p:sldId id="270" r:id="rId42"/>
    <p:sldId id="271" r:id="rId43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82" autoAdjust="0"/>
  </p:normalViewPr>
  <p:slideViewPr>
    <p:cSldViewPr>
      <p:cViewPr varScale="1">
        <p:scale>
          <a:sx n="105" d="100"/>
          <a:sy n="105" d="100"/>
        </p:scale>
        <p:origin x="1380" y="108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31912F7A-F237-49CA-89B8-A83A8CA9F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17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115FC0-805F-448F-B571-DBFBC294F28D}" type="slidenum">
              <a:rPr lang="en-US" altLang="en-US" sz="1200" b="0" smtClean="0">
                <a:latin typeface="Times"/>
              </a:rPr>
              <a:pPr/>
              <a:t>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53D3B-5797-4CCA-9059-12158155CCF8}" type="slidenum">
              <a:rPr lang="en-US" altLang="en-US" sz="1200" b="0" smtClean="0">
                <a:latin typeface="Times"/>
              </a:rPr>
              <a:pPr/>
              <a:t>42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5D7AB2-4E57-49D5-8051-77CDF5F7D425}" type="slidenum">
              <a:rPr lang="en-US" altLang="en-US" sz="1200" b="0" smtClean="0">
                <a:latin typeface="Times"/>
              </a:rPr>
              <a:pPr/>
              <a:t>10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E82216-273C-46EB-BAFA-E0AF352AA645}" type="slidenum">
              <a:rPr lang="en-US" altLang="en-US" sz="1200" b="0" smtClean="0">
                <a:latin typeface="Times"/>
              </a:rPr>
              <a:pPr/>
              <a:t>19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D71AE-FA78-4176-B0FC-C781C5540449}" type="slidenum">
              <a:rPr lang="en-US" altLang="en-US" sz="1200" b="0" smtClean="0">
                <a:latin typeface="Times"/>
              </a:rPr>
              <a:pPr/>
              <a:t>22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20-T01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F3C146-1D8B-406B-91D1-78BBE172794B}" type="slidenum">
              <a:rPr lang="en-US" altLang="en-US" sz="1200" b="0" smtClean="0">
                <a:latin typeface="Times"/>
              </a:rPr>
              <a:pPr/>
              <a:t>31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F30E5A-8489-4B12-BCE3-01377E552671}" type="slidenum">
              <a:rPr lang="en-US" altLang="en-US" sz="1200" b="0" smtClean="0">
                <a:latin typeface="Times"/>
              </a:rPr>
              <a:pPr/>
              <a:t>32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9F30E-B445-4F8C-85AD-73897306D130}" type="slidenum">
              <a:rPr lang="en-US" altLang="en-US" sz="1200" b="0" smtClean="0">
                <a:latin typeface="Times"/>
              </a:rPr>
              <a:pPr/>
              <a:t>33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95EE5-73B5-4843-84B0-5C8BF2BF86D9}" type="slidenum">
              <a:rPr lang="en-US" altLang="en-US" sz="1200" b="0" smtClean="0">
                <a:latin typeface="Times"/>
              </a:rPr>
              <a:pPr/>
              <a:t>34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20-30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27C8C3-52A5-4908-A665-B7A3351D1834}" type="slidenum">
              <a:rPr lang="en-US" altLang="en-US" sz="1200" b="0" smtClean="0">
                <a:latin typeface="Times"/>
              </a:rPr>
              <a:pPr/>
              <a:t>41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77B2-53A0-410E-AF48-062E509A2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7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7B37-AAE0-415B-AE93-9857B1F79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12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4FC5-D065-4ECF-86B9-A61D717BE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1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9B46-A321-4AA3-952E-9992283E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70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9A76-373C-4609-BD1F-D687A8D2C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9A9E-B5B3-4041-B3C8-08B37FE9F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05C6-E018-4983-BE08-FFA0D7EF7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3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CDAA-26CB-427A-A90A-5FE4E1296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C1CC-6E1A-4CCF-93A4-0580E54FB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3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AA3C-E88E-43C4-90F0-E01405738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2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3103-FA1D-45FE-87B3-E1E1F4BD6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8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fld id="{D7DC2A27-822C-4AAC-B204-AFD63EFF3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137" y="379411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u="sng" dirty="0" smtClean="0"/>
              <a:t>Oxidation-Reduction reactions</a:t>
            </a:r>
            <a:r>
              <a:rPr lang="en-US" altLang="en-US" sz="3200" dirty="0" smtClean="0"/>
              <a:t> </a:t>
            </a:r>
            <a:endParaRPr lang="en-US" sz="32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7638" y="1279236"/>
            <a:ext cx="10024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0" indent="-22860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oxidation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itchFamily="49" charset="0"/>
              </a:rPr>
              <a:t>–</a:t>
            </a:r>
            <a:r>
              <a:rPr lang="en-US" altLang="en-US" dirty="0"/>
              <a:t> something loses electrons (gets oxidized)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0969" y="2132012"/>
            <a:ext cx="10036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0" indent="-22860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reduction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itchFamily="49" charset="0"/>
              </a:rPr>
              <a:t>–</a:t>
            </a:r>
            <a:r>
              <a:rPr lang="en-US" altLang="en-US" dirty="0"/>
              <a:t> something gains electrons (gets reduced)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0839" y="3109912"/>
            <a:ext cx="9601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35350" indent="-34353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redox reactions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itchFamily="49" charset="0"/>
              </a:rPr>
              <a:t>–</a:t>
            </a:r>
            <a:r>
              <a:rPr lang="en-US" altLang="en-US" dirty="0"/>
              <a:t> reactions where electrons are transferred from one species to another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69" y="4189413"/>
            <a:ext cx="4151118" cy="322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0839" y="5262245"/>
            <a:ext cx="50121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25" indent="-18891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3200" dirty="0" smtClean="0"/>
              <a:t>oxidation and reduction</a:t>
            </a:r>
            <a:br>
              <a:rPr lang="en-US" altLang="en-US" sz="3200" dirty="0" smtClean="0"/>
            </a:br>
            <a:r>
              <a:rPr lang="en-US" altLang="en-US" sz="3200" dirty="0" smtClean="0"/>
              <a:t> </a:t>
            </a:r>
            <a:r>
              <a:rPr lang="en-US" altLang="en-US" sz="3200" u="sng" dirty="0" smtClean="0">
                <a:solidFill>
                  <a:srgbClr val="0070C0"/>
                </a:solidFill>
              </a:rPr>
              <a:t>always</a:t>
            </a:r>
            <a:r>
              <a:rPr lang="en-US" altLang="en-US" sz="3200" dirty="0" smtClean="0"/>
              <a:t> occur together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47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3027363" y="303213"/>
            <a:ext cx="4206875" cy="4108450"/>
            <a:chOff x="3026569" y="690163"/>
            <a:chExt cx="4206973" cy="4108849"/>
          </a:xfrm>
        </p:grpSpPr>
        <p:pic>
          <p:nvPicPr>
            <p:cNvPr id="1130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569" y="1370012"/>
              <a:ext cx="4206973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02" name="TextBox 1"/>
            <p:cNvSpPr txBox="1">
              <a:spLocks noChangeArrowheads="1"/>
            </p:cNvSpPr>
            <p:nvPr/>
          </p:nvSpPr>
          <p:spPr bwMode="auto">
            <a:xfrm>
              <a:off x="5007769" y="690163"/>
              <a:ext cx="1066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/>
                <a:t>voltage</a:t>
              </a:r>
              <a:br>
                <a:rPr lang="en-US" altLang="en-US" sz="2000" b="0"/>
              </a:br>
              <a:r>
                <a:rPr lang="en-US" altLang="en-US" sz="2000" b="0"/>
                <a:t>source</a:t>
              </a:r>
            </a:p>
          </p:txBody>
        </p:sp>
        <p:sp>
          <p:nvSpPr>
            <p:cNvPr id="11303" name="TextBox 4"/>
            <p:cNvSpPr txBox="1">
              <a:spLocks noChangeArrowheads="1"/>
            </p:cNvSpPr>
            <p:nvPr/>
          </p:nvSpPr>
          <p:spPr bwMode="auto">
            <a:xfrm>
              <a:off x="5541169" y="3427412"/>
              <a:ext cx="12192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 b="0"/>
            </a:p>
          </p:txBody>
        </p:sp>
      </p:grpSp>
      <p:grpSp>
        <p:nvGrpSpPr>
          <p:cNvPr id="11267" name="Group 9"/>
          <p:cNvGrpSpPr>
            <a:grpSpLocks/>
          </p:cNvGrpSpPr>
          <p:nvPr/>
        </p:nvGrpSpPr>
        <p:grpSpPr bwMode="auto">
          <a:xfrm>
            <a:off x="436563" y="2811463"/>
            <a:ext cx="4419600" cy="1014412"/>
            <a:chOff x="435769" y="2810970"/>
            <a:chExt cx="4419600" cy="1015663"/>
          </a:xfrm>
        </p:grpSpPr>
        <p:sp>
          <p:nvSpPr>
            <p:cNvPr id="11299" name="TextBox 6"/>
            <p:cNvSpPr txBox="1">
              <a:spLocks noChangeArrowheads="1"/>
            </p:cNvSpPr>
            <p:nvPr/>
          </p:nvSpPr>
          <p:spPr bwMode="auto">
            <a:xfrm>
              <a:off x="435769" y="3009683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/>
                <a:t>positively charged</a:t>
              </a:r>
            </a:p>
          </p:txBody>
        </p:sp>
        <p:sp>
          <p:nvSpPr>
            <p:cNvPr id="11300" name="TextBox 7"/>
            <p:cNvSpPr txBox="1">
              <a:spLocks noChangeArrowheads="1"/>
            </p:cNvSpPr>
            <p:nvPr/>
          </p:nvSpPr>
          <p:spPr bwMode="auto">
            <a:xfrm>
              <a:off x="4398169" y="2810970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 dirty="0"/>
                <a:t>+</a:t>
              </a:r>
              <a:br>
                <a:rPr lang="en-US" altLang="en-US" sz="2000" b="0" dirty="0"/>
              </a:br>
              <a:r>
                <a:rPr lang="en-US" altLang="en-US" sz="2000" b="0" dirty="0"/>
                <a:t>+</a:t>
              </a:r>
              <a:br>
                <a:rPr lang="en-US" altLang="en-US" sz="2000" b="0" dirty="0"/>
              </a:br>
              <a:r>
                <a:rPr lang="en-US" altLang="en-US" sz="2000" b="0" dirty="0"/>
                <a:t>+</a:t>
              </a:r>
            </a:p>
          </p:txBody>
        </p:sp>
      </p:grp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5556250" y="2811463"/>
            <a:ext cx="4398963" cy="1014412"/>
            <a:chOff x="5556577" y="2810969"/>
            <a:chExt cx="4398734" cy="1015663"/>
          </a:xfrm>
        </p:grpSpPr>
        <p:sp>
          <p:nvSpPr>
            <p:cNvPr id="11297" name="TextBox 10"/>
            <p:cNvSpPr txBox="1">
              <a:spLocks noChangeArrowheads="1"/>
            </p:cNvSpPr>
            <p:nvPr/>
          </p:nvSpPr>
          <p:spPr bwMode="auto">
            <a:xfrm>
              <a:off x="7233542" y="3003177"/>
              <a:ext cx="27217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negatively charged</a:t>
              </a:r>
            </a:p>
          </p:txBody>
        </p:sp>
        <p:sp>
          <p:nvSpPr>
            <p:cNvPr id="11298" name="TextBox 11"/>
            <p:cNvSpPr txBox="1">
              <a:spLocks noChangeArrowheads="1"/>
            </p:cNvSpPr>
            <p:nvPr/>
          </p:nvSpPr>
          <p:spPr bwMode="auto">
            <a:xfrm>
              <a:off x="5556577" y="2810969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 dirty="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 dirty="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 dirty="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 dirty="0"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046163" y="2609850"/>
            <a:ext cx="121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dirty="0"/>
              <a:t>anode</a:t>
            </a:r>
          </a:p>
        </p:txBody>
      </p: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7827963" y="2627313"/>
            <a:ext cx="167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cathode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58075" y="4770438"/>
            <a:ext cx="227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(</a:t>
            </a:r>
            <a:r>
              <a:rPr lang="en-US" altLang="en-US" sz="2800">
                <a:solidFill>
                  <a:srgbClr val="FF0000"/>
                </a:solidFill>
              </a:rPr>
              <a:t>reduction</a:t>
            </a:r>
            <a:r>
              <a:rPr lang="en-US" altLang="en-US" sz="2800"/>
              <a:t>)</a:t>
            </a:r>
            <a:endParaRPr lang="en-US" altLang="en-US" sz="2800" b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17838" y="5507038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Cl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 sz="2800" b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6563" y="4730750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cathode: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8413" y="4752975"/>
            <a:ext cx="976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Mg</a:t>
            </a:r>
            <a:r>
              <a:rPr lang="en-US" altLang="en-US" sz="2800" baseline="30000"/>
              <a:t>2+</a:t>
            </a:r>
            <a:endParaRPr lang="en-US" altLang="en-US" sz="2800" b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935538" y="4767263"/>
            <a:ext cx="1889125" cy="523875"/>
            <a:chOff x="5007769" y="4767147"/>
            <a:chExt cx="1889592" cy="523220"/>
          </a:xfrm>
        </p:grpSpPr>
        <p:cxnSp>
          <p:nvCxnSpPr>
            <p:cNvPr id="11295" name="Straight Arrow Connector 8"/>
            <p:cNvCxnSpPr>
              <a:cxnSpLocks noChangeShapeType="1"/>
            </p:cNvCxnSpPr>
            <p:nvPr/>
          </p:nvCxnSpPr>
          <p:spPr bwMode="auto">
            <a:xfrm>
              <a:off x="5007769" y="5049651"/>
              <a:ext cx="954881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96" name="TextBox 16"/>
            <p:cNvSpPr txBox="1">
              <a:spLocks noChangeArrowheads="1"/>
            </p:cNvSpPr>
            <p:nvPr/>
          </p:nvSpPr>
          <p:spPr bwMode="auto">
            <a:xfrm>
              <a:off x="6150769" y="4767147"/>
              <a:ext cx="7465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Mg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14725" y="4770438"/>
            <a:ext cx="130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+</a:t>
            </a:r>
            <a:r>
              <a:rPr lang="en-US" altLang="en-US" sz="2800"/>
              <a:t>  2 e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3075" y="5530850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anode: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792538" y="5549900"/>
            <a:ext cx="1889125" cy="523875"/>
            <a:chOff x="5007769" y="4767147"/>
            <a:chExt cx="1889592" cy="523220"/>
          </a:xfrm>
        </p:grpSpPr>
        <p:cxnSp>
          <p:nvCxnSpPr>
            <p:cNvPr id="11293" name="Straight Arrow Connector 8"/>
            <p:cNvCxnSpPr>
              <a:cxnSpLocks noChangeShapeType="1"/>
            </p:cNvCxnSpPr>
            <p:nvPr/>
          </p:nvCxnSpPr>
          <p:spPr bwMode="auto">
            <a:xfrm>
              <a:off x="5007769" y="5049651"/>
              <a:ext cx="954881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94" name="TextBox 25"/>
            <p:cNvSpPr txBox="1">
              <a:spLocks noChangeArrowheads="1"/>
            </p:cNvSpPr>
            <p:nvPr/>
          </p:nvSpPr>
          <p:spPr bwMode="auto">
            <a:xfrm>
              <a:off x="6150769" y="4767147"/>
              <a:ext cx="7465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Cl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41600" y="5549900"/>
            <a:ext cx="49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681663" y="5581650"/>
            <a:ext cx="1304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+</a:t>
            </a:r>
            <a:r>
              <a:rPr lang="en-US" altLang="en-US" sz="2800"/>
              <a:t>  2 e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58075" y="5595938"/>
            <a:ext cx="227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(</a:t>
            </a:r>
            <a:r>
              <a:rPr lang="en-US" altLang="en-US" sz="2800">
                <a:solidFill>
                  <a:srgbClr val="00B050"/>
                </a:solidFill>
              </a:rPr>
              <a:t>oxidation</a:t>
            </a:r>
            <a:r>
              <a:rPr lang="en-US" altLang="en-US" sz="2800"/>
              <a:t>)</a:t>
            </a:r>
            <a:endParaRPr lang="en-US" altLang="en-US" sz="2800" b="0"/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174875" y="6246813"/>
            <a:ext cx="50593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0" name="Group 35839"/>
          <p:cNvGrpSpPr>
            <a:grpSpLocks/>
          </p:cNvGrpSpPr>
          <p:nvPr/>
        </p:nvGrpSpPr>
        <p:grpSpPr bwMode="auto">
          <a:xfrm>
            <a:off x="790575" y="6350000"/>
            <a:ext cx="8101013" cy="584200"/>
            <a:chOff x="791008" y="6350058"/>
            <a:chExt cx="8100418" cy="584775"/>
          </a:xfrm>
        </p:grpSpPr>
        <p:sp>
          <p:nvSpPr>
            <p:cNvPr id="11287" name="Rectangle 32"/>
            <p:cNvSpPr>
              <a:spLocks noChangeArrowheads="1"/>
            </p:cNvSpPr>
            <p:nvPr/>
          </p:nvSpPr>
          <p:spPr bwMode="auto">
            <a:xfrm>
              <a:off x="2050020" y="6380835"/>
              <a:ext cx="9765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Mg</a:t>
              </a:r>
              <a:r>
                <a:rPr lang="en-US" altLang="en-US" sz="2800" baseline="30000"/>
                <a:t>2+</a:t>
              </a:r>
              <a:endParaRPr lang="en-US" altLang="en-US" sz="2800" b="0"/>
            </a:p>
          </p:txBody>
        </p:sp>
        <p:sp>
          <p:nvSpPr>
            <p:cNvPr id="11288" name="TextBox 33"/>
            <p:cNvSpPr txBox="1">
              <a:spLocks noChangeArrowheads="1"/>
            </p:cNvSpPr>
            <p:nvPr/>
          </p:nvSpPr>
          <p:spPr bwMode="auto">
            <a:xfrm>
              <a:off x="791008" y="6382085"/>
              <a:ext cx="13046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2 e</a:t>
              </a:r>
              <a:r>
                <a:rPr lang="en-US" altLang="en-US" sz="2800" baseline="30000">
                  <a:latin typeface="Courier New" pitchFamily="49" charset="0"/>
                  <a:cs typeface="Courier New" pitchFamily="49" charset="0"/>
                </a:rPr>
                <a:t>- </a:t>
              </a:r>
              <a:r>
                <a:rPr lang="en-US" altLang="en-US" sz="2800">
                  <a:cs typeface="Arial" charset="0"/>
                </a:rPr>
                <a:t>+</a:t>
              </a:r>
              <a:endParaRPr lang="en-US" altLang="en-US" sz="2800" baseline="30000">
                <a:cs typeface="Arial" charset="0"/>
              </a:endParaRPr>
            </a:p>
          </p:txBody>
        </p:sp>
        <p:sp>
          <p:nvSpPr>
            <p:cNvPr id="11289" name="TextBox 34"/>
            <p:cNvSpPr txBox="1">
              <a:spLocks noChangeArrowheads="1"/>
            </p:cNvSpPr>
            <p:nvPr/>
          </p:nvSpPr>
          <p:spPr bwMode="auto">
            <a:xfrm>
              <a:off x="2989507" y="6350058"/>
              <a:ext cx="16449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+  2 Cl</a:t>
              </a:r>
              <a:r>
                <a:rPr lang="en-US" altLang="en-US" sz="3200" baseline="30000"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sz="2800" b="0"/>
            </a:p>
          </p:txBody>
        </p:sp>
        <p:grpSp>
          <p:nvGrpSpPr>
            <p:cNvPr id="11290" name="Group 35"/>
            <p:cNvGrpSpPr>
              <a:grpSpLocks/>
            </p:cNvGrpSpPr>
            <p:nvPr/>
          </p:nvGrpSpPr>
          <p:grpSpPr bwMode="auto">
            <a:xfrm>
              <a:off x="4553512" y="6411613"/>
              <a:ext cx="4337914" cy="523220"/>
              <a:chOff x="4926808" y="4767147"/>
              <a:chExt cx="4337914" cy="523220"/>
            </a:xfrm>
          </p:grpSpPr>
          <p:cxnSp>
            <p:nvCxnSpPr>
              <p:cNvPr id="11291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4926808" y="5049651"/>
                <a:ext cx="954881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292" name="TextBox 37"/>
              <p:cNvSpPr txBox="1">
                <a:spLocks noChangeArrowheads="1"/>
              </p:cNvSpPr>
              <p:nvPr/>
            </p:nvSpPr>
            <p:spPr bwMode="auto">
              <a:xfrm>
                <a:off x="6072026" y="4767147"/>
                <a:ext cx="31926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/>
                  <a:t>Mg  +  Cl</a:t>
                </a:r>
                <a:r>
                  <a:rPr lang="en-US" altLang="en-US" sz="2800" baseline="-25000"/>
                  <a:t>2</a:t>
                </a:r>
                <a:r>
                  <a:rPr lang="en-US" altLang="en-US" sz="2800"/>
                  <a:t>  +  2 e</a:t>
                </a:r>
                <a:r>
                  <a:rPr lang="en-US" altLang="en-US" sz="28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endParaRPr lang="en-US" altLang="en-US" sz="2800"/>
              </a:p>
            </p:txBody>
          </p:sp>
        </p:grpSp>
      </p:grpSp>
      <p:cxnSp>
        <p:nvCxnSpPr>
          <p:cNvPr id="35842" name="Straight Connector 35841"/>
          <p:cNvCxnSpPr>
            <a:cxnSpLocks noChangeShapeType="1"/>
          </p:cNvCxnSpPr>
          <p:nvPr/>
        </p:nvCxnSpPr>
        <p:spPr bwMode="auto">
          <a:xfrm flipH="1">
            <a:off x="728663" y="6559550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H="1">
            <a:off x="7869238" y="6580188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5" name="TextBox 35844"/>
          <p:cNvSpPr txBox="1">
            <a:spLocks noChangeArrowheads="1"/>
          </p:cNvSpPr>
          <p:nvPr/>
        </p:nvSpPr>
        <p:spPr bwMode="auto">
          <a:xfrm>
            <a:off x="1960563" y="6334125"/>
            <a:ext cx="5538787" cy="67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/>
              <a:t/>
            </a:r>
            <a:br>
              <a:rPr lang="en-US" altLang="en-US" sz="2800" b="0"/>
            </a:br>
            <a:endParaRPr lang="en-US" altLang="en-US" sz="1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" grpId="0"/>
      <p:bldP spid="4" grpId="0"/>
      <p:bldP spid="18" grpId="0"/>
      <p:bldP spid="23" grpId="0"/>
      <p:bldP spid="22" grpId="0"/>
      <p:bldP spid="28" grpId="0"/>
      <p:bldP spid="29" grpId="0"/>
      <p:bldP spid="358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6163" y="417513"/>
            <a:ext cx="8037512" cy="4875212"/>
            <a:chOff x="1046163" y="417513"/>
            <a:chExt cx="8037512" cy="4875212"/>
          </a:xfrm>
        </p:grpSpPr>
        <p:sp>
          <p:nvSpPr>
            <p:cNvPr id="12292" name="TextBox 3"/>
            <p:cNvSpPr txBox="1">
              <a:spLocks noChangeArrowheads="1"/>
            </p:cNvSpPr>
            <p:nvPr/>
          </p:nvSpPr>
          <p:spPr bwMode="auto">
            <a:xfrm>
              <a:off x="5129213" y="2416175"/>
              <a:ext cx="395446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Michael Faraday</a:t>
              </a:r>
              <a:br>
                <a:rPr lang="en-US" altLang="en-US"/>
              </a:br>
              <a:r>
                <a:rPr lang="en-US" altLang="en-US"/>
                <a:t>1791 – 1867</a:t>
              </a:r>
            </a:p>
          </p:txBody>
        </p:sp>
        <p:pic>
          <p:nvPicPr>
            <p:cNvPr id="122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3" y="417513"/>
              <a:ext cx="3276600" cy="487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7213" y="5637213"/>
            <a:ext cx="9448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“The amount of chemical change that occurs during electrolysis is directly proportional to the amount of electricity that passes through the cell”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79563" y="696913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Coulomb, C</a:t>
            </a:r>
            <a:r>
              <a:rPr lang="en-US" altLang="en-US"/>
              <a:t> – SI unit of charge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27363" y="1979613"/>
            <a:ext cx="3459162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C = (amps) (sec)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0188" y="4875213"/>
            <a:ext cx="4100512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/>
              <a:t>1 mole e</a:t>
            </a:r>
            <a:r>
              <a:rPr lang="en-US" altLang="en-US" sz="3200" baseline="30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 dirty="0"/>
              <a:t> = </a:t>
            </a:r>
            <a:r>
              <a:rPr lang="en-US" altLang="en-US" sz="3200" dirty="0" smtClean="0"/>
              <a:t>96,485 </a:t>
            </a:r>
            <a:r>
              <a:rPr lang="en-US" altLang="en-US" sz="3200" dirty="0"/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2363" y="3560763"/>
            <a:ext cx="8337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ampere, amp</a:t>
            </a:r>
            <a:r>
              <a:rPr lang="en-US" altLang="en-US"/>
              <a:t> – SI unit of electrical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60363" y="531813"/>
            <a:ext cx="9448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How many grams of elemental magnesium, Mg</a:t>
            </a:r>
            <a:r>
              <a:rPr lang="en-US" altLang="en-US" sz="2600" dirty="0"/>
              <a:t> (s)</a:t>
            </a:r>
            <a:r>
              <a:rPr lang="en-US" altLang="en-US" dirty="0"/>
              <a:t> can be produced by the electrolysis of molten MgCl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sz="2600" dirty="0" smtClean="0"/>
              <a:t>(</a:t>
            </a:r>
            <a:r>
              <a:rPr lang="en-US" altLang="en-US" sz="3200" dirty="0" smtClean="0">
                <a:latin typeface="Script MT Bold" panose="03040602040607080904" pitchFamily="66" charset="0"/>
                <a:sym typeface="MT Extra" pitchFamily="18" charset="2"/>
              </a:rPr>
              <a:t>l</a:t>
            </a:r>
            <a:r>
              <a:rPr lang="en-US" altLang="en-US" sz="2600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/>
              <a:t>with an electrical current of 6.00 amps for 2222 seconds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8563" y="304641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the ½ reaction of interest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8563" y="403701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If possible, get Coulombs,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88963" y="531813"/>
            <a:ext cx="92202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What current, in amps, is required to produce 45.5 g of elemental chlorine, Cl</a:t>
            </a:r>
            <a:r>
              <a:rPr lang="en-US" altLang="en-US" baseline="-25000" dirty="0"/>
              <a:t>2</a:t>
            </a:r>
            <a:r>
              <a:rPr lang="en-US" altLang="en-US" sz="2600" dirty="0"/>
              <a:t> (g)</a:t>
            </a:r>
            <a:r>
              <a:rPr lang="en-US" altLang="en-US" dirty="0"/>
              <a:t> from a melt of </a:t>
            </a:r>
            <a:r>
              <a:rPr lang="en-US" altLang="en-US" dirty="0" err="1"/>
              <a:t>NaCl</a:t>
            </a:r>
            <a:r>
              <a:rPr lang="en-US" altLang="en-US" sz="2600" dirty="0"/>
              <a:t> </a:t>
            </a:r>
            <a:r>
              <a:rPr lang="en-US" altLang="en-US" sz="2600" dirty="0" smtClean="0">
                <a:latin typeface="MT Extra"/>
              </a:rPr>
              <a:t>(</a:t>
            </a:r>
            <a:r>
              <a:rPr lang="en-US" altLang="en-US" sz="2600" dirty="0" smtClean="0">
                <a:latin typeface="Script MT Bold" panose="03040602040607080904" pitchFamily="66" charset="0"/>
              </a:rPr>
              <a:t>l</a:t>
            </a:r>
            <a:r>
              <a:rPr lang="en-US" altLang="en-US" sz="2600" dirty="0" smtClean="0">
                <a:latin typeface="MT Extra"/>
              </a:rPr>
              <a:t>)</a:t>
            </a:r>
            <a:r>
              <a:rPr lang="en-US" altLang="en-US" dirty="0" smtClean="0"/>
              <a:t> </a:t>
            </a:r>
            <a:r>
              <a:rPr lang="en-US" altLang="en-US" dirty="0"/>
              <a:t>if electrolyzed for 2 hours, 15 minutes and 25 seconds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5113" y="3960813"/>
            <a:ext cx="96266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75025" indent="-3375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Voltaic process</a:t>
            </a:r>
            <a:r>
              <a:rPr lang="en-US" altLang="en-US" sz="2800" b="0" dirty="0"/>
              <a:t> – </a:t>
            </a:r>
            <a:r>
              <a:rPr lang="en-US" altLang="en-US" sz="2800" dirty="0"/>
              <a:t>an electrochemical cell which generates an electrical current from a spontaneous chemical redox process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76263" y="655638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Two fundamental types of electrochemical processes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927100" y="2589213"/>
            <a:ext cx="89138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2. Voltaic (or galvanic) processes – (spontaneous)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27100" y="1674813"/>
            <a:ext cx="830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1. Electrolytic processes – (nonspontaneous)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969963" y="606425"/>
            <a:ext cx="8404225" cy="4635500"/>
            <a:chOff x="969169" y="606227"/>
            <a:chExt cx="8405393" cy="4635896"/>
          </a:xfrm>
        </p:grpSpPr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5420100" y="1446212"/>
              <a:ext cx="395446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John Daniell</a:t>
              </a:r>
              <a:br>
                <a:rPr lang="en-US" altLang="en-US"/>
              </a:br>
              <a:r>
                <a:rPr lang="en-US" altLang="en-US"/>
                <a:t>1790 – 1845</a:t>
              </a:r>
            </a:p>
          </p:txBody>
        </p:sp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69" y="606227"/>
              <a:ext cx="4007644" cy="4635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5263" y="3808413"/>
            <a:ext cx="7886700" cy="3581400"/>
            <a:chOff x="1465638" y="3808412"/>
            <a:chExt cx="7885531" cy="3581400"/>
          </a:xfrm>
        </p:grpSpPr>
        <p:pic>
          <p:nvPicPr>
            <p:cNvPr id="174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769" y="3808412"/>
              <a:ext cx="3581400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3" name="TextBox 3"/>
            <p:cNvSpPr txBox="1">
              <a:spLocks noChangeArrowheads="1"/>
            </p:cNvSpPr>
            <p:nvPr/>
          </p:nvSpPr>
          <p:spPr bwMode="auto">
            <a:xfrm>
              <a:off x="1465638" y="6371411"/>
              <a:ext cx="39544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Daniell and Faraday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32013"/>
            <a:ext cx="9761538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1655763" y="989013"/>
            <a:ext cx="5257800" cy="554037"/>
            <a:chOff x="6607969" y="1370012"/>
            <a:chExt cx="5257800" cy="553998"/>
          </a:xfrm>
        </p:grpSpPr>
        <p:sp>
          <p:nvSpPr>
            <p:cNvPr id="18437" name="TextBox 18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18438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7065963" y="989013"/>
            <a:ext cx="2903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(spontaneous)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14363" y="6323013"/>
            <a:ext cx="9393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8050" indent="-2178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salt bridge</a:t>
            </a:r>
            <a:r>
              <a:rPr lang="en-US" altLang="en-US" sz="2600"/>
              <a:t> – any medium that allows the flow of ions but prevents the direct mixing of solutions</a:t>
            </a:r>
            <a:endParaRPr lang="en-US" alt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1450" y="836613"/>
            <a:ext cx="9980613" cy="5359400"/>
            <a:chOff x="130967" y="1522412"/>
            <a:chExt cx="9979681" cy="5359400"/>
          </a:xfrm>
        </p:grpSpPr>
        <p:pic>
          <p:nvPicPr>
            <p:cNvPr id="1946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324" y="1522412"/>
              <a:ext cx="6594105" cy="535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464" name="Group 9"/>
            <p:cNvGrpSpPr>
              <a:grpSpLocks/>
            </p:cNvGrpSpPr>
            <p:nvPr/>
          </p:nvGrpSpPr>
          <p:grpSpPr bwMode="auto">
            <a:xfrm>
              <a:off x="7512915" y="5332412"/>
              <a:ext cx="2597733" cy="430887"/>
              <a:chOff x="7440216" y="4129536"/>
              <a:chExt cx="2597733" cy="430887"/>
            </a:xfrm>
          </p:grpSpPr>
          <p:sp>
            <p:nvSpPr>
              <p:cNvPr id="19468" name="TextBox 2"/>
              <p:cNvSpPr txBox="1">
                <a:spLocks noChangeArrowheads="1"/>
              </p:cNvSpPr>
              <p:nvPr/>
            </p:nvSpPr>
            <p:spPr bwMode="auto">
              <a:xfrm>
                <a:off x="7440216" y="4129536"/>
                <a:ext cx="25977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200"/>
                  <a:t>Cu</a:t>
                </a:r>
                <a:r>
                  <a:rPr lang="en-US" altLang="en-US" sz="2200" baseline="30000"/>
                  <a:t>2+</a:t>
                </a:r>
                <a:r>
                  <a:rPr lang="en-US" altLang="en-US" sz="2200"/>
                  <a:t> + 2 e</a:t>
                </a:r>
                <a:r>
                  <a:rPr lang="en-US" altLang="en-US" sz="24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200"/>
                  <a:t>       Cu</a:t>
                </a:r>
              </a:p>
            </p:txBody>
          </p:sp>
          <p:cxnSp>
            <p:nvCxnSpPr>
              <p:cNvPr id="19469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9046369" y="4344979"/>
                <a:ext cx="326020" cy="1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465" name="Group 13"/>
            <p:cNvGrpSpPr>
              <a:grpSpLocks/>
            </p:cNvGrpSpPr>
            <p:nvPr/>
          </p:nvGrpSpPr>
          <p:grpSpPr bwMode="auto">
            <a:xfrm>
              <a:off x="130967" y="5299448"/>
              <a:ext cx="2590799" cy="430887"/>
              <a:chOff x="7440216" y="4129536"/>
              <a:chExt cx="2453415" cy="430887"/>
            </a:xfrm>
          </p:grpSpPr>
          <p:sp>
            <p:nvSpPr>
              <p:cNvPr id="19466" name="TextBox 14"/>
              <p:cNvSpPr txBox="1">
                <a:spLocks noChangeArrowheads="1"/>
              </p:cNvSpPr>
              <p:nvPr/>
            </p:nvSpPr>
            <p:spPr bwMode="auto">
              <a:xfrm>
                <a:off x="7440216" y="4129536"/>
                <a:ext cx="245341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200"/>
                  <a:t>Zn        Zn</a:t>
                </a:r>
                <a:r>
                  <a:rPr lang="en-US" altLang="en-US" sz="2200" baseline="30000"/>
                  <a:t>2+  </a:t>
                </a:r>
                <a:r>
                  <a:rPr lang="en-US" altLang="en-US" sz="2200"/>
                  <a:t>+ 2 e</a:t>
                </a:r>
                <a:r>
                  <a:rPr lang="en-US" altLang="en-US" sz="24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200"/>
                  <a:t> </a:t>
                </a:r>
              </a:p>
            </p:txBody>
          </p:sp>
          <p:cxnSp>
            <p:nvCxnSpPr>
              <p:cNvPr id="19467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7986852" y="4352356"/>
                <a:ext cx="326020" cy="1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2530475" y="319088"/>
            <a:ext cx="5257800" cy="554037"/>
            <a:chOff x="6607969" y="1370012"/>
            <a:chExt cx="5257800" cy="553998"/>
          </a:xfrm>
        </p:grpSpPr>
        <p:sp>
          <p:nvSpPr>
            <p:cNvPr id="19461" name="TextBox 18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19462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010602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83514" y="3732212"/>
            <a:ext cx="9220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78150" indent="-29781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oxidizing agent</a:t>
            </a:r>
            <a:r>
              <a:rPr lang="en-US" altLang="en-US" sz="2800" dirty="0"/>
              <a:t> – reactant which removes electrons from another species (causes another species to get oxidized) 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55546" y="5637212"/>
            <a:ext cx="9067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78150" indent="-29781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reducing agent</a:t>
            </a:r>
            <a:r>
              <a:rPr lang="en-US" altLang="en-US" sz="2800" dirty="0"/>
              <a:t> – reactant which gives electrons to another species (causes another species to get reduced) </a:t>
            </a:r>
          </a:p>
        </p:txBody>
      </p:sp>
      <p:sp>
        <p:nvSpPr>
          <p:cNvPr id="3076" name="TextBox 18"/>
          <p:cNvSpPr txBox="1">
            <a:spLocks noChangeArrowheads="1"/>
          </p:cNvSpPr>
          <p:nvPr/>
        </p:nvSpPr>
        <p:spPr bwMode="auto">
          <a:xfrm>
            <a:off x="1974573" y="507205"/>
            <a:ext cx="3467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Mg</a:t>
            </a:r>
            <a:r>
              <a:rPr lang="en-US" altLang="en-US" sz="2400" dirty="0"/>
              <a:t> </a:t>
            </a:r>
            <a:r>
              <a:rPr lang="en-US" altLang="en-US" sz="2600" dirty="0"/>
              <a:t>(s)</a:t>
            </a:r>
            <a:r>
              <a:rPr lang="en-US" altLang="en-US" sz="2400" dirty="0"/>
              <a:t>   </a:t>
            </a:r>
            <a:r>
              <a:rPr lang="en-US" altLang="en-US" dirty="0"/>
              <a:t>+   ½ O</a:t>
            </a:r>
            <a:r>
              <a:rPr lang="en-US" altLang="en-US" baseline="-25000" dirty="0"/>
              <a:t>2 </a:t>
            </a:r>
            <a:r>
              <a:rPr lang="en-US" altLang="en-US" sz="2600" dirty="0"/>
              <a:t>(g)</a:t>
            </a:r>
            <a:r>
              <a:rPr lang="en-US" altLang="en-US" sz="2400" dirty="0"/>
              <a:t> </a:t>
            </a:r>
            <a:endParaRPr lang="en-US" altLang="en-US" sz="2600" dirty="0"/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5551211" y="507205"/>
            <a:ext cx="2433637" cy="585787"/>
            <a:chOff x="6467591" y="1370012"/>
            <a:chExt cx="2438571" cy="584734"/>
          </a:xfrm>
        </p:grpSpPr>
        <p:sp>
          <p:nvSpPr>
            <p:cNvPr id="3086" name="TextBox 18"/>
            <p:cNvSpPr txBox="1">
              <a:spLocks noChangeArrowheads="1"/>
            </p:cNvSpPr>
            <p:nvPr/>
          </p:nvSpPr>
          <p:spPr bwMode="auto">
            <a:xfrm>
              <a:off x="6467591" y="1370012"/>
              <a:ext cx="2438571" cy="58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      </a:t>
              </a:r>
              <a:r>
                <a:rPr lang="en-US" altLang="en-US" dirty="0" err="1"/>
                <a:t>MgO</a:t>
              </a:r>
              <a:r>
                <a:rPr lang="en-US" altLang="en-US" sz="3200" dirty="0"/>
                <a:t> </a:t>
              </a:r>
              <a:r>
                <a:rPr lang="en-US" altLang="en-US" sz="2600" dirty="0"/>
                <a:t>(s)</a:t>
              </a:r>
            </a:p>
          </p:txBody>
        </p:sp>
        <p:cxnSp>
          <p:nvCxnSpPr>
            <p:cNvPr id="3087" name="Straight Arrow Connector 14"/>
            <p:cNvCxnSpPr>
              <a:cxnSpLocks noChangeShapeType="1"/>
            </p:cNvCxnSpPr>
            <p:nvPr/>
          </p:nvCxnSpPr>
          <p:spPr bwMode="auto">
            <a:xfrm>
              <a:off x="6570566" y="168590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794542" y="1506534"/>
            <a:ext cx="2833688" cy="554038"/>
            <a:chOff x="7790642" y="1400790"/>
            <a:chExt cx="2832760" cy="553998"/>
          </a:xfrm>
        </p:grpSpPr>
        <p:sp>
          <p:nvSpPr>
            <p:cNvPr id="3088" name="TextBox 18"/>
            <p:cNvSpPr txBox="1">
              <a:spLocks noChangeArrowheads="1"/>
            </p:cNvSpPr>
            <p:nvPr/>
          </p:nvSpPr>
          <p:spPr bwMode="auto">
            <a:xfrm>
              <a:off x="7790642" y="1400790"/>
              <a:ext cx="283276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Mg	      Mg</a:t>
              </a:r>
              <a:r>
                <a:rPr lang="en-US" altLang="en-US" baseline="30000" dirty="0"/>
                <a:t>2+</a:t>
              </a:r>
              <a:endParaRPr lang="en-US" altLang="en-US" dirty="0"/>
            </a:p>
          </p:txBody>
        </p:sp>
        <p:cxnSp>
          <p:nvCxnSpPr>
            <p:cNvPr id="3089" name="Straight Arrow Connector 11"/>
            <p:cNvCxnSpPr>
              <a:cxnSpLocks noChangeShapeType="1"/>
            </p:cNvCxnSpPr>
            <p:nvPr/>
          </p:nvCxnSpPr>
          <p:spPr bwMode="auto">
            <a:xfrm>
              <a:off x="8700530" y="1686404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25092" y="1555747"/>
            <a:ext cx="231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Mg lost 2 e</a:t>
            </a:r>
            <a:r>
              <a:rPr lang="en-US" altLang="en-US" sz="2800" baseline="30000" dirty="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11155" y="1539872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Mg got </a:t>
            </a:r>
            <a:r>
              <a:rPr lang="en-US" altLang="en-US" sz="2800" u="sng" dirty="0">
                <a:solidFill>
                  <a:srgbClr val="FF0000"/>
                </a:solidFill>
              </a:rPr>
              <a:t>oxidized</a:t>
            </a:r>
            <a:endParaRPr lang="en-US" altLang="en-US" sz="2800" u="sng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832764" y="2439984"/>
            <a:ext cx="2049462" cy="554037"/>
            <a:chOff x="6607969" y="1370012"/>
            <a:chExt cx="2048975" cy="553998"/>
          </a:xfrm>
        </p:grpSpPr>
        <p:sp>
          <p:nvSpPr>
            <p:cNvPr id="3084" name="TextBox 18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20489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O         O</a:t>
              </a:r>
              <a:r>
                <a:rPr lang="en-US" altLang="en-US" baseline="30000" dirty="0"/>
                <a:t>2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085" name="Straight Arrow Connector 17"/>
            <p:cNvCxnSpPr>
              <a:cxnSpLocks noChangeShapeType="1"/>
            </p:cNvCxnSpPr>
            <p:nvPr/>
          </p:nvCxnSpPr>
          <p:spPr bwMode="auto">
            <a:xfrm>
              <a:off x="7209144" y="162557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17201" y="2447921"/>
            <a:ext cx="309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Oxy gained 2 e</a:t>
            </a:r>
            <a:r>
              <a:rPr lang="en-US" altLang="en-US" sz="2800" baseline="30000" dirty="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36664" y="2473321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Oxy got </a:t>
            </a:r>
            <a:r>
              <a:rPr lang="en-US" altLang="en-US" sz="2800" u="sng" dirty="0">
                <a:solidFill>
                  <a:srgbClr val="00B050"/>
                </a:solidFill>
              </a:rPr>
              <a:t>reduced</a:t>
            </a:r>
            <a:endParaRPr lang="en-US" altLang="en-US" sz="2800" u="sng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7" grpId="0"/>
      <p:bldP spid="3076" grpId="0"/>
      <p:bldP spid="2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41363" y="608013"/>
            <a:ext cx="88741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06900" indent="-44069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Voltage (or Potential)</a:t>
            </a:r>
            <a:r>
              <a:rPr lang="en-US" altLang="en-US" sz="2800" b="0" dirty="0"/>
              <a:t> – </a:t>
            </a:r>
            <a:r>
              <a:rPr lang="en-US" altLang="en-US" dirty="0"/>
              <a:t>the force pushing the</a:t>
            </a:r>
            <a:br>
              <a:rPr lang="en-US" altLang="en-US" dirty="0"/>
            </a:br>
            <a:r>
              <a:rPr lang="en-US" altLang="en-US" dirty="0"/>
              <a:t>electrons</a:t>
            </a:r>
            <a:r>
              <a:rPr lang="en-US" altLang="en-US" sz="2800" dirty="0"/>
              <a:t>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22363" y="2208213"/>
            <a:ext cx="8251825" cy="4603750"/>
            <a:chOff x="1122363" y="1731493"/>
            <a:chExt cx="8251825" cy="4603633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63" y="1731493"/>
              <a:ext cx="3733800" cy="460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9" name="TextBox 3"/>
            <p:cNvSpPr txBox="1">
              <a:spLocks noChangeArrowheads="1"/>
            </p:cNvSpPr>
            <p:nvPr/>
          </p:nvSpPr>
          <p:spPr bwMode="auto">
            <a:xfrm>
              <a:off x="5420276" y="3122612"/>
              <a:ext cx="39539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Alessandro Volta</a:t>
              </a:r>
              <a:br>
                <a:rPr lang="en-US" altLang="en-US"/>
              </a:br>
              <a:r>
                <a:rPr lang="en-US" altLang="en-US"/>
                <a:t>1745 – 1827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0"/>
          <p:cNvGrpSpPr>
            <a:grpSpLocks/>
          </p:cNvGrpSpPr>
          <p:nvPr/>
        </p:nvGrpSpPr>
        <p:grpSpPr bwMode="auto">
          <a:xfrm>
            <a:off x="2197100" y="455613"/>
            <a:ext cx="5257800" cy="554037"/>
            <a:chOff x="6607969" y="1370012"/>
            <a:chExt cx="5257800" cy="553998"/>
          </a:xfrm>
        </p:grpSpPr>
        <p:sp>
          <p:nvSpPr>
            <p:cNvPr id="22535" name="TextBox 11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22536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4300" y="1598613"/>
            <a:ext cx="998855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standard half-cell potential</a:t>
            </a:r>
            <a:r>
              <a:rPr lang="en-US" altLang="en-US"/>
              <a:t> – voltage required to undergo a ½ reaction redox process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88963" y="3122613"/>
            <a:ext cx="933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9025" indent="-1089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red</a:t>
            </a:r>
            <a:r>
              <a:rPr lang="en-US" altLang="en-US" b="0"/>
              <a:t>  </a:t>
            </a:r>
            <a:r>
              <a:rPr lang="en-US" altLang="en-US"/>
              <a:t>–</a:t>
            </a:r>
            <a:r>
              <a:rPr lang="en-US" altLang="en-US" b="0"/>
              <a:t> </a:t>
            </a:r>
            <a:r>
              <a:rPr lang="en-US" altLang="en-US"/>
              <a:t>voltage of “</a:t>
            </a:r>
            <a:r>
              <a:rPr lang="en-US" altLang="en-US">
                <a:solidFill>
                  <a:srgbClr val="FF0000"/>
                </a:solidFill>
              </a:rPr>
              <a:t>reduction</a:t>
            </a:r>
            <a:r>
              <a:rPr lang="en-US" altLang="en-US"/>
              <a:t> ½ reaction” process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36588" y="4341813"/>
            <a:ext cx="9286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>
                <a:cs typeface="Arial" charset="0"/>
              </a:rPr>
              <a:t>ox</a:t>
            </a:r>
            <a:r>
              <a:rPr lang="en-US" altLang="en-US">
                <a:cs typeface="Arial" charset="0"/>
              </a:rPr>
              <a:t>  – </a:t>
            </a:r>
            <a:r>
              <a:rPr lang="en-US" altLang="en-US"/>
              <a:t>voltage of “</a:t>
            </a:r>
            <a:r>
              <a:rPr lang="en-US" altLang="en-US">
                <a:solidFill>
                  <a:srgbClr val="00B050"/>
                </a:solidFill>
              </a:rPr>
              <a:t>oxidation</a:t>
            </a:r>
            <a:r>
              <a:rPr lang="en-US" altLang="en-US"/>
              <a:t> ½ reaction” process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0763" y="5438775"/>
            <a:ext cx="817562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289425" indent="-42894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standard conditions</a:t>
            </a:r>
            <a:r>
              <a:rPr lang="en-US" altLang="en-US"/>
              <a:t> –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and 1 atm and</a:t>
            </a:r>
            <a:br>
              <a:rPr lang="en-US" altLang="en-US"/>
            </a:br>
            <a:r>
              <a:rPr lang="en-US" altLang="en-US"/>
              <a:t>all solutions are 1 </a:t>
            </a:r>
            <a:r>
              <a:rPr lang="en-US" altLang="en-US" u="sng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69" y="59237"/>
            <a:ext cx="7315200" cy="74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638300" y="1722438"/>
            <a:ext cx="4191000" cy="554037"/>
            <a:chOff x="6607969" y="1370012"/>
            <a:chExt cx="4191000" cy="553998"/>
          </a:xfrm>
        </p:grpSpPr>
        <p:sp>
          <p:nvSpPr>
            <p:cNvPr id="24598" name="TextBox 2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4191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Cu</a:t>
              </a:r>
              <a:r>
                <a:rPr lang="en-US" altLang="en-US" baseline="30000"/>
                <a:t>2+</a:t>
              </a:r>
              <a:r>
                <a:rPr lang="en-US" altLang="en-US"/>
                <a:t>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       Cu</a:t>
              </a:r>
            </a:p>
          </p:txBody>
        </p:sp>
        <p:cxnSp>
          <p:nvCxnSpPr>
            <p:cNvPr id="24599" name="Straight Arrow Connector 8"/>
            <p:cNvCxnSpPr>
              <a:cxnSpLocks noChangeShapeType="1"/>
            </p:cNvCxnSpPr>
            <p:nvPr/>
          </p:nvCxnSpPr>
          <p:spPr bwMode="auto">
            <a:xfrm>
              <a:off x="8942981" y="165858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712913" y="2754313"/>
            <a:ext cx="4521200" cy="554037"/>
            <a:chOff x="3483769" y="2132738"/>
            <a:chExt cx="4521714" cy="553998"/>
          </a:xfrm>
        </p:grpSpPr>
        <p:sp>
          <p:nvSpPr>
            <p:cNvPr id="24596" name="TextBox 5"/>
            <p:cNvSpPr txBox="1">
              <a:spLocks noChangeArrowheads="1"/>
            </p:cNvSpPr>
            <p:nvPr/>
          </p:nvSpPr>
          <p:spPr bwMode="auto">
            <a:xfrm>
              <a:off x="3483769" y="2132738"/>
              <a:ext cx="45217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       Zn</a:t>
              </a:r>
              <a:r>
                <a:rPr lang="en-US" altLang="en-US" baseline="30000"/>
                <a:t>2+   </a:t>
              </a:r>
              <a:r>
                <a:rPr lang="en-US" altLang="en-US"/>
                <a:t>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</a:t>
              </a:r>
            </a:p>
          </p:txBody>
        </p:sp>
        <p:cxnSp>
          <p:nvCxnSpPr>
            <p:cNvPr id="24597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4271683" y="2409737"/>
              <a:ext cx="533400" cy="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580" name="Group 10"/>
          <p:cNvGrpSpPr>
            <a:grpSpLocks/>
          </p:cNvGrpSpPr>
          <p:nvPr/>
        </p:nvGrpSpPr>
        <p:grpSpPr bwMode="auto">
          <a:xfrm>
            <a:off x="2671763" y="579438"/>
            <a:ext cx="5257800" cy="554037"/>
            <a:chOff x="6607969" y="1370012"/>
            <a:chExt cx="5257800" cy="553998"/>
          </a:xfrm>
        </p:grpSpPr>
        <p:sp>
          <p:nvSpPr>
            <p:cNvPr id="24594" name="TextBox 11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24595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435100" y="3484563"/>
            <a:ext cx="79930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141413" y="3794125"/>
            <a:ext cx="7677150" cy="552450"/>
            <a:chOff x="6607968" y="1370012"/>
            <a:chExt cx="7677598" cy="553958"/>
          </a:xfrm>
        </p:grpSpPr>
        <p:sp>
          <p:nvSpPr>
            <p:cNvPr id="24592" name="TextBox 11"/>
            <p:cNvSpPr txBox="1">
              <a:spLocks noChangeArrowheads="1"/>
            </p:cNvSpPr>
            <p:nvPr/>
          </p:nvSpPr>
          <p:spPr bwMode="auto">
            <a:xfrm>
              <a:off x="6607968" y="1370012"/>
              <a:ext cx="7677598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+  </a:t>
              </a:r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  Zn</a:t>
              </a:r>
              <a:r>
                <a:rPr lang="en-US" altLang="en-US" baseline="30000"/>
                <a:t>2+</a:t>
              </a:r>
              <a:r>
                <a:rPr lang="en-US" altLang="en-US"/>
                <a:t> +  Cu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</a:t>
              </a:r>
              <a:endParaRPr lang="en-US" altLang="en-US"/>
            </a:p>
          </p:txBody>
        </p:sp>
        <p:cxnSp>
          <p:nvCxnSpPr>
            <p:cNvPr id="24593" name="Straight Arrow Connector 8"/>
            <p:cNvCxnSpPr>
              <a:cxnSpLocks noChangeShapeType="1"/>
            </p:cNvCxnSpPr>
            <p:nvPr/>
          </p:nvCxnSpPr>
          <p:spPr bwMode="auto">
            <a:xfrm>
              <a:off x="10094100" y="1658849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1141413" y="3967163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751763" y="3967163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5375" y="3743325"/>
            <a:ext cx="4986338" cy="67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/>
              <a:t/>
            </a:r>
            <a:br>
              <a:rPr lang="en-US" altLang="en-US" sz="2800" b="0"/>
            </a:br>
            <a:endParaRPr lang="en-US" altLang="en-US" sz="10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6638" y="1752600"/>
            <a:ext cx="134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/>
              <a:t>red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8550" y="2754313"/>
            <a:ext cx="1255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>
                <a:cs typeface="Arial" charset="0"/>
              </a:rPr>
              <a:t>ox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9363" y="1733550"/>
            <a:ext cx="1744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+ 0.34 V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99363" y="2722563"/>
            <a:ext cx="1743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+ 0.76 V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60363" y="5027613"/>
            <a:ext cx="95250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07050" indent="-5607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Overall Cell Potential</a:t>
            </a:r>
            <a:r>
              <a:rPr lang="en-US" altLang="en-US" sz="3200"/>
              <a:t>, E</a:t>
            </a:r>
            <a:r>
              <a:rPr lang="en-US" altLang="en-US" sz="3200">
                <a:cs typeface="Arial" charset="0"/>
              </a:rPr>
              <a:t>°</a:t>
            </a:r>
            <a:r>
              <a:rPr lang="en-US" altLang="en-US" sz="3200" baseline="-25000">
                <a:cs typeface="Arial" charset="0"/>
              </a:rPr>
              <a:t>cell</a:t>
            </a:r>
            <a:r>
              <a:rPr lang="en-US" altLang="en-US" sz="3200">
                <a:cs typeface="Arial" charset="0"/>
              </a:rPr>
              <a:t> </a:t>
            </a:r>
            <a:r>
              <a:rPr lang="en-US" altLang="en-US">
                <a:cs typeface="Arial" charset="0"/>
              </a:rPr>
              <a:t>– sum of the ½ cell reaction potentials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64075" y="6399213"/>
            <a:ext cx="4378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=  (E°</a:t>
            </a:r>
            <a:r>
              <a:rPr lang="en-US" altLang="en-US" sz="3200" baseline="-25000"/>
              <a:t>red</a:t>
            </a:r>
            <a:r>
              <a:rPr lang="en-US" altLang="en-US" sz="3200"/>
              <a:t> +  E°</a:t>
            </a:r>
            <a:r>
              <a:rPr lang="en-US" altLang="en-US" sz="3200" baseline="-25000"/>
              <a:t>ox</a:t>
            </a:r>
            <a:r>
              <a:rPr lang="en-US" altLang="en-US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Straight Connector 15"/>
          <p:cNvCxnSpPr>
            <a:cxnSpLocks noChangeShapeType="1"/>
          </p:cNvCxnSpPr>
          <p:nvPr/>
        </p:nvCxnSpPr>
        <p:spPr bwMode="auto">
          <a:xfrm>
            <a:off x="1435100" y="2513013"/>
            <a:ext cx="79930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588963" y="2894013"/>
            <a:ext cx="5132387" cy="554037"/>
            <a:chOff x="6607968" y="1370012"/>
            <a:chExt cx="5133367" cy="553958"/>
          </a:xfrm>
        </p:grpSpPr>
        <p:sp>
          <p:nvSpPr>
            <p:cNvPr id="25620" name="TextBox 11"/>
            <p:cNvSpPr txBox="1">
              <a:spLocks noChangeArrowheads="1"/>
            </p:cNvSpPr>
            <p:nvPr/>
          </p:nvSpPr>
          <p:spPr bwMode="auto">
            <a:xfrm>
              <a:off x="6607968" y="1370012"/>
              <a:ext cx="513336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25621" name="Straight Arrow Connector 8"/>
            <p:cNvCxnSpPr>
              <a:cxnSpLocks noChangeShapeType="1"/>
            </p:cNvCxnSpPr>
            <p:nvPr/>
          </p:nvCxnSpPr>
          <p:spPr bwMode="auto">
            <a:xfrm>
              <a:off x="8907322" y="1658849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636713" y="760413"/>
            <a:ext cx="7705725" cy="565150"/>
            <a:chOff x="1638361" y="1722344"/>
            <a:chExt cx="7706162" cy="565589"/>
          </a:xfrm>
        </p:grpSpPr>
        <p:grpSp>
          <p:nvGrpSpPr>
            <p:cNvPr id="25615" name="Group 1"/>
            <p:cNvGrpSpPr>
              <a:grpSpLocks/>
            </p:cNvGrpSpPr>
            <p:nvPr/>
          </p:nvGrpSpPr>
          <p:grpSpPr bwMode="auto">
            <a:xfrm>
              <a:off x="1638361" y="1722344"/>
              <a:ext cx="4191000" cy="554038"/>
              <a:chOff x="6607969" y="1370012"/>
              <a:chExt cx="4191000" cy="553998"/>
            </a:xfrm>
          </p:grpSpPr>
          <p:sp>
            <p:nvSpPr>
              <p:cNvPr id="25618" name="TextBox 2"/>
              <p:cNvSpPr txBox="1">
                <a:spLocks noChangeArrowheads="1"/>
              </p:cNvSpPr>
              <p:nvPr/>
            </p:nvSpPr>
            <p:spPr bwMode="auto">
              <a:xfrm>
                <a:off x="6607969" y="1370012"/>
                <a:ext cx="41910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Cu</a:t>
                </a:r>
                <a:r>
                  <a:rPr lang="en-US" altLang="en-US" baseline="30000"/>
                  <a:t>2+</a:t>
                </a:r>
                <a:r>
                  <a:rPr lang="en-US" altLang="en-US"/>
                  <a:t>  +  2 e</a:t>
                </a:r>
                <a:r>
                  <a:rPr lang="en-US" altLang="en-US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/>
                  <a:t>        Cu</a:t>
                </a:r>
              </a:p>
            </p:txBody>
          </p:sp>
          <p:cxnSp>
            <p:nvCxnSpPr>
              <p:cNvPr id="25619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8942981" y="1658581"/>
                <a:ext cx="496666" cy="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616" name="Rectangle 1"/>
            <p:cNvSpPr>
              <a:spLocks noChangeArrowheads="1"/>
            </p:cNvSpPr>
            <p:nvPr/>
          </p:nvSpPr>
          <p:spPr bwMode="auto">
            <a:xfrm>
              <a:off x="6115988" y="1753162"/>
              <a:ext cx="13484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E°</a:t>
              </a:r>
              <a:r>
                <a:rPr lang="en-US" altLang="en-US" sz="2800" baseline="-25000"/>
                <a:t>red</a:t>
              </a:r>
              <a:r>
                <a:rPr lang="en-US" altLang="en-US" sz="2800" b="0"/>
                <a:t>  </a:t>
              </a:r>
              <a:r>
                <a:rPr lang="en-US" altLang="en-US" sz="2800"/>
                <a:t>=</a:t>
              </a:r>
              <a:endParaRPr lang="en-US" altLang="en-US"/>
            </a:p>
          </p:txBody>
        </p:sp>
        <p:sp>
          <p:nvSpPr>
            <p:cNvPr id="25617" name="TextBox 4"/>
            <p:cNvSpPr txBox="1">
              <a:spLocks noChangeArrowheads="1"/>
            </p:cNvSpPr>
            <p:nvPr/>
          </p:nvSpPr>
          <p:spPr bwMode="auto">
            <a:xfrm>
              <a:off x="7598569" y="1733935"/>
              <a:ext cx="17459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+ 0.34 V</a:t>
              </a:r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695450" y="1725613"/>
            <a:ext cx="7629525" cy="584200"/>
            <a:chOff x="1712773" y="2723210"/>
            <a:chExt cx="7629741" cy="584815"/>
          </a:xfrm>
        </p:grpSpPr>
        <p:grpSp>
          <p:nvGrpSpPr>
            <p:cNvPr id="25610" name="Group 4"/>
            <p:cNvGrpSpPr>
              <a:grpSpLocks/>
            </p:cNvGrpSpPr>
            <p:nvPr/>
          </p:nvGrpSpPr>
          <p:grpSpPr bwMode="auto">
            <a:xfrm>
              <a:off x="1712773" y="2753988"/>
              <a:ext cx="4521200" cy="554037"/>
              <a:chOff x="3483769" y="2132738"/>
              <a:chExt cx="4521714" cy="553998"/>
            </a:xfrm>
          </p:grpSpPr>
          <p:sp>
            <p:nvSpPr>
              <p:cNvPr id="25613" name="TextBox 5"/>
              <p:cNvSpPr txBox="1">
                <a:spLocks noChangeArrowheads="1"/>
              </p:cNvSpPr>
              <p:nvPr/>
            </p:nvSpPr>
            <p:spPr bwMode="auto">
              <a:xfrm>
                <a:off x="3483769" y="2132738"/>
                <a:ext cx="452171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Zn         Zn</a:t>
                </a:r>
                <a:r>
                  <a:rPr lang="en-US" altLang="en-US" baseline="30000"/>
                  <a:t>2+   </a:t>
                </a:r>
                <a:r>
                  <a:rPr lang="en-US" altLang="en-US"/>
                  <a:t>+  2 e</a:t>
                </a:r>
                <a:r>
                  <a:rPr lang="en-US" altLang="en-US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/>
                  <a:t> </a:t>
                </a:r>
              </a:p>
            </p:txBody>
          </p:sp>
          <p:cxnSp>
            <p:nvCxnSpPr>
              <p:cNvPr id="25614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4271683" y="2409737"/>
                <a:ext cx="533400" cy="2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611" name="Rectangle 2"/>
            <p:cNvSpPr>
              <a:spLocks noChangeArrowheads="1"/>
            </p:cNvSpPr>
            <p:nvPr/>
          </p:nvSpPr>
          <p:spPr bwMode="auto">
            <a:xfrm>
              <a:off x="6179077" y="2753988"/>
              <a:ext cx="1255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E°</a:t>
              </a:r>
              <a:r>
                <a:rPr lang="en-US" altLang="en-US" sz="2800" baseline="-25000">
                  <a:cs typeface="Arial" charset="0"/>
                </a:rPr>
                <a:t>ox</a:t>
              </a:r>
              <a:r>
                <a:rPr lang="en-US" altLang="en-US" sz="2800" b="0"/>
                <a:t>  </a:t>
              </a:r>
              <a:r>
                <a:rPr lang="en-US" altLang="en-US" sz="2800"/>
                <a:t>=</a:t>
              </a:r>
            </a:p>
          </p:txBody>
        </p:sp>
        <p:sp>
          <p:nvSpPr>
            <p:cNvPr id="25612" name="TextBox 25"/>
            <p:cNvSpPr txBox="1">
              <a:spLocks noChangeArrowheads="1"/>
            </p:cNvSpPr>
            <p:nvPr/>
          </p:nvSpPr>
          <p:spPr bwMode="auto">
            <a:xfrm>
              <a:off x="7598569" y="2723210"/>
              <a:ext cx="174394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+ 0.76 V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134100" y="2894013"/>
            <a:ext cx="3751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E°</a:t>
            </a:r>
            <a:r>
              <a:rPr lang="en-US" altLang="en-US" sz="2800" baseline="-25000"/>
              <a:t>cell</a:t>
            </a:r>
            <a:r>
              <a:rPr lang="en-US" altLang="en-US" sz="2800"/>
              <a:t> =  (E°</a:t>
            </a:r>
            <a:r>
              <a:rPr lang="en-US" altLang="en-US" sz="2800" baseline="-25000"/>
              <a:t>red</a:t>
            </a:r>
            <a:r>
              <a:rPr lang="en-US" altLang="en-US" sz="2800"/>
              <a:t> +  E°</a:t>
            </a:r>
            <a:r>
              <a:rPr lang="en-US" altLang="en-US" sz="2800" baseline="-25000"/>
              <a:t>ox</a:t>
            </a:r>
            <a:r>
              <a:rPr lang="en-US" altLang="en-US" sz="2800"/>
              <a:t>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919788" y="3808413"/>
            <a:ext cx="40401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E°</a:t>
            </a:r>
            <a:r>
              <a:rPr lang="en-US" altLang="en-US" sz="2800" baseline="-25000"/>
              <a:t>cell</a:t>
            </a:r>
            <a:r>
              <a:rPr lang="en-US" altLang="en-US" sz="2800"/>
              <a:t> =  0.34 V + 0.76 V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221413" y="4799013"/>
            <a:ext cx="3057525" cy="554037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E°</a:t>
            </a:r>
            <a:r>
              <a:rPr lang="en-US" altLang="en-US" baseline="-25000"/>
              <a:t>cell</a:t>
            </a:r>
            <a:r>
              <a:rPr lang="en-US" altLang="en-US"/>
              <a:t> =  + 1.10 V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25425" y="5865813"/>
            <a:ext cx="978693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35050" indent="-1035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</a:t>
            </a:r>
            <a:r>
              <a:rPr lang="en-US" altLang="en-US"/>
              <a:t>is often called “</a:t>
            </a:r>
            <a:r>
              <a:rPr lang="en-US" altLang="en-US" u="sng"/>
              <a:t>standard overall cell potential</a:t>
            </a:r>
            <a:r>
              <a:rPr lang="en-US" altLang="en-US"/>
              <a:t>” or “</a:t>
            </a:r>
            <a:r>
              <a:rPr lang="en-US" altLang="en-US" u="sng"/>
              <a:t>electromotive force</a:t>
            </a:r>
            <a:r>
              <a:rPr lang="en-US" altLang="en-US"/>
              <a:t>” or “</a:t>
            </a:r>
            <a:r>
              <a:rPr lang="en-US" altLang="en-US" u="sng"/>
              <a:t>EMF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374650" y="531813"/>
            <a:ext cx="960913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35050" indent="-1035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</a:t>
            </a:r>
            <a:r>
              <a:rPr lang="en-US" altLang="en-US"/>
              <a:t>is very significant as it is the thermodynamic driving force for electrochemical processes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" y="2284413"/>
            <a:ext cx="9640888" cy="10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60625" indent="-2460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E°</a:t>
            </a:r>
            <a:r>
              <a:rPr lang="en-US" altLang="en-US" baseline="-25000"/>
              <a:t>cell</a:t>
            </a:r>
            <a:r>
              <a:rPr lang="en-US" altLang="en-US"/>
              <a:t> </a:t>
            </a:r>
            <a:r>
              <a:rPr lang="en-US" altLang="en-US" sz="2800"/>
              <a:t>is positive (E°</a:t>
            </a:r>
            <a:r>
              <a:rPr lang="en-US" altLang="en-US" sz="2800" baseline="-25000"/>
              <a:t>cell</a:t>
            </a:r>
            <a:r>
              <a:rPr lang="en-US" altLang="en-US" sz="2800"/>
              <a:t> = + # V), electrochemical process is </a:t>
            </a:r>
            <a:r>
              <a:rPr lang="en-US" altLang="en-US" sz="2800">
                <a:solidFill>
                  <a:srgbClr val="00B050"/>
                </a:solidFill>
              </a:rPr>
              <a:t>spontaneous</a:t>
            </a:r>
            <a:r>
              <a:rPr lang="en-US" altLang="en-US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1950" y="4037013"/>
            <a:ext cx="9640888" cy="10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60625" indent="-2460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E°</a:t>
            </a:r>
            <a:r>
              <a:rPr lang="en-US" altLang="en-US" baseline="-25000"/>
              <a:t>cell</a:t>
            </a:r>
            <a:r>
              <a:rPr lang="en-US" altLang="en-US"/>
              <a:t> </a:t>
            </a:r>
            <a:r>
              <a:rPr lang="en-US" altLang="en-US" sz="2800"/>
              <a:t>is negative (E°</a:t>
            </a:r>
            <a:r>
              <a:rPr lang="en-US" altLang="en-US" sz="2800" baseline="-25000"/>
              <a:t>cell</a:t>
            </a:r>
            <a:r>
              <a:rPr lang="en-US" altLang="en-US" sz="2800"/>
              <a:t> = </a:t>
            </a:r>
            <a:r>
              <a:rPr lang="en-US" altLang="en-US" sz="2800">
                <a:cs typeface="Arial" charset="0"/>
              </a:rPr>
              <a:t>– </a:t>
            </a:r>
            <a:r>
              <a:rPr lang="en-US" altLang="en-US" sz="2800"/>
              <a:t># V), electrochemical process is </a:t>
            </a:r>
            <a:r>
              <a:rPr lang="en-US" altLang="en-US" sz="2800">
                <a:solidFill>
                  <a:srgbClr val="FF0000"/>
                </a:solidFill>
              </a:rPr>
              <a:t>nonspontaneous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2625" y="154940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Determine the </a:t>
            </a:r>
            <a:r>
              <a:rPr lang="en-US" altLang="en-US" sz="2800"/>
              <a:t>E°</a:t>
            </a:r>
            <a:r>
              <a:rPr lang="en-US" altLang="en-US" sz="2800" baseline="-25000"/>
              <a:t>cell</a:t>
            </a:r>
            <a:r>
              <a:rPr lang="en-US" altLang="en-US"/>
              <a:t> for the reaction and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25892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Can a Voltaic cell be constructed using the reaction ?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2274888" y="531813"/>
            <a:ext cx="5334000" cy="554037"/>
            <a:chOff x="2035969" y="2817812"/>
            <a:chExt cx="5334000" cy="553998"/>
          </a:xfrm>
        </p:grpSpPr>
        <p:sp>
          <p:nvSpPr>
            <p:cNvPr id="27654" name="TextBox 3"/>
            <p:cNvSpPr txBox="1">
              <a:spLocks noChangeArrowheads="1"/>
            </p:cNvSpPr>
            <p:nvPr/>
          </p:nvSpPr>
          <p:spPr bwMode="auto">
            <a:xfrm>
              <a:off x="2035969" y="2817812"/>
              <a:ext cx="533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2+</a:t>
              </a:r>
              <a:r>
                <a:rPr lang="en-US" altLang="en-US"/>
                <a:t>  +   Al 	  Fe    +   Al</a:t>
              </a:r>
              <a:r>
                <a:rPr lang="en-US" altLang="en-US" baseline="30000"/>
                <a:t>3+</a:t>
              </a:r>
              <a:endParaRPr lang="en-US" altLang="en-US"/>
            </a:p>
          </p:txBody>
        </p:sp>
        <p:cxnSp>
          <p:nvCxnSpPr>
            <p:cNvPr id="27655" name="Straight Arrow Connector 8"/>
            <p:cNvCxnSpPr>
              <a:cxnSpLocks noChangeShapeType="1"/>
            </p:cNvCxnSpPr>
            <p:nvPr/>
          </p:nvCxnSpPr>
          <p:spPr bwMode="auto">
            <a:xfrm>
              <a:off x="4231008" y="3094811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4418013"/>
            <a:ext cx="6019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Voltage is an Intensive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477963" y="531813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Relationship between </a:t>
            </a: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</a:t>
            </a:r>
            <a:r>
              <a:rPr lang="en-US" altLang="en-US"/>
              <a:t>and </a:t>
            </a:r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/>
              <a:t>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673350" y="1674813"/>
            <a:ext cx="4835525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 sz="3200"/>
              <a:t>  =  </a:t>
            </a:r>
            <a:r>
              <a:rPr lang="en-US" altLang="en-US" sz="3200">
                <a:cs typeface="Arial" charset="0"/>
              </a:rPr>
              <a:t>–</a:t>
            </a:r>
            <a:r>
              <a:rPr lang="en-US" altLang="en-US" sz="3200"/>
              <a:t> (n) (F) (E°</a:t>
            </a:r>
            <a:r>
              <a:rPr lang="en-US" altLang="en-US" sz="3200" baseline="-25000"/>
              <a:t>cell</a:t>
            </a:r>
            <a:r>
              <a:rPr lang="en-US" altLang="en-US" sz="3200"/>
              <a:t>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062038" y="2817813"/>
            <a:ext cx="773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 </a:t>
            </a:r>
            <a:r>
              <a:rPr lang="en-US" altLang="en-US"/>
              <a:t>is the standard Gibbs free energy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12763" y="3808413"/>
            <a:ext cx="937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n = smallest integer number of electrons transferred in the overall, balanced redox rxn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93763" y="5151438"/>
            <a:ext cx="632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 = Faraday constant = 96,485 C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50875" y="6175375"/>
            <a:ext cx="9066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/>
              <a:t> = the standard overall cell potential or EMF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371475" y="2243138"/>
            <a:ext cx="6400800" cy="554037"/>
            <a:chOff x="921034" y="2871780"/>
            <a:chExt cx="6858000" cy="553959"/>
          </a:xfrm>
        </p:grpSpPr>
        <p:sp>
          <p:nvSpPr>
            <p:cNvPr id="29701" name="TextBox 3"/>
            <p:cNvSpPr txBox="1">
              <a:spLocks noChangeArrowheads="1"/>
            </p:cNvSpPr>
            <p:nvPr/>
          </p:nvSpPr>
          <p:spPr bwMode="auto">
            <a:xfrm>
              <a:off x="921034" y="2871780"/>
              <a:ext cx="6858000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3 Fe</a:t>
              </a:r>
              <a:r>
                <a:rPr lang="en-US" altLang="en-US" baseline="30000"/>
                <a:t>2+</a:t>
              </a:r>
              <a:r>
                <a:rPr lang="en-US" altLang="en-US"/>
                <a:t>  +  2 Al 	        3 Fe  +  2 Al</a:t>
              </a:r>
              <a:r>
                <a:rPr lang="en-US" altLang="en-US" baseline="30000"/>
                <a:t>3+</a:t>
              </a:r>
              <a:endParaRPr lang="en-US" altLang="en-US"/>
            </a:p>
          </p:txBody>
        </p:sp>
        <p:cxnSp>
          <p:nvCxnSpPr>
            <p:cNvPr id="29702" name="Straight Arrow Connector 8"/>
            <p:cNvCxnSpPr>
              <a:cxnSpLocks noChangeShapeType="1"/>
            </p:cNvCxnSpPr>
            <p:nvPr/>
          </p:nvCxnSpPr>
          <p:spPr bwMode="auto">
            <a:xfrm>
              <a:off x="3942017" y="3112214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122363" y="9890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</a:t>
            </a:r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 sz="3200"/>
              <a:t> </a:t>
            </a:r>
            <a:r>
              <a:rPr lang="en-US" altLang="en-US"/>
              <a:t>for the following reaction</a:t>
            </a:r>
            <a:r>
              <a:rPr lang="en-US" altLang="en-US" sz="3200"/>
              <a:t> </a:t>
            </a:r>
            <a:r>
              <a:rPr lang="en-US" altLang="en-US"/>
              <a:t>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07250" y="2243138"/>
            <a:ext cx="2917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E°</a:t>
            </a:r>
            <a:r>
              <a:rPr lang="en-US" altLang="en-US" baseline="-25000"/>
              <a:t>cell</a:t>
            </a:r>
            <a:r>
              <a:rPr lang="en-US" altLang="en-US"/>
              <a:t> = +1.22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682875" y="593725"/>
            <a:ext cx="417195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 sz="3200"/>
              <a:t>  =  </a:t>
            </a:r>
            <a:r>
              <a:rPr lang="en-US" altLang="en-US" sz="3200">
                <a:cs typeface="Arial" charset="0"/>
              </a:rPr>
              <a:t>–</a:t>
            </a:r>
            <a:r>
              <a:rPr lang="en-US" altLang="en-US" sz="3200"/>
              <a:t> RT (ln K)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527300" y="1674813"/>
            <a:ext cx="432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 sz="3200"/>
              <a:t>R = 8.314 J/mole∙K</a:t>
            </a:r>
            <a:endParaRPr lang="en-US" alt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493963" y="2589213"/>
            <a:ext cx="4951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T = Temperature in Kelvin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63538" y="3489325"/>
            <a:ext cx="967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K</a:t>
            </a:r>
            <a:r>
              <a:rPr lang="en-US" altLang="en-US"/>
              <a:t> = the equilibrium constant at standard conditions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65363" y="5775325"/>
            <a:ext cx="5943600" cy="554038"/>
            <a:chOff x="921034" y="2871780"/>
            <a:chExt cx="6368143" cy="553959"/>
          </a:xfrm>
        </p:grpSpPr>
        <p:sp>
          <p:nvSpPr>
            <p:cNvPr id="30728" name="TextBox 3"/>
            <p:cNvSpPr txBox="1">
              <a:spLocks noChangeArrowheads="1"/>
            </p:cNvSpPr>
            <p:nvPr/>
          </p:nvSpPr>
          <p:spPr bwMode="auto">
            <a:xfrm>
              <a:off x="921034" y="2871780"/>
              <a:ext cx="6368143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3+</a:t>
              </a:r>
              <a:r>
                <a:rPr lang="en-US" altLang="en-US"/>
                <a:t>  +   Pt             Fe</a:t>
              </a:r>
              <a:r>
                <a:rPr lang="en-US" altLang="en-US" baseline="30000"/>
                <a:t>2+ </a:t>
              </a:r>
              <a:r>
                <a:rPr lang="en-US" altLang="en-US"/>
                <a:t> +   Pt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0729" name="Straight Arrow Connector 8"/>
            <p:cNvCxnSpPr>
              <a:cxnSpLocks noChangeShapeType="1"/>
            </p:cNvCxnSpPr>
            <p:nvPr/>
          </p:nvCxnSpPr>
          <p:spPr bwMode="auto">
            <a:xfrm>
              <a:off x="3499465" y="3150346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63538" y="4799013"/>
            <a:ext cx="9448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E°</a:t>
            </a:r>
            <a:r>
              <a:rPr lang="en-US" altLang="en-US" baseline="-25000"/>
              <a:t>cell 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/>
              <a:t>G°</a:t>
            </a:r>
            <a:r>
              <a:rPr lang="en-US" altLang="en-US" baseline="-25000"/>
              <a:t>rxn</a:t>
            </a:r>
            <a:r>
              <a:rPr lang="en-US" altLang="en-US"/>
              <a:t> and K for the following rxn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84163" y="301625"/>
            <a:ext cx="975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Balancing Redox Reactions via the “Method of ½ Rxns”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31800" y="1539875"/>
            <a:ext cx="922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1. Break the unbalanced reaction up into ½ reactions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49263" y="2360613"/>
            <a:ext cx="9504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 For each ½ rxn, add coefficients to balance all elements, </a:t>
            </a:r>
            <a:r>
              <a:rPr lang="en-US" altLang="en-US" sz="2800" u="sng">
                <a:solidFill>
                  <a:srgbClr val="FF0000"/>
                </a:solidFill>
              </a:rPr>
              <a:t>except</a:t>
            </a:r>
            <a:r>
              <a:rPr lang="en-US" altLang="en-US" sz="2800"/>
              <a:t> hydrogen, H and oxygen, O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49263" y="3656013"/>
            <a:ext cx="875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3. For each ½ rxn, balance oxygen by adding H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6725" y="4530725"/>
            <a:ext cx="876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4. For each ½ rxn, balance hydrogen by adding H</a:t>
            </a:r>
            <a:r>
              <a:rPr lang="en-US" altLang="en-US" sz="2800" baseline="30000"/>
              <a:t>+</a:t>
            </a:r>
            <a:endParaRPr lang="en-US" altLang="en-US" sz="28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6725" y="5332413"/>
            <a:ext cx="876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5. For each ½ rxn, balance charges by adding e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 sz="28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66725" y="6170613"/>
            <a:ext cx="948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6. Multiply one (or both) ½ rxns by integers so that e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  <a:br>
              <a:rPr lang="en-US" altLang="en-US" sz="2800" baseline="30000">
                <a:latin typeface="Courier New" pitchFamily="49" charset="0"/>
                <a:cs typeface="Courier New" pitchFamily="49" charset="0"/>
              </a:rPr>
            </a:br>
            <a:r>
              <a:rPr lang="en-US" altLang="en-US" sz="2800"/>
              <a:t>will cancel when ½ rxns are added</a:t>
            </a:r>
            <a:endParaRPr lang="en-US" altLang="en-US" sz="28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06713" y="860425"/>
            <a:ext cx="388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For an </a:t>
            </a:r>
            <a:r>
              <a:rPr lang="en-US" altLang="en-US" sz="2600" u="sng">
                <a:solidFill>
                  <a:srgbClr val="FF0000"/>
                </a:solidFill>
              </a:rPr>
              <a:t>acidic</a:t>
            </a:r>
            <a:r>
              <a:rPr lang="en-US" altLang="en-US" sz="2600" u="sng"/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34181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6" grpId="0"/>
      <p:bldP spid="7" grpId="0"/>
      <p:bldP spid="9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638300" y="1722438"/>
            <a:ext cx="4191000" cy="554037"/>
            <a:chOff x="6607969" y="1370012"/>
            <a:chExt cx="4191000" cy="553998"/>
          </a:xfrm>
        </p:grpSpPr>
        <p:sp>
          <p:nvSpPr>
            <p:cNvPr id="31779" name="TextBox 2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4191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3+</a:t>
              </a:r>
              <a:r>
                <a:rPr lang="en-US" altLang="en-US"/>
                <a:t>  +  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	  Fe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1780" name="Straight Arrow Connector 8"/>
            <p:cNvCxnSpPr>
              <a:cxnSpLocks noChangeShapeType="1"/>
            </p:cNvCxnSpPr>
            <p:nvPr/>
          </p:nvCxnSpPr>
          <p:spPr bwMode="auto">
            <a:xfrm>
              <a:off x="8785217" y="164701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350963" y="4189413"/>
            <a:ext cx="799306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346075" y="4391025"/>
            <a:ext cx="8701088" cy="554038"/>
            <a:chOff x="6607968" y="1370012"/>
            <a:chExt cx="8701312" cy="555510"/>
          </a:xfrm>
        </p:grpSpPr>
        <p:sp>
          <p:nvSpPr>
            <p:cNvPr id="31777" name="TextBox 11"/>
            <p:cNvSpPr txBox="1">
              <a:spLocks noChangeArrowheads="1"/>
            </p:cNvSpPr>
            <p:nvPr/>
          </p:nvSpPr>
          <p:spPr bwMode="auto">
            <a:xfrm>
              <a:off x="6607968" y="1370012"/>
              <a:ext cx="8701312" cy="55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+  </a:t>
              </a:r>
              <a:r>
                <a:rPr lang="en-US" altLang="en-US"/>
                <a:t>2 Fe</a:t>
              </a:r>
              <a:r>
                <a:rPr lang="en-US" altLang="en-US" baseline="30000"/>
                <a:t>3+</a:t>
              </a:r>
              <a:r>
                <a:rPr lang="en-US" altLang="en-US"/>
                <a:t>  +  Pt 	      2 Fe</a:t>
              </a:r>
              <a:r>
                <a:rPr lang="en-US" altLang="en-US" baseline="30000"/>
                <a:t>2+</a:t>
              </a:r>
              <a:r>
                <a:rPr lang="en-US" altLang="en-US"/>
                <a:t>  +   Pt</a:t>
              </a:r>
              <a:r>
                <a:rPr lang="en-US" altLang="en-US" baseline="30000"/>
                <a:t>2+</a:t>
              </a:r>
              <a:r>
                <a:rPr lang="en-US" altLang="en-US"/>
                <a:t>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</a:t>
              </a:r>
              <a:endParaRPr lang="en-US" altLang="en-US"/>
            </a:p>
          </p:txBody>
        </p:sp>
        <p:cxnSp>
          <p:nvCxnSpPr>
            <p:cNvPr id="31778" name="Straight Arrow Connector 8"/>
            <p:cNvCxnSpPr>
              <a:cxnSpLocks noChangeShapeType="1"/>
            </p:cNvCxnSpPr>
            <p:nvPr/>
          </p:nvCxnSpPr>
          <p:spPr bwMode="auto">
            <a:xfrm>
              <a:off x="10278825" y="1658849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314325" y="4543425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737475" y="4543425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7650" y="4329113"/>
            <a:ext cx="5811838" cy="677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/>
              <a:t/>
            </a:r>
            <a:br>
              <a:rPr lang="en-US" altLang="en-US" sz="2800" b="0"/>
            </a:br>
            <a:endParaRPr lang="en-US" altLang="en-US" sz="10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48388" y="1752600"/>
            <a:ext cx="134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/>
              <a:t>red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31113" y="1733550"/>
            <a:ext cx="1744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+ 0.77 V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517650" y="2598738"/>
            <a:ext cx="4521200" cy="554037"/>
            <a:chOff x="3483769" y="2132738"/>
            <a:chExt cx="4521714" cy="553998"/>
          </a:xfrm>
        </p:grpSpPr>
        <p:sp>
          <p:nvSpPr>
            <p:cNvPr id="31775" name="TextBox 5"/>
            <p:cNvSpPr txBox="1">
              <a:spLocks noChangeArrowheads="1"/>
            </p:cNvSpPr>
            <p:nvPr/>
          </p:nvSpPr>
          <p:spPr bwMode="auto">
            <a:xfrm>
              <a:off x="3483769" y="2132738"/>
              <a:ext cx="45217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Pt           Pt</a:t>
              </a:r>
              <a:r>
                <a:rPr lang="en-US" altLang="en-US" baseline="30000" dirty="0"/>
                <a:t>2+   </a:t>
              </a:r>
              <a:r>
                <a:rPr lang="en-US" altLang="en-US" dirty="0"/>
                <a:t>+  2 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/>
                <a:t> </a:t>
              </a:r>
            </a:p>
          </p:txBody>
        </p:sp>
        <p:cxnSp>
          <p:nvCxnSpPr>
            <p:cNvPr id="31776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4271683" y="2409737"/>
              <a:ext cx="533400" cy="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8550" y="2632075"/>
            <a:ext cx="1155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>
                <a:cs typeface="Arial" charset="0"/>
              </a:rPr>
              <a:t>ox</a:t>
            </a:r>
            <a:r>
              <a:rPr lang="en-US" altLang="en-US" sz="2800">
                <a:cs typeface="Arial" charset="0"/>
              </a:rPr>
              <a:t> =</a:t>
            </a:r>
            <a:endParaRPr lang="en-US" altLang="en-US" sz="28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00950" y="2632075"/>
            <a:ext cx="174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dirty="0"/>
              <a:t> 1.19 V</a:t>
            </a:r>
          </a:p>
        </p:txBody>
      </p:sp>
      <p:grpSp>
        <p:nvGrpSpPr>
          <p:cNvPr id="31757" name="Group 5"/>
          <p:cNvGrpSpPr>
            <a:grpSpLocks/>
          </p:cNvGrpSpPr>
          <p:nvPr/>
        </p:nvGrpSpPr>
        <p:grpSpPr bwMode="auto">
          <a:xfrm>
            <a:off x="2243138" y="531813"/>
            <a:ext cx="5943600" cy="554037"/>
            <a:chOff x="921034" y="2871780"/>
            <a:chExt cx="6368143" cy="553959"/>
          </a:xfrm>
        </p:grpSpPr>
        <p:sp>
          <p:nvSpPr>
            <p:cNvPr id="31773" name="TextBox 3"/>
            <p:cNvSpPr txBox="1">
              <a:spLocks noChangeArrowheads="1"/>
            </p:cNvSpPr>
            <p:nvPr/>
          </p:nvSpPr>
          <p:spPr bwMode="auto">
            <a:xfrm>
              <a:off x="921034" y="2871780"/>
              <a:ext cx="6368143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3+</a:t>
              </a:r>
              <a:r>
                <a:rPr lang="en-US" altLang="en-US"/>
                <a:t>  +   Pt             Fe</a:t>
              </a:r>
              <a:r>
                <a:rPr lang="en-US" altLang="en-US" baseline="30000"/>
                <a:t>2+ </a:t>
              </a:r>
              <a:r>
                <a:rPr lang="en-US" altLang="en-US"/>
                <a:t> +   Pt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1774" name="Straight Arrow Connector 8"/>
            <p:cNvCxnSpPr>
              <a:cxnSpLocks noChangeShapeType="1"/>
            </p:cNvCxnSpPr>
            <p:nvPr/>
          </p:nvCxnSpPr>
          <p:spPr bwMode="auto">
            <a:xfrm>
              <a:off x="3499465" y="3150346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0963" y="16954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[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89563" y="1695450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]</a:t>
            </a:r>
          </a:p>
        </p:txBody>
      </p:sp>
      <p:grpSp>
        <p:nvGrpSpPr>
          <p:cNvPr id="36" name="Group 1"/>
          <p:cNvGrpSpPr>
            <a:grpSpLocks/>
          </p:cNvGrpSpPr>
          <p:nvPr/>
        </p:nvGrpSpPr>
        <p:grpSpPr bwMode="auto">
          <a:xfrm>
            <a:off x="1411288" y="3475038"/>
            <a:ext cx="4733925" cy="554037"/>
            <a:chOff x="5887537" y="1370012"/>
            <a:chExt cx="4393028" cy="553998"/>
          </a:xfrm>
        </p:grpSpPr>
        <p:sp>
          <p:nvSpPr>
            <p:cNvPr id="31771" name="TextBox 2"/>
            <p:cNvSpPr txBox="1">
              <a:spLocks noChangeArrowheads="1"/>
            </p:cNvSpPr>
            <p:nvPr/>
          </p:nvSpPr>
          <p:spPr bwMode="auto">
            <a:xfrm>
              <a:off x="5887537" y="1370012"/>
              <a:ext cx="439302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Fe</a:t>
              </a:r>
              <a:r>
                <a:rPr lang="en-US" altLang="en-US" baseline="30000"/>
                <a:t>3+</a:t>
              </a:r>
              <a:r>
                <a:rPr lang="en-US" altLang="en-US"/>
                <a:t>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	      2 Fe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1772" name="Straight Arrow Connector 8"/>
            <p:cNvCxnSpPr>
              <a:cxnSpLocks noChangeShapeType="1"/>
            </p:cNvCxnSpPr>
            <p:nvPr/>
          </p:nvCxnSpPr>
          <p:spPr bwMode="auto">
            <a:xfrm>
              <a:off x="8406658" y="165415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183313" y="3468688"/>
            <a:ext cx="134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/>
              <a:t>red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  <a:endParaRPr lang="en-US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669213" y="3468688"/>
            <a:ext cx="1744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+ 0.77 V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6727825" y="5213350"/>
            <a:ext cx="323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E°</a:t>
            </a:r>
            <a:r>
              <a:rPr lang="en-US" altLang="en-US" baseline="-25000"/>
              <a:t>cell</a:t>
            </a:r>
            <a:r>
              <a:rPr lang="en-US" altLang="en-US"/>
              <a:t>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0.42 V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7375" y="2014538"/>
            <a:ext cx="766763" cy="1736725"/>
            <a:chOff x="587603" y="2014537"/>
            <a:chExt cx="766024" cy="1736750"/>
          </a:xfrm>
        </p:grpSpPr>
        <p:grpSp>
          <p:nvGrpSpPr>
            <p:cNvPr id="31767" name="Group 12"/>
            <p:cNvGrpSpPr>
              <a:grpSpLocks/>
            </p:cNvGrpSpPr>
            <p:nvPr/>
          </p:nvGrpSpPr>
          <p:grpSpPr bwMode="auto">
            <a:xfrm>
              <a:off x="602343" y="2014537"/>
              <a:ext cx="751284" cy="1736750"/>
              <a:chOff x="741363" y="2224065"/>
              <a:chExt cx="751284" cy="1736750"/>
            </a:xfrm>
          </p:grpSpPr>
          <p:cxnSp>
            <p:nvCxnSpPr>
              <p:cNvPr id="31769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741363" y="3960812"/>
                <a:ext cx="751284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70" name="Straight Connector 10"/>
              <p:cNvCxnSpPr>
                <a:cxnSpLocks noChangeShapeType="1"/>
              </p:cNvCxnSpPr>
              <p:nvPr/>
            </p:nvCxnSpPr>
            <p:spPr bwMode="auto">
              <a:xfrm flipV="1">
                <a:off x="741363" y="2224065"/>
                <a:ext cx="0" cy="173675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768" name="Straight Connector 47"/>
            <p:cNvCxnSpPr>
              <a:cxnSpLocks noChangeShapeType="1"/>
            </p:cNvCxnSpPr>
            <p:nvPr/>
          </p:nvCxnSpPr>
          <p:spPr bwMode="auto">
            <a:xfrm flipH="1">
              <a:off x="587603" y="2014537"/>
              <a:ext cx="39038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384" name="TextBox 16383"/>
          <p:cNvSpPr txBox="1">
            <a:spLocks noChangeArrowheads="1"/>
          </p:cNvSpPr>
          <p:nvPr/>
        </p:nvSpPr>
        <p:spPr bwMode="auto">
          <a:xfrm>
            <a:off x="1181100" y="1722438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82638" y="6170613"/>
            <a:ext cx="8596312" cy="554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60625" indent="-2460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This electrochemical process is </a:t>
            </a:r>
            <a:r>
              <a:rPr lang="en-US" altLang="en-US" sz="2800">
                <a:solidFill>
                  <a:srgbClr val="FF0000"/>
                </a:solidFill>
              </a:rPr>
              <a:t>nonspontaneous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5" grpId="0"/>
      <p:bldP spid="3" grpId="0"/>
      <p:bldP spid="26" grpId="0"/>
      <p:bldP spid="4" grpId="0"/>
      <p:bldP spid="32" grpId="0"/>
      <p:bldP spid="43" grpId="0"/>
      <p:bldP spid="44" grpId="0"/>
      <p:bldP spid="45" grpId="0"/>
      <p:bldP spid="16384" grpId="0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-1588"/>
            <a:ext cx="4235450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4625"/>
            <a:ext cx="7005638" cy="7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2250"/>
            <a:ext cx="10040938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"/>
            <a:ext cx="9710738" cy="759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64369" y="379412"/>
            <a:ext cx="92273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75025" indent="-3375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0" indent="-2286000">
              <a:spcBef>
                <a:spcPct val="50000"/>
              </a:spcBef>
            </a:pPr>
            <a:r>
              <a:rPr lang="en-US" altLang="en-US" sz="3200" u="sng" dirty="0" smtClean="0"/>
              <a:t>corrosion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– </a:t>
            </a:r>
            <a:r>
              <a:rPr lang="en-US" altLang="en-US" sz="2800" dirty="0" smtClean="0"/>
              <a:t>the spontaneous, destructive oxidation of a metal (usually iron)</a:t>
            </a:r>
            <a:endParaRPr lang="en-US" altLang="en-US" sz="2800" dirty="0"/>
          </a:p>
        </p:txBody>
      </p:sp>
      <p:pic>
        <p:nvPicPr>
          <p:cNvPr id="1030" name="Picture 6" descr="http://www.ventiq.com/wordp/wp-content/uploads/2011/12/Corros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69" y="4272755"/>
            <a:ext cx="4248150" cy="32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dsentinel.com/wp-content/uploads/2013/07/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7" y="1840370"/>
            <a:ext cx="5128532" cy="47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ordpress.carthrottle.com/wp-content/uploads/2013/04/rusted-beetle-655x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9" y="1598612"/>
            <a:ext cx="3672625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ron ore prices have advanced this month as Chinese mills ramp up steel production after February's Lunar New Year brea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3513454"/>
            <a:ext cx="688412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a/ac/TaconitePel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" y="258087"/>
            <a:ext cx="3886200" cy="31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70208" y="1446212"/>
            <a:ext cx="333161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taconite (Fe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9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haunmwilliams.com/GenChem/figures/chapter21/blast%20furn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" y="227012"/>
            <a:ext cx="5387450" cy="57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75882" y="6119482"/>
            <a:ext cx="3276601" cy="554037"/>
            <a:chOff x="5887538" y="1370012"/>
            <a:chExt cx="3016371" cy="553998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5887538" y="1370012"/>
              <a:ext cx="30163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  Fe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3</a:t>
              </a:r>
              <a:r>
                <a:rPr lang="en-US" altLang="en-US" dirty="0" smtClean="0"/>
                <a:t>            Fe</a:t>
              </a:r>
              <a:endParaRPr lang="en-US" altLang="en-US" dirty="0"/>
            </a:p>
          </p:txBody>
        </p:sp>
        <p:cxnSp>
          <p:nvCxnSpPr>
            <p:cNvPr id="6" name="Straight Arrow Connector 8"/>
            <p:cNvCxnSpPr>
              <a:cxnSpLocks noChangeShapeType="1"/>
            </p:cNvCxnSpPr>
            <p:nvPr/>
          </p:nvCxnSpPr>
          <p:spPr bwMode="auto">
            <a:xfrm>
              <a:off x="7450018" y="1667000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3573" y="6770470"/>
            <a:ext cx="350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nonspontaneous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9" y="1979612"/>
            <a:ext cx="4866430" cy="4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782249" y="303212"/>
            <a:ext cx="464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corrosion (or rusting)</a:t>
            </a:r>
            <a:endParaRPr lang="en-US" alt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829748" y="1147827"/>
            <a:ext cx="3276601" cy="553998"/>
            <a:chOff x="5887538" y="1370012"/>
            <a:chExt cx="3016371" cy="553959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5887538" y="1370012"/>
              <a:ext cx="3016371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Fe            Fe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3</a:t>
              </a:r>
              <a:endParaRPr lang="en-US" altLang="en-US" dirty="0"/>
            </a:p>
          </p:txBody>
        </p:sp>
        <p:cxnSp>
          <p:nvCxnSpPr>
            <p:cNvPr id="6" name="Straight Arrow Connector 8"/>
            <p:cNvCxnSpPr>
              <a:cxnSpLocks noChangeShapeType="1"/>
            </p:cNvCxnSpPr>
            <p:nvPr/>
          </p:nvCxnSpPr>
          <p:spPr bwMode="auto">
            <a:xfrm>
              <a:off x="6729316" y="1667000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93569" y="1167837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rgbClr val="00B050"/>
                </a:solidFill>
              </a:rPr>
              <a:t>spontaneous</a:t>
            </a:r>
            <a:endParaRPr lang="en-US" alt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871"/>
            <a:ext cx="10059192" cy="483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178840" y="4037012"/>
            <a:ext cx="799306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4003310" y="4382441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104105" y="4398471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10565" y="1507235"/>
            <a:ext cx="1255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 smtClean="0"/>
              <a:t>E°</a:t>
            </a:r>
            <a:r>
              <a:rPr lang="en-US" altLang="en-US" sz="2800" baseline="-25000" dirty="0" err="1" smtClean="0"/>
              <a:t>ox</a:t>
            </a:r>
            <a:r>
              <a:rPr lang="en-US" altLang="en-US" sz="2800" b="0" dirty="0" smtClean="0"/>
              <a:t>  </a:t>
            </a:r>
            <a:r>
              <a:rPr lang="en-US" altLang="en-US" sz="2800" dirty="0"/>
              <a:t>=</a:t>
            </a:r>
            <a:endParaRPr lang="en-US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04651" y="1508072"/>
            <a:ext cx="1744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+ </a:t>
            </a:r>
            <a:r>
              <a:rPr lang="en-US" altLang="en-US" dirty="0" smtClean="0"/>
              <a:t>0.44 </a:t>
            </a:r>
            <a:r>
              <a:rPr lang="en-US" altLang="en-US" dirty="0"/>
              <a:t>V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637392" y="2493691"/>
            <a:ext cx="5591285" cy="553998"/>
            <a:chOff x="2723247" y="2132738"/>
            <a:chExt cx="5282237" cy="553959"/>
          </a:xfrm>
        </p:grpSpPr>
        <p:sp>
          <p:nvSpPr>
            <p:cNvPr id="31775" name="TextBox 5"/>
            <p:cNvSpPr txBox="1">
              <a:spLocks noChangeArrowheads="1"/>
            </p:cNvSpPr>
            <p:nvPr/>
          </p:nvSpPr>
          <p:spPr bwMode="auto">
            <a:xfrm>
              <a:off x="2723247" y="2132738"/>
              <a:ext cx="5282237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 4 H</a:t>
              </a:r>
              <a:r>
                <a:rPr lang="en-US" altLang="en-US" baseline="30000" dirty="0" smtClean="0"/>
                <a:t>+</a:t>
              </a:r>
              <a:r>
                <a:rPr lang="en-US" altLang="en-US" dirty="0" smtClean="0"/>
                <a:t>  </a:t>
              </a:r>
              <a:r>
                <a:rPr lang="en-US" altLang="en-US" dirty="0"/>
                <a:t>+  </a:t>
              </a:r>
              <a:r>
                <a:rPr lang="en-US" altLang="en-US" dirty="0" smtClean="0"/>
                <a:t>4 e</a:t>
              </a:r>
              <a:r>
                <a:rPr lang="en-US" altLang="en-US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         </a:t>
              </a:r>
              <a:r>
                <a:rPr lang="en-US" altLang="en-US" dirty="0" smtClean="0"/>
                <a:t>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endParaRPr lang="en-US" altLang="en-US" dirty="0"/>
            </a:p>
          </p:txBody>
        </p:sp>
        <p:cxnSp>
          <p:nvCxnSpPr>
            <p:cNvPr id="31776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5969546" y="2414567"/>
              <a:ext cx="533400" cy="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10565" y="2493692"/>
            <a:ext cx="1249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 smtClean="0"/>
              <a:t>E°</a:t>
            </a:r>
            <a:r>
              <a:rPr lang="en-US" altLang="en-US" sz="2800" baseline="-25000" dirty="0" err="1" smtClean="0">
                <a:cs typeface="Arial" charset="0"/>
              </a:rPr>
              <a:t>red</a:t>
            </a:r>
            <a:r>
              <a:rPr lang="en-US" altLang="en-US" sz="2800" dirty="0" smtClean="0">
                <a:cs typeface="Arial" charset="0"/>
              </a:rPr>
              <a:t> </a:t>
            </a:r>
            <a:r>
              <a:rPr lang="en-US" altLang="en-US" sz="2800" dirty="0">
                <a:cs typeface="Arial" charset="0"/>
              </a:rPr>
              <a:t>=</a:t>
            </a:r>
            <a:endParaRPr lang="en-US" altLang="en-US" sz="28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11701" y="2499678"/>
            <a:ext cx="174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/>
              <a:t>+ </a:t>
            </a:r>
            <a:r>
              <a:rPr lang="en-US" altLang="en-US" sz="3200" dirty="0" smtClean="0"/>
              <a:t>1.23 </a:t>
            </a:r>
            <a:r>
              <a:rPr lang="en-US" altLang="en-US" sz="3200" dirty="0"/>
              <a:t>V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1288" y="147558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[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48529" y="1476457"/>
            <a:ext cx="4396684" cy="568901"/>
            <a:chOff x="1638300" y="1460582"/>
            <a:chExt cx="4396684" cy="568901"/>
          </a:xfrm>
        </p:grpSpPr>
        <p:grpSp>
          <p:nvGrpSpPr>
            <p:cNvPr id="16386" name="Group 1"/>
            <p:cNvGrpSpPr>
              <a:grpSpLocks/>
            </p:cNvGrpSpPr>
            <p:nvPr/>
          </p:nvGrpSpPr>
          <p:grpSpPr bwMode="auto">
            <a:xfrm>
              <a:off x="1638300" y="1475485"/>
              <a:ext cx="4191000" cy="553998"/>
              <a:chOff x="6607969" y="1370012"/>
              <a:chExt cx="4191000" cy="553998"/>
            </a:xfrm>
          </p:grpSpPr>
          <p:sp>
            <p:nvSpPr>
              <p:cNvPr id="31779" name="TextBox 2"/>
              <p:cNvSpPr txBox="1">
                <a:spLocks noChangeArrowheads="1"/>
              </p:cNvSpPr>
              <p:nvPr/>
            </p:nvSpPr>
            <p:spPr bwMode="auto">
              <a:xfrm>
                <a:off x="6607969" y="1370012"/>
                <a:ext cx="41910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 smtClean="0"/>
                  <a:t>Fe           Fe</a:t>
                </a:r>
                <a:r>
                  <a:rPr lang="en-US" altLang="en-US" baseline="30000" dirty="0" smtClean="0"/>
                  <a:t>2+</a:t>
                </a:r>
                <a:endParaRPr lang="en-US" altLang="en-US" dirty="0"/>
              </a:p>
            </p:txBody>
          </p:sp>
          <p:cxnSp>
            <p:nvCxnSpPr>
              <p:cNvPr id="31780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7350136" y="1647011"/>
                <a:ext cx="496666" cy="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258142" y="1460582"/>
              <a:ext cx="17768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+   2 e</a:t>
              </a:r>
              <a:r>
                <a:rPr lang="en-US" altLang="en-US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430508" y="3303082"/>
            <a:ext cx="1156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 smtClean="0"/>
              <a:t>E°</a:t>
            </a:r>
            <a:r>
              <a:rPr lang="en-US" altLang="en-US" sz="2800" baseline="-25000" dirty="0" err="1" smtClean="0"/>
              <a:t>ox</a:t>
            </a:r>
            <a:r>
              <a:rPr lang="en-US" altLang="en-US" sz="2800" b="0" dirty="0" smtClean="0"/>
              <a:t> </a:t>
            </a:r>
            <a:r>
              <a:rPr lang="en-US" altLang="en-US" sz="2800" dirty="0" smtClean="0"/>
              <a:t>=</a:t>
            </a:r>
            <a:endParaRPr lang="en-US" altLang="en-US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76695" y="3305529"/>
            <a:ext cx="1744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+ </a:t>
            </a:r>
            <a:r>
              <a:rPr lang="en-US" altLang="en-US" dirty="0" smtClean="0"/>
              <a:t>0.44 </a:t>
            </a:r>
            <a:r>
              <a:rPr lang="en-US" altLang="en-US" dirty="0"/>
              <a:t>V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7104105" y="5241688"/>
            <a:ext cx="312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/>
              <a:t>E°</a:t>
            </a:r>
            <a:r>
              <a:rPr lang="en-US" altLang="en-US" baseline="-25000" dirty="0" err="1"/>
              <a:t>cell</a:t>
            </a:r>
            <a:r>
              <a:rPr lang="en-US" altLang="en-US" dirty="0"/>
              <a:t> = </a:t>
            </a:r>
            <a:r>
              <a:rPr lang="en-US" altLang="en-US" sz="3200" dirty="0"/>
              <a:t>+ </a:t>
            </a:r>
            <a:r>
              <a:rPr lang="en-US" altLang="en-US" sz="3200" dirty="0" smtClean="0"/>
              <a:t>1.67 </a:t>
            </a:r>
            <a:r>
              <a:rPr lang="en-US" altLang="en-US" sz="3200" dirty="0"/>
              <a:t>V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86552" y="1753456"/>
            <a:ext cx="706417" cy="1844499"/>
            <a:chOff x="587603" y="2014537"/>
            <a:chExt cx="428755" cy="1736750"/>
          </a:xfrm>
        </p:grpSpPr>
        <p:grpSp>
          <p:nvGrpSpPr>
            <p:cNvPr id="31767" name="Group 12"/>
            <p:cNvGrpSpPr>
              <a:grpSpLocks/>
            </p:cNvGrpSpPr>
            <p:nvPr/>
          </p:nvGrpSpPr>
          <p:grpSpPr bwMode="auto">
            <a:xfrm>
              <a:off x="602343" y="2014537"/>
              <a:ext cx="414015" cy="1736750"/>
              <a:chOff x="741363" y="2224065"/>
              <a:chExt cx="414015" cy="1736750"/>
            </a:xfrm>
          </p:grpSpPr>
          <p:cxnSp>
            <p:nvCxnSpPr>
              <p:cNvPr id="31769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741363" y="3960812"/>
                <a:ext cx="414015" cy="3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70" name="Straight Connector 10"/>
              <p:cNvCxnSpPr>
                <a:cxnSpLocks noChangeShapeType="1"/>
              </p:cNvCxnSpPr>
              <p:nvPr/>
            </p:nvCxnSpPr>
            <p:spPr bwMode="auto">
              <a:xfrm flipV="1">
                <a:off x="741363" y="2224065"/>
                <a:ext cx="0" cy="173675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768" name="Straight Connector 47"/>
            <p:cNvCxnSpPr>
              <a:cxnSpLocks noChangeShapeType="1"/>
            </p:cNvCxnSpPr>
            <p:nvPr/>
          </p:nvCxnSpPr>
          <p:spPr bwMode="auto">
            <a:xfrm flipH="1">
              <a:off x="587603" y="2014537"/>
              <a:ext cx="39038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384" name="TextBox 16383"/>
          <p:cNvSpPr txBox="1">
            <a:spLocks noChangeArrowheads="1"/>
          </p:cNvSpPr>
          <p:nvPr/>
        </p:nvSpPr>
        <p:spPr bwMode="auto">
          <a:xfrm>
            <a:off x="1155700" y="1475581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780485" y="379412"/>
            <a:ext cx="5058666" cy="553998"/>
            <a:chOff x="2586674" y="2360612"/>
            <a:chExt cx="5058666" cy="553998"/>
          </a:xfrm>
        </p:grpSpPr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2586674" y="2360612"/>
              <a:ext cx="147018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1. O</a:t>
              </a:r>
              <a:r>
                <a:rPr lang="en-US" altLang="en-US" baseline="-25000" dirty="0"/>
                <a:t>2</a:t>
              </a:r>
              <a:endParaRPr lang="en-US" altLang="en-US" dirty="0"/>
            </a:p>
          </p:txBody>
        </p: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5283140" y="2360612"/>
              <a:ext cx="2362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2. H</a:t>
              </a:r>
              <a:r>
                <a:rPr lang="en-US" altLang="en-US" baseline="30000" dirty="0" smtClean="0"/>
                <a:t>+</a:t>
              </a:r>
              <a:r>
                <a:rPr lang="en-US" altLang="en-US" dirty="0" smtClean="0"/>
                <a:t> (</a:t>
              </a:r>
              <a:r>
                <a:rPr lang="en-US" altLang="en-US" dirty="0" err="1" smtClean="0"/>
                <a:t>aq</a:t>
              </a:r>
              <a:r>
                <a:rPr lang="en-US" altLang="en-US" dirty="0" smtClean="0"/>
                <a:t>)</a:t>
              </a:r>
              <a:endParaRPr lang="en-US" altLang="en-US" dirty="0"/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78656" y="1475580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4170012" y="379412"/>
            <a:ext cx="10867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and</a:t>
            </a:r>
            <a:endParaRPr lang="en-US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63215" y="3320938"/>
            <a:ext cx="4876314" cy="553998"/>
            <a:chOff x="802342" y="3320938"/>
            <a:chExt cx="4876314" cy="553998"/>
          </a:xfrm>
        </p:grpSpPr>
        <p:sp>
          <p:nvSpPr>
            <p:cNvPr id="31771" name="TextBox 2"/>
            <p:cNvSpPr txBox="1">
              <a:spLocks noChangeArrowheads="1"/>
            </p:cNvSpPr>
            <p:nvPr/>
          </p:nvSpPr>
          <p:spPr bwMode="auto">
            <a:xfrm>
              <a:off x="802342" y="3320938"/>
              <a:ext cx="48763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  2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 +  4 </a:t>
              </a:r>
              <a:r>
                <a:rPr lang="en-US" altLang="en-US" dirty="0"/>
                <a:t>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>
                  <a:solidFill>
                    <a:srgbClr val="FF0000"/>
                  </a:solidFill>
                </a:rPr>
                <a:t>        </a:t>
              </a:r>
              <a:endParaRPr lang="en-US" altLang="en-US" dirty="0"/>
            </a:p>
          </p:txBody>
        </p:sp>
        <p:cxnSp>
          <p:nvCxnSpPr>
            <p:cNvPr id="57" name="Straight Arrow Connector 8"/>
            <p:cNvCxnSpPr>
              <a:cxnSpLocks noChangeShapeType="1"/>
            </p:cNvCxnSpPr>
            <p:nvPr/>
          </p:nvCxnSpPr>
          <p:spPr bwMode="auto">
            <a:xfrm>
              <a:off x="1935163" y="3591087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453281" y="4235771"/>
            <a:ext cx="9321651" cy="553998"/>
            <a:chOff x="486718" y="4235772"/>
            <a:chExt cx="8968895" cy="553998"/>
          </a:xfrm>
        </p:grpSpPr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486718" y="4235772"/>
              <a:ext cx="896889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+ 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+ 4 </a:t>
              </a:r>
              <a:r>
                <a:rPr lang="en-US" altLang="en-US" dirty="0"/>
                <a:t>H</a:t>
              </a:r>
              <a:r>
                <a:rPr lang="en-US" altLang="en-US" baseline="30000" dirty="0"/>
                <a:t>+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+ 4 </a:t>
              </a:r>
              <a:r>
                <a:rPr lang="en-US" altLang="en-US" dirty="0"/>
                <a:t>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>
                  <a:solidFill>
                    <a:srgbClr val="FF0000"/>
                  </a:solidFill>
                </a:rPr>
                <a:t>       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dirty="0" smtClean="0"/>
                <a:t>2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+ 4 </a:t>
              </a:r>
              <a:r>
                <a:rPr lang="en-US" altLang="en-US" dirty="0"/>
                <a:t>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 smtClean="0"/>
                <a:t> +  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       </a:t>
              </a:r>
              <a:endParaRPr lang="en-US" altLang="en-US" dirty="0"/>
            </a:p>
          </p:txBody>
        </p:sp>
        <p:cxnSp>
          <p:nvCxnSpPr>
            <p:cNvPr id="59" name="Straight Arrow Connector 8"/>
            <p:cNvCxnSpPr>
              <a:cxnSpLocks noChangeShapeType="1"/>
            </p:cNvCxnSpPr>
            <p:nvPr/>
          </p:nvCxnSpPr>
          <p:spPr bwMode="auto">
            <a:xfrm>
              <a:off x="4875810" y="4512772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oup 60"/>
          <p:cNvGrpSpPr/>
          <p:nvPr/>
        </p:nvGrpSpPr>
        <p:grpSpPr>
          <a:xfrm>
            <a:off x="124959" y="5241688"/>
            <a:ext cx="7249492" cy="553998"/>
            <a:chOff x="486719" y="4235772"/>
            <a:chExt cx="7249492" cy="553998"/>
          </a:xfrm>
        </p:grpSpPr>
        <p:sp>
          <p:nvSpPr>
            <p:cNvPr id="62" name="TextBox 2"/>
            <p:cNvSpPr txBox="1">
              <a:spLocks noChangeArrowheads="1"/>
            </p:cNvSpPr>
            <p:nvPr/>
          </p:nvSpPr>
          <p:spPr bwMode="auto">
            <a:xfrm>
              <a:off x="486719" y="4235772"/>
              <a:ext cx="72494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+ 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+ 4 </a:t>
              </a:r>
              <a:r>
                <a:rPr lang="en-US" altLang="en-US" dirty="0"/>
                <a:t>H</a:t>
              </a:r>
              <a:r>
                <a:rPr lang="en-US" altLang="en-US" baseline="30000" dirty="0"/>
                <a:t>+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2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 +  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       </a:t>
              </a:r>
              <a:endParaRPr lang="en-US" altLang="en-US" dirty="0"/>
            </a:p>
          </p:txBody>
        </p:sp>
        <p:cxnSp>
          <p:nvCxnSpPr>
            <p:cNvPr id="63" name="Straight Arrow Connector 8"/>
            <p:cNvCxnSpPr>
              <a:cxnSpLocks noChangeShapeType="1"/>
            </p:cNvCxnSpPr>
            <p:nvPr/>
          </p:nvCxnSpPr>
          <p:spPr bwMode="auto">
            <a:xfrm>
              <a:off x="3768808" y="451277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Rectangle 26"/>
          <p:cNvSpPr/>
          <p:nvPr/>
        </p:nvSpPr>
        <p:spPr>
          <a:xfrm>
            <a:off x="1474401" y="6267636"/>
            <a:ext cx="72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This </a:t>
            </a:r>
            <a:r>
              <a:rPr lang="en-US" altLang="en-US" sz="3200" dirty="0" smtClean="0"/>
              <a:t>redox </a:t>
            </a:r>
            <a:r>
              <a:rPr lang="en-US" altLang="en-US" sz="3200" dirty="0"/>
              <a:t>process is </a:t>
            </a:r>
            <a:r>
              <a:rPr lang="en-US" altLang="en-US" sz="3200" dirty="0">
                <a:solidFill>
                  <a:srgbClr val="00B050"/>
                </a:solidFill>
              </a:rPr>
              <a:t>spontaneous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26" grpId="0"/>
      <p:bldP spid="4" grpId="0"/>
      <p:bldP spid="43" grpId="0"/>
      <p:bldP spid="44" grpId="0"/>
      <p:bldP spid="45" grpId="0"/>
      <p:bldP spid="16384" grpId="0"/>
      <p:bldP spid="4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07975" y="379413"/>
            <a:ext cx="975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Balancing Redox Reactions via the “Method of ½ Rxns”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108075" y="2174875"/>
            <a:ext cx="7713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1. Balance the reaction in an acidic solution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123950" y="3195638"/>
            <a:ext cx="7466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 Add same amount of </a:t>
            </a:r>
            <a:r>
              <a:rPr lang="en-US" altLang="en-US" sz="2800">
                <a:cs typeface="Arial" charset="0"/>
              </a:rPr>
              <a:t>OH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>
                <a:cs typeface="Arial" charset="0"/>
              </a:rPr>
              <a:t> to </a:t>
            </a:r>
            <a:r>
              <a:rPr lang="en-US" altLang="en-US" sz="2800" u="sng">
                <a:solidFill>
                  <a:srgbClr val="00B050"/>
                </a:solidFill>
                <a:cs typeface="Arial" charset="0"/>
              </a:rPr>
              <a:t>both sides</a:t>
            </a:r>
            <a:r>
              <a:rPr lang="en-US" altLang="en-US" sz="2800">
                <a:cs typeface="Arial" charset="0"/>
              </a:rPr>
              <a:t> to cancel H</a:t>
            </a:r>
            <a:r>
              <a:rPr lang="en-US" altLang="en-US" sz="2800" baseline="30000">
                <a:cs typeface="Arial" charset="0"/>
              </a:rPr>
              <a:t>+</a:t>
            </a:r>
            <a:r>
              <a:rPr lang="en-US" altLang="en-US" sz="2800"/>
              <a:t> 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906713" y="1106488"/>
            <a:ext cx="388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For a </a:t>
            </a:r>
            <a:r>
              <a:rPr lang="en-US" altLang="en-US" sz="2600" u="sng">
                <a:solidFill>
                  <a:srgbClr val="0070C0"/>
                </a:solidFill>
              </a:rPr>
              <a:t>basic</a:t>
            </a:r>
            <a:r>
              <a:rPr lang="en-US" altLang="en-US" sz="2600" u="sng"/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41188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178840" y="2513012"/>
            <a:ext cx="799306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231917" y="1637365"/>
            <a:ext cx="7876697" cy="553998"/>
            <a:chOff x="2723247" y="2132738"/>
            <a:chExt cx="5282237" cy="553959"/>
          </a:xfrm>
        </p:grpSpPr>
        <p:sp>
          <p:nvSpPr>
            <p:cNvPr id="31775" name="TextBox 5"/>
            <p:cNvSpPr txBox="1">
              <a:spLocks noChangeArrowheads="1"/>
            </p:cNvSpPr>
            <p:nvPr/>
          </p:nvSpPr>
          <p:spPr bwMode="auto">
            <a:xfrm>
              <a:off x="2723247" y="2132738"/>
              <a:ext cx="5282237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4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+ 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+ 4 H</a:t>
              </a:r>
              <a:r>
                <a:rPr lang="en-US" altLang="en-US" baseline="30000" dirty="0" smtClean="0"/>
                <a:t>+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4 Fe</a:t>
              </a:r>
              <a:r>
                <a:rPr lang="en-US" altLang="en-US" baseline="30000" dirty="0" smtClean="0"/>
                <a:t>3+</a:t>
              </a:r>
              <a:r>
                <a:rPr lang="en-US" altLang="en-US" dirty="0" smtClean="0"/>
                <a:t> + 2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endParaRPr lang="en-US" altLang="en-US" dirty="0"/>
            </a:p>
          </p:txBody>
        </p:sp>
        <p:cxnSp>
          <p:nvCxnSpPr>
            <p:cNvPr id="31776" name="Straight Arrow Connector 8"/>
            <p:cNvCxnSpPr>
              <a:cxnSpLocks noChangeShapeType="1"/>
            </p:cNvCxnSpPr>
            <p:nvPr/>
          </p:nvCxnSpPr>
          <p:spPr bwMode="auto">
            <a:xfrm>
              <a:off x="5048115" y="2409718"/>
              <a:ext cx="316250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7115673" y="1632787"/>
            <a:ext cx="3044211" cy="590761"/>
            <a:chOff x="6410565" y="2493692"/>
            <a:chExt cx="3044211" cy="590761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410565" y="2493692"/>
              <a:ext cx="12747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 err="1" smtClean="0"/>
                <a:t>E°</a:t>
              </a:r>
              <a:r>
                <a:rPr lang="en-US" altLang="en-US" sz="2800" baseline="-25000" dirty="0" err="1" smtClean="0">
                  <a:cs typeface="Arial" charset="0"/>
                </a:rPr>
                <a:t>cell</a:t>
              </a:r>
              <a:r>
                <a:rPr lang="en-US" altLang="en-US" sz="2800" dirty="0" smtClean="0">
                  <a:cs typeface="Arial" charset="0"/>
                </a:rPr>
                <a:t> </a:t>
              </a:r>
              <a:r>
                <a:rPr lang="en-US" altLang="en-US" sz="2800" dirty="0">
                  <a:cs typeface="Arial" charset="0"/>
                </a:rPr>
                <a:t>=</a:t>
              </a:r>
              <a:endParaRPr lang="en-US" altLang="en-US" sz="2800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7711701" y="2499678"/>
              <a:ext cx="17430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/>
                <a:t>+ </a:t>
              </a:r>
              <a:r>
                <a:rPr lang="en-US" altLang="en-US" sz="3200" dirty="0" smtClean="0"/>
                <a:t>0.46 </a:t>
              </a:r>
              <a:r>
                <a:rPr lang="en-US" altLang="en-US" sz="3200" dirty="0"/>
                <a:t>V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8780" y="2835833"/>
            <a:ext cx="3090849" cy="587222"/>
            <a:chOff x="6430508" y="3303082"/>
            <a:chExt cx="3090849" cy="587222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30508" y="3303082"/>
              <a:ext cx="14318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 err="1" smtClean="0"/>
                <a:t>E°</a:t>
              </a:r>
              <a:r>
                <a:rPr lang="en-US" altLang="en-US" sz="3200" baseline="-25000" dirty="0" err="1" smtClean="0"/>
                <a:t>cell</a:t>
              </a:r>
              <a:r>
                <a:rPr lang="en-US" altLang="en-US" sz="3200" b="0" dirty="0" smtClean="0"/>
                <a:t> </a:t>
              </a:r>
              <a:r>
                <a:rPr lang="en-US" altLang="en-US" sz="3200" dirty="0" smtClean="0"/>
                <a:t>=</a:t>
              </a:r>
              <a:endParaRPr lang="en-US" altLang="en-US" sz="3200" dirty="0"/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7776695" y="3305529"/>
              <a:ext cx="17446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/>
                <a:t>+ </a:t>
              </a:r>
              <a:r>
                <a:rPr lang="en-US" altLang="en-US" sz="3200" dirty="0" smtClean="0"/>
                <a:t>2.13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V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31781" y="4881473"/>
            <a:ext cx="8066801" cy="553998"/>
            <a:chOff x="486718" y="4235772"/>
            <a:chExt cx="7761532" cy="553998"/>
          </a:xfrm>
        </p:grpSpPr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486718" y="4235772"/>
              <a:ext cx="77615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baseline="30000" dirty="0" smtClean="0"/>
                <a:t>3+</a:t>
              </a:r>
              <a:r>
                <a:rPr lang="en-US" altLang="en-US" dirty="0" smtClean="0"/>
                <a:t>  +  4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          Fe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3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·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+  6 </a:t>
              </a:r>
              <a:r>
                <a:rPr lang="en-US" altLang="en-US" dirty="0"/>
                <a:t>H</a:t>
              </a:r>
              <a:r>
                <a:rPr lang="en-US" altLang="en-US" baseline="30000" dirty="0"/>
                <a:t>+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 </a:t>
              </a:r>
              <a:endParaRPr lang="en-US" altLang="en-US" dirty="0"/>
            </a:p>
          </p:txBody>
        </p:sp>
        <p:cxnSp>
          <p:nvCxnSpPr>
            <p:cNvPr id="59" name="Straight Arrow Connector 8"/>
            <p:cNvCxnSpPr>
              <a:cxnSpLocks noChangeShapeType="1"/>
            </p:cNvCxnSpPr>
            <p:nvPr/>
          </p:nvCxnSpPr>
          <p:spPr bwMode="auto">
            <a:xfrm>
              <a:off x="3577783" y="4512772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193595" y="775676"/>
            <a:ext cx="10085494" cy="584775"/>
            <a:chOff x="151485" y="5241523"/>
            <a:chExt cx="9589315" cy="584775"/>
          </a:xfrm>
        </p:grpSpPr>
        <p:sp>
          <p:nvSpPr>
            <p:cNvPr id="45" name="TextBox 6"/>
            <p:cNvSpPr txBox="1">
              <a:spLocks noChangeArrowheads="1"/>
            </p:cNvSpPr>
            <p:nvPr/>
          </p:nvSpPr>
          <p:spPr bwMode="auto">
            <a:xfrm>
              <a:off x="6722017" y="5241523"/>
              <a:ext cx="30187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err="1"/>
                <a:t>E°</a:t>
              </a:r>
              <a:r>
                <a:rPr lang="en-US" altLang="en-US" baseline="-25000" dirty="0" err="1"/>
                <a:t>cell</a:t>
              </a:r>
              <a:r>
                <a:rPr lang="en-US" altLang="en-US" dirty="0"/>
                <a:t> = </a:t>
              </a:r>
              <a:r>
                <a:rPr lang="en-US" altLang="en-US" sz="3200" dirty="0"/>
                <a:t>+ </a:t>
              </a:r>
              <a:r>
                <a:rPr lang="en-US" altLang="en-US" sz="3200" dirty="0" smtClean="0"/>
                <a:t>1.67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V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51485" y="5256911"/>
              <a:ext cx="6624533" cy="553998"/>
              <a:chOff x="418921" y="4235566"/>
              <a:chExt cx="6624533" cy="553998"/>
            </a:xfrm>
          </p:grpSpPr>
          <p:sp>
            <p:nvSpPr>
              <p:cNvPr id="62" name="TextBox 2"/>
              <p:cNvSpPr txBox="1">
                <a:spLocks noChangeArrowheads="1"/>
              </p:cNvSpPr>
              <p:nvPr/>
            </p:nvSpPr>
            <p:spPr bwMode="auto">
              <a:xfrm>
                <a:off x="418921" y="4235566"/>
                <a:ext cx="662453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/>
                  <a:t>2 </a:t>
                </a:r>
                <a:r>
                  <a:rPr lang="en-US" altLang="en-US" dirty="0" smtClean="0"/>
                  <a:t>Fe</a:t>
                </a:r>
                <a:r>
                  <a:rPr lang="en-US" altLang="en-US" dirty="0"/>
                  <a:t>  </a:t>
                </a:r>
                <a:r>
                  <a:rPr lang="en-US" altLang="en-US" dirty="0" smtClean="0"/>
                  <a:t>+ O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 + 4 </a:t>
                </a:r>
                <a:r>
                  <a:rPr lang="en-US" altLang="en-US" dirty="0"/>
                  <a:t>H</a:t>
                </a:r>
                <a:r>
                  <a:rPr lang="en-US" altLang="en-US" baseline="30000" dirty="0"/>
                  <a:t>+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       2 Fe</a:t>
                </a:r>
                <a:r>
                  <a:rPr lang="en-US" altLang="en-US" baseline="30000" dirty="0" smtClean="0"/>
                  <a:t>2+</a:t>
                </a:r>
                <a:r>
                  <a:rPr lang="en-US" altLang="en-US" dirty="0" smtClean="0"/>
                  <a:t>  +  2 H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O      </a:t>
                </a:r>
                <a:endParaRPr lang="en-US" altLang="en-US" dirty="0"/>
              </a:p>
            </p:txBody>
          </p:sp>
          <p:cxnSp>
            <p:nvCxnSpPr>
              <p:cNvPr id="6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3563964" y="4512771"/>
                <a:ext cx="496666" cy="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6071818" y="2807501"/>
            <a:ext cx="3437528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102138" y="3799073"/>
            <a:ext cx="3501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dirty="0"/>
              <a:t>Δ</a:t>
            </a:r>
            <a:r>
              <a:rPr lang="en-US" altLang="en-US" sz="3200" dirty="0" err="1"/>
              <a:t>G°</a:t>
            </a:r>
            <a:r>
              <a:rPr lang="en-US" altLang="en-US" sz="3200" baseline="-25000" dirty="0" err="1"/>
              <a:t>rxn</a:t>
            </a:r>
            <a:r>
              <a:rPr lang="en-US" altLang="en-US" sz="3200" dirty="0"/>
              <a:t>  =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dirty="0"/>
              <a:t>822 kJ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58336" y="3014242"/>
            <a:ext cx="42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This </a:t>
            </a:r>
            <a:r>
              <a:rPr lang="en-US" altLang="en-US" sz="3200" dirty="0" smtClean="0"/>
              <a:t>redox process</a:t>
            </a:r>
            <a:br>
              <a:rPr lang="en-US" altLang="en-US" sz="3200" dirty="0" smtClean="0"/>
            </a:br>
            <a:r>
              <a:rPr lang="en-US" altLang="en-US" sz="3200" dirty="0" smtClean="0"/>
              <a:t>is </a:t>
            </a:r>
            <a:r>
              <a:rPr lang="en-US" altLang="en-US" sz="3200" dirty="0">
                <a:solidFill>
                  <a:srgbClr val="00B050"/>
                </a:solidFill>
              </a:rPr>
              <a:t>spontaneous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034371" y="6094412"/>
            <a:ext cx="42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/>
              <a:t>Can you stop this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/>
      <p:bldP spid="50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0350"/>
            <a:ext cx="10163175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275"/>
            <a:ext cx="8008938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0810" y="4875212"/>
            <a:ext cx="96266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14700" indent="-33147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Electrolytic process</a:t>
            </a:r>
            <a:r>
              <a:rPr lang="en-US" altLang="en-US" sz="2800" b="0" dirty="0"/>
              <a:t> – </a:t>
            </a:r>
            <a:r>
              <a:rPr lang="en-US" altLang="en-US" sz="2800" dirty="0"/>
              <a:t>an electrochemical process that requires the continual, external input of electrical energy to drive a nonspontaneous redox reaction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58610" y="1961345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Two fundamental types of electrochemical processes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2702" y="3781604"/>
            <a:ext cx="89138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2. Voltaic (or galvanic) processes – (spontaneous)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20762" y="2820272"/>
            <a:ext cx="830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1. Electrolytic processes – (nonspontaneous)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5331" y="484693"/>
            <a:ext cx="98472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262313" indent="-32623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713163" indent="-3713163">
              <a:spcBef>
                <a:spcPct val="50000"/>
              </a:spcBef>
            </a:pPr>
            <a:r>
              <a:rPr lang="en-US" altLang="en-US" sz="3200" u="sng" dirty="0" smtClean="0"/>
              <a:t>Electrochemistry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-  The relationship between chemical processes and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6147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6163" y="684213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electrolytic cells</a:t>
            </a:r>
            <a:r>
              <a:rPr lang="en-US" altLang="en-US" sz="2800" dirty="0"/>
              <a:t> – the containers in which the electrolysis occurs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93763" y="2360613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74875" indent="-21748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electrodes</a:t>
            </a:r>
            <a:r>
              <a:rPr lang="en-US" altLang="en-US" sz="2800"/>
              <a:t> – the actual surfaces where oxidation and reduction physically occur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60563" y="5408613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6888" indent="-176688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cathode</a:t>
            </a:r>
            <a:r>
              <a:rPr lang="en-US" altLang="en-US" sz="2800"/>
              <a:t> – electrode where the process of reduction occurs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60563" y="3884613"/>
            <a:ext cx="6781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44638" indent="-154463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anode</a:t>
            </a:r>
            <a:r>
              <a:rPr lang="en-US" altLang="en-US" sz="2800" dirty="0"/>
              <a:t> –  electrode where the process of oxidation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27613"/>
            <a:ext cx="6089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08013"/>
            <a:ext cx="4678362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531813" y="158750"/>
            <a:ext cx="4195762" cy="4697413"/>
            <a:chOff x="532233" y="159212"/>
            <a:chExt cx="4194813" cy="469660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46" y="159212"/>
              <a:ext cx="1655657" cy="157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3" y="1714775"/>
              <a:ext cx="4194813" cy="314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27013"/>
            <a:ext cx="5721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265613"/>
            <a:ext cx="732155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26213" y="227013"/>
            <a:ext cx="2971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400"/>
              <a:t>B-36 Peacemaker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19788" y="1712913"/>
            <a:ext cx="383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gross weight = 410,000 lbs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19788" y="3122613"/>
            <a:ext cx="383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each B-36 had 22,000 lbs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23863" y="2811463"/>
            <a:ext cx="4432300" cy="1014412"/>
            <a:chOff x="423069" y="2810970"/>
            <a:chExt cx="4432300" cy="1015663"/>
          </a:xfrm>
        </p:grpSpPr>
        <p:sp>
          <p:nvSpPr>
            <p:cNvPr id="10256" name="TextBox 6"/>
            <p:cNvSpPr txBox="1">
              <a:spLocks noChangeArrowheads="1"/>
            </p:cNvSpPr>
            <p:nvPr/>
          </p:nvSpPr>
          <p:spPr bwMode="auto">
            <a:xfrm>
              <a:off x="423069" y="3069501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/>
                <a:t>positively charged</a:t>
              </a:r>
            </a:p>
          </p:txBody>
        </p:sp>
        <p:sp>
          <p:nvSpPr>
            <p:cNvPr id="10257" name="TextBox 7"/>
            <p:cNvSpPr txBox="1">
              <a:spLocks noChangeArrowheads="1"/>
            </p:cNvSpPr>
            <p:nvPr/>
          </p:nvSpPr>
          <p:spPr bwMode="auto">
            <a:xfrm>
              <a:off x="4398169" y="2810970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/>
                <a:t>+</a:t>
              </a:r>
              <a:br>
                <a:rPr lang="en-US" altLang="en-US" sz="2000" b="0"/>
              </a:br>
              <a:r>
                <a:rPr lang="en-US" altLang="en-US" sz="2000" b="0"/>
                <a:t>+</a:t>
              </a:r>
              <a:br>
                <a:rPr lang="en-US" altLang="en-US" sz="2000" b="0"/>
              </a:br>
              <a:r>
                <a:rPr lang="en-US" altLang="en-US" sz="2000" b="0"/>
                <a:t>+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56250" y="2811463"/>
            <a:ext cx="4398963" cy="1014412"/>
            <a:chOff x="5556577" y="2810969"/>
            <a:chExt cx="4398733" cy="1015663"/>
          </a:xfrm>
        </p:grpSpPr>
        <p:sp>
          <p:nvSpPr>
            <p:cNvPr id="10254" name="TextBox 10"/>
            <p:cNvSpPr txBox="1">
              <a:spLocks noChangeArrowheads="1"/>
            </p:cNvSpPr>
            <p:nvPr/>
          </p:nvSpPr>
          <p:spPr bwMode="auto">
            <a:xfrm>
              <a:off x="7233541" y="3069500"/>
              <a:ext cx="27217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/>
                <a:t>negatively charged</a:t>
              </a:r>
            </a:p>
          </p:txBody>
        </p:sp>
        <p:sp>
          <p:nvSpPr>
            <p:cNvPr id="10255" name="TextBox 11"/>
            <p:cNvSpPr txBox="1">
              <a:spLocks noChangeArrowheads="1"/>
            </p:cNvSpPr>
            <p:nvPr/>
          </p:nvSpPr>
          <p:spPr bwMode="auto">
            <a:xfrm>
              <a:off x="5556577" y="2810969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46163" y="303213"/>
            <a:ext cx="8458200" cy="4108450"/>
            <a:chOff x="1046163" y="303213"/>
            <a:chExt cx="8458200" cy="4108450"/>
          </a:xfrm>
        </p:grpSpPr>
        <p:grpSp>
          <p:nvGrpSpPr>
            <p:cNvPr id="10248" name="Group 5"/>
            <p:cNvGrpSpPr>
              <a:grpSpLocks/>
            </p:cNvGrpSpPr>
            <p:nvPr/>
          </p:nvGrpSpPr>
          <p:grpSpPr bwMode="auto">
            <a:xfrm>
              <a:off x="3027363" y="303213"/>
              <a:ext cx="4206875" cy="4108450"/>
              <a:chOff x="3026569" y="690163"/>
              <a:chExt cx="4206973" cy="4108849"/>
            </a:xfrm>
          </p:grpSpPr>
          <p:pic>
            <p:nvPicPr>
              <p:cNvPr id="1025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569" y="1370012"/>
                <a:ext cx="4206973" cy="3429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2" name="TextBox 1"/>
              <p:cNvSpPr txBox="1">
                <a:spLocks noChangeArrowheads="1"/>
              </p:cNvSpPr>
              <p:nvPr/>
            </p:nvSpPr>
            <p:spPr bwMode="auto">
              <a:xfrm>
                <a:off x="5007769" y="690163"/>
                <a:ext cx="10668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/>
                  <a:t>voltage</a:t>
                </a:r>
                <a:br>
                  <a:rPr lang="en-US" altLang="en-US" sz="2000" b="0"/>
                </a:br>
                <a:r>
                  <a:rPr lang="en-US" altLang="en-US" sz="2000" b="0"/>
                  <a:t>source</a:t>
                </a:r>
              </a:p>
            </p:txBody>
          </p:sp>
          <p:sp>
            <p:nvSpPr>
              <p:cNvPr id="10253" name="TextBox 4"/>
              <p:cNvSpPr txBox="1">
                <a:spLocks noChangeArrowheads="1"/>
              </p:cNvSpPr>
              <p:nvPr/>
            </p:nvSpPr>
            <p:spPr bwMode="auto">
              <a:xfrm>
                <a:off x="5541169" y="3427412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600" b="0"/>
              </a:p>
            </p:txBody>
          </p:sp>
        </p:grpSp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1046163" y="2609850"/>
              <a:ext cx="12192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anode</a:t>
              </a:r>
            </a:p>
          </p:txBody>
        </p:sp>
        <p:sp>
          <p:nvSpPr>
            <p:cNvPr id="10250" name="TextBox 13"/>
            <p:cNvSpPr txBox="1">
              <a:spLocks noChangeArrowheads="1"/>
            </p:cNvSpPr>
            <p:nvPr/>
          </p:nvSpPr>
          <p:spPr bwMode="auto">
            <a:xfrm>
              <a:off x="7827963" y="2627313"/>
              <a:ext cx="16764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 dirty="0"/>
                <a:t>cathode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863" y="4622800"/>
            <a:ext cx="9531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dirty="0"/>
              <a:t>cell contains molten MgCl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 smtClean="0">
                <a:latin typeface="Script MT Bold" panose="03040602040607080904" pitchFamily="66" charset="0"/>
              </a:rPr>
              <a:t>l</a:t>
            </a:r>
            <a:r>
              <a:rPr lang="en-US" altLang="en-US" sz="2600" dirty="0" smtClean="0"/>
              <a:t>)…. </a:t>
            </a:r>
            <a:r>
              <a:rPr lang="en-US" altLang="en-US" sz="2600" dirty="0"/>
              <a:t>(which is Mg</a:t>
            </a:r>
            <a:r>
              <a:rPr lang="en-US" altLang="en-US" sz="2600" baseline="30000" dirty="0"/>
              <a:t>2+</a:t>
            </a:r>
            <a:r>
              <a:rPr lang="en-US" altLang="en-US" sz="2600" dirty="0"/>
              <a:t> and 2 Cl</a:t>
            </a:r>
            <a:r>
              <a:rPr lang="en-US" altLang="en-US" baseline="30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68500" y="5541963"/>
            <a:ext cx="632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Mg</a:t>
            </a:r>
            <a:r>
              <a:rPr lang="en-US" altLang="en-US" sz="2800" baseline="30000"/>
              <a:t>2+</a:t>
            </a:r>
            <a:r>
              <a:rPr lang="en-US" altLang="en-US" sz="2800"/>
              <a:t> migrates toward the cathode</a:t>
            </a:r>
            <a:endParaRPr lang="en-US" altLang="en-US" sz="2800" b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68500" y="6234113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Cl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/>
              <a:t> migrates toward the anode</a:t>
            </a:r>
            <a:endParaRPr lang="en-US" altLang="en-US" sz="2800" b="0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398963" y="2824956"/>
            <a:ext cx="457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 dirty="0"/>
              <a:t>+</a:t>
            </a:r>
            <a:br>
              <a:rPr lang="en-US" altLang="en-US" sz="2000" b="0" dirty="0"/>
            </a:br>
            <a:r>
              <a:rPr lang="en-US" altLang="en-US" sz="2000" b="0" dirty="0"/>
              <a:t>+</a:t>
            </a:r>
            <a:br>
              <a:rPr lang="en-US" altLang="en-US" sz="2000" b="0" dirty="0"/>
            </a:br>
            <a:r>
              <a:rPr lang="en-US" altLang="en-US" sz="2000" b="0" dirty="0"/>
              <a:t>+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556250" y="2824956"/>
            <a:ext cx="457224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-</a:t>
            </a:r>
            <a:br>
              <a:rPr lang="en-US" alt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-</a:t>
            </a:r>
            <a:br>
              <a:rPr lang="en-US" alt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2325</TotalTime>
  <Words>1348</Words>
  <Application>Microsoft Office PowerPoint</Application>
  <PresentationFormat>Custom</PresentationFormat>
  <Paragraphs>222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Courier New</vt:lpstr>
      <vt:lpstr>Geneva</vt:lpstr>
      <vt:lpstr>MT Extra</vt:lpstr>
      <vt:lpstr>Script MT Bold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subject>CHE 1102</dc:subject>
  <dc:creator>BJ Yoblinski</dc:creator>
  <cp:lastModifiedBy>Yoblinski, Robert J.</cp:lastModifiedBy>
  <cp:revision>181</cp:revision>
  <cp:lastPrinted>2011-04-18T20:30:30Z</cp:lastPrinted>
  <dcterms:created xsi:type="dcterms:W3CDTF">2001-03-19T16:24:52Z</dcterms:created>
  <dcterms:modified xsi:type="dcterms:W3CDTF">2018-01-17T22:28:31Z</dcterms:modified>
</cp:coreProperties>
</file>