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sldIdLst>
    <p:sldId id="275" r:id="rId2"/>
    <p:sldId id="298" r:id="rId3"/>
    <p:sldId id="299" r:id="rId4"/>
    <p:sldId id="300" r:id="rId5"/>
  </p:sldIdLst>
  <p:sldSz cx="10167938" cy="7616825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682" autoAdjust="0"/>
  </p:normalViewPr>
  <p:slideViewPr>
    <p:cSldViewPr>
      <p:cViewPr varScale="1">
        <p:scale>
          <a:sx n="60" d="100"/>
          <a:sy n="60" d="100"/>
        </p:scale>
        <p:origin x="-859" y="-67"/>
      </p:cViewPr>
      <p:guideLst>
        <p:guide orient="horz" pos="2399"/>
        <p:guide pos="3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1536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1413" y="685800"/>
            <a:ext cx="457517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"/>
              </a:defRPr>
            </a:lvl1pPr>
          </a:lstStyle>
          <a:p>
            <a:pPr>
              <a:defRPr/>
            </a:pPr>
            <a:fld id="{31912F7A-F237-49CA-89B8-A83A8CA9F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91785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5375"/>
            <a:ext cx="8643938" cy="16335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5588" y="4316413"/>
            <a:ext cx="7116762" cy="1946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177B2-53A0-410E-AF48-062E509A28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047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B7B37-AAE0-415B-AE93-9857B1F79A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512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45350" y="676275"/>
            <a:ext cx="2160588" cy="6094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676275"/>
            <a:ext cx="6330950" cy="6094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64FC5-D065-4ECF-86B9-A61D717BEE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315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D9B46-A321-4AA3-952E-9992283E65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070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4263"/>
            <a:ext cx="8642350" cy="15128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42350" cy="16652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F9A76-373C-4609-BD1F-D687A8D2CF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5434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200275"/>
            <a:ext cx="4244975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9375" y="2200275"/>
            <a:ext cx="424656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39A9E-B5B3-4041-B3C8-08B37FE9F6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233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51938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92625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92625" cy="4387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5725" y="1704975"/>
            <a:ext cx="4494213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5725" y="2416175"/>
            <a:ext cx="4494213" cy="4387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D05C6-E018-4983-BE08-FFA0D7EF7C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631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6CDAA-26CB-427A-A90A-5FE4E12962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6270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BC1CC-6E1A-4CCF-93A4-0580E54FBF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5636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4863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100" y="303213"/>
            <a:ext cx="5684838" cy="65008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4863" cy="52101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DAA3C-E88E-43C4-90F0-E01405738B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22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313" y="5332413"/>
            <a:ext cx="6100762" cy="628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2313" y="681038"/>
            <a:ext cx="6100762" cy="45704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2313" y="5961063"/>
            <a:ext cx="6100762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F3103-FA1D-45FE-87B3-E1E1F4BD65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28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76275"/>
            <a:ext cx="8643938" cy="127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26" tIns="50813" rIns="101626" bIns="508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200275"/>
            <a:ext cx="8643938" cy="457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26" tIns="50813" rIns="101626" bIns="508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940550"/>
            <a:ext cx="2119313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26" tIns="50813" rIns="101626" bIns="50813" numCol="1" anchor="t" anchorCtr="0" compatLnSpc="1">
            <a:prstTxWarp prst="textNoShape">
              <a:avLst/>
            </a:prstTxWarp>
          </a:bodyPr>
          <a:lstStyle>
            <a:lvl1pPr defTabSz="1016000">
              <a:defRPr sz="16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3450" y="6940550"/>
            <a:ext cx="3221038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26" tIns="50813" rIns="101626" bIns="50813" numCol="1" anchor="t" anchorCtr="0" compatLnSpc="1">
            <a:prstTxWarp prst="textNoShape">
              <a:avLst/>
            </a:prstTxWarp>
          </a:bodyPr>
          <a:lstStyle>
            <a:lvl1pPr algn="ctr" defTabSz="1016000">
              <a:defRPr sz="16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86625" y="6940550"/>
            <a:ext cx="2119313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26" tIns="50813" rIns="101626" bIns="50813" numCol="1" anchor="t" anchorCtr="0" compatLnSpc="1">
            <a:prstTxWarp prst="textNoShape">
              <a:avLst/>
            </a:prstTxWarp>
          </a:bodyPr>
          <a:lstStyle>
            <a:lvl1pPr algn="r" defTabSz="1016000">
              <a:defRPr sz="1600" b="0">
                <a:latin typeface="+mn-lt"/>
              </a:defRPr>
            </a:lvl1pPr>
          </a:lstStyle>
          <a:p>
            <a:pPr>
              <a:defRPr/>
            </a:pPr>
            <a:fld id="{D7DC2A27-822C-4AAC-B204-AFD63EFF3B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600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1600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/>
        </a:defRPr>
      </a:lvl2pPr>
      <a:lvl3pPr algn="ctr" defTabSz="101600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/>
        </a:defRPr>
      </a:lvl3pPr>
      <a:lvl4pPr algn="ctr" defTabSz="101600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/>
        </a:defRPr>
      </a:lvl4pPr>
      <a:lvl5pPr algn="ctr" defTabSz="101600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/>
        </a:defRPr>
      </a:lvl5pPr>
      <a:lvl6pPr marL="457200" algn="ctr" defTabSz="101600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/>
        </a:defRPr>
      </a:lvl6pPr>
      <a:lvl7pPr marL="914400" algn="ctr" defTabSz="101600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/>
        </a:defRPr>
      </a:lvl7pPr>
      <a:lvl8pPr marL="1371600" algn="ctr" defTabSz="101600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/>
        </a:defRPr>
      </a:lvl8pPr>
      <a:lvl9pPr marL="1828800" algn="ctr" defTabSz="101600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/>
        </a:defRPr>
      </a:lvl9pPr>
    </p:titleStyle>
    <p:bodyStyle>
      <a:lvl1pPr marL="381000" indent="-381000" algn="l" defTabSz="1016000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25500" indent="-317500" algn="l" defTabSz="1016000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70000" indent="-254000" algn="l" defTabSz="1016000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78000" indent="-254000" algn="l" defTabSz="1016000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86000" indent="-254000" algn="l" defTabSz="1016000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43200" indent="-254000" algn="l" defTabSz="1016000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200400" indent="-254000" algn="l" defTabSz="1016000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57600" indent="-254000" algn="l" defTabSz="1016000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114800" indent="-254000" algn="l" defTabSz="1016000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70137" y="379411"/>
            <a:ext cx="62600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u="sng" dirty="0" smtClean="0"/>
              <a:t>Oxidation-Reduction reactions</a:t>
            </a:r>
            <a:r>
              <a:rPr lang="en-US" altLang="en-US" sz="3200" dirty="0" smtClean="0"/>
              <a:t> </a:t>
            </a:r>
            <a:endParaRPr lang="en-US" sz="3200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47638" y="1279236"/>
            <a:ext cx="100242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86000" indent="-2286000"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u="sng" dirty="0"/>
              <a:t>oxidation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itchFamily="49" charset="0"/>
              </a:rPr>
              <a:t>–</a:t>
            </a:r>
            <a:r>
              <a:rPr lang="en-US" altLang="en-US" dirty="0"/>
              <a:t> something loses electrons (gets oxidized)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30969" y="2132012"/>
            <a:ext cx="100369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86000" indent="-2286000"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u="sng" dirty="0"/>
              <a:t>reduction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itchFamily="49" charset="0"/>
              </a:rPr>
              <a:t>–</a:t>
            </a:r>
            <a:r>
              <a:rPr lang="en-US" altLang="en-US" dirty="0"/>
              <a:t> something gains electrons (gets reduced)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50839" y="3109912"/>
            <a:ext cx="9601200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35350" indent="-3435350"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u="sng" dirty="0"/>
              <a:t>redox reactions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itchFamily="49" charset="0"/>
              </a:rPr>
              <a:t>–</a:t>
            </a:r>
            <a:r>
              <a:rPr lang="en-US" altLang="en-US" dirty="0"/>
              <a:t> reactions where electrons are transferred from one species to another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3569" y="4189413"/>
            <a:ext cx="4151118" cy="3222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50839" y="5262245"/>
            <a:ext cx="501213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889125" indent="-1889125"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US" altLang="en-US" sz="3200" dirty="0" smtClean="0"/>
              <a:t>oxidation and reduction</a:t>
            </a:r>
            <a:br>
              <a:rPr lang="en-US" altLang="en-US" sz="3200" dirty="0" smtClean="0"/>
            </a:br>
            <a:r>
              <a:rPr lang="en-US" altLang="en-US" sz="3200" dirty="0" smtClean="0"/>
              <a:t> </a:t>
            </a:r>
            <a:r>
              <a:rPr lang="en-US" altLang="en-US" sz="3200" u="sng" dirty="0" smtClean="0">
                <a:solidFill>
                  <a:srgbClr val="0070C0"/>
                </a:solidFill>
              </a:rPr>
              <a:t>always</a:t>
            </a:r>
            <a:r>
              <a:rPr lang="en-US" altLang="en-US" sz="3200" dirty="0" smtClean="0"/>
              <a:t> occur together</a:t>
            </a:r>
            <a:endParaRPr lang="en-US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483514" y="3732212"/>
            <a:ext cx="9220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978150" indent="-2978150"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u="sng" dirty="0"/>
              <a:t>oxidizing agent</a:t>
            </a:r>
            <a:r>
              <a:rPr lang="en-US" altLang="en-US" sz="2800" dirty="0"/>
              <a:t> – reactant which removes electrons from another species (causes another species to get oxidized) </a:t>
            </a:r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455546" y="5637212"/>
            <a:ext cx="90678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978150" indent="-2978150"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u="sng" dirty="0"/>
              <a:t>reducing agent</a:t>
            </a:r>
            <a:r>
              <a:rPr lang="en-US" altLang="en-US" sz="2800" dirty="0"/>
              <a:t> – reactant which gives electrons to another species (causes another species to get reduced) </a:t>
            </a:r>
          </a:p>
        </p:txBody>
      </p:sp>
      <p:sp>
        <p:nvSpPr>
          <p:cNvPr id="3076" name="TextBox 18"/>
          <p:cNvSpPr txBox="1">
            <a:spLocks noChangeArrowheads="1"/>
          </p:cNvSpPr>
          <p:nvPr/>
        </p:nvSpPr>
        <p:spPr bwMode="auto">
          <a:xfrm>
            <a:off x="1974573" y="507205"/>
            <a:ext cx="34671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Mg</a:t>
            </a:r>
            <a:r>
              <a:rPr lang="en-US" altLang="en-US" sz="2400" dirty="0"/>
              <a:t> </a:t>
            </a:r>
            <a:r>
              <a:rPr lang="en-US" altLang="en-US" sz="2600" dirty="0"/>
              <a:t>(s)</a:t>
            </a:r>
            <a:r>
              <a:rPr lang="en-US" altLang="en-US" sz="2400" dirty="0"/>
              <a:t>   </a:t>
            </a:r>
            <a:r>
              <a:rPr lang="en-US" altLang="en-US" dirty="0"/>
              <a:t>+   ½ O</a:t>
            </a:r>
            <a:r>
              <a:rPr lang="en-US" altLang="en-US" baseline="-25000" dirty="0"/>
              <a:t>2 </a:t>
            </a:r>
            <a:r>
              <a:rPr lang="en-US" altLang="en-US" sz="2600" dirty="0"/>
              <a:t>(g)</a:t>
            </a:r>
            <a:r>
              <a:rPr lang="en-US" altLang="en-US" sz="2400" dirty="0"/>
              <a:t> </a:t>
            </a:r>
            <a:endParaRPr lang="en-US" altLang="en-US" sz="2600" dirty="0"/>
          </a:p>
        </p:txBody>
      </p:sp>
      <p:grpSp>
        <p:nvGrpSpPr>
          <p:cNvPr id="13" name="Group 17"/>
          <p:cNvGrpSpPr>
            <a:grpSpLocks/>
          </p:cNvGrpSpPr>
          <p:nvPr/>
        </p:nvGrpSpPr>
        <p:grpSpPr bwMode="auto">
          <a:xfrm>
            <a:off x="5551211" y="507205"/>
            <a:ext cx="2433637" cy="585787"/>
            <a:chOff x="6467591" y="1370012"/>
            <a:chExt cx="2438571" cy="584734"/>
          </a:xfrm>
        </p:grpSpPr>
        <p:sp>
          <p:nvSpPr>
            <p:cNvPr id="3086" name="TextBox 18"/>
            <p:cNvSpPr txBox="1">
              <a:spLocks noChangeArrowheads="1"/>
            </p:cNvSpPr>
            <p:nvPr/>
          </p:nvSpPr>
          <p:spPr bwMode="auto">
            <a:xfrm>
              <a:off x="6467591" y="1370012"/>
              <a:ext cx="2438571" cy="584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/>
                <a:t>        </a:t>
              </a:r>
              <a:r>
                <a:rPr lang="en-US" altLang="en-US" dirty="0" err="1"/>
                <a:t>MgO</a:t>
              </a:r>
              <a:r>
                <a:rPr lang="en-US" altLang="en-US" sz="3200" dirty="0"/>
                <a:t> </a:t>
              </a:r>
              <a:r>
                <a:rPr lang="en-US" altLang="en-US" sz="2600" dirty="0"/>
                <a:t>(s)</a:t>
              </a:r>
            </a:p>
          </p:txBody>
        </p:sp>
        <p:cxnSp>
          <p:nvCxnSpPr>
            <p:cNvPr id="3087" name="Straight Arrow Connector 14"/>
            <p:cNvCxnSpPr>
              <a:cxnSpLocks noChangeShapeType="1"/>
            </p:cNvCxnSpPr>
            <p:nvPr/>
          </p:nvCxnSpPr>
          <p:spPr bwMode="auto">
            <a:xfrm>
              <a:off x="6570566" y="1685901"/>
              <a:ext cx="496666" cy="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" name="Group 17"/>
          <p:cNvGrpSpPr>
            <a:grpSpLocks/>
          </p:cNvGrpSpPr>
          <p:nvPr/>
        </p:nvGrpSpPr>
        <p:grpSpPr bwMode="auto">
          <a:xfrm>
            <a:off x="794542" y="1506534"/>
            <a:ext cx="2833688" cy="554038"/>
            <a:chOff x="7790642" y="1400790"/>
            <a:chExt cx="2832760" cy="553998"/>
          </a:xfrm>
        </p:grpSpPr>
        <p:sp>
          <p:nvSpPr>
            <p:cNvPr id="3088" name="TextBox 18"/>
            <p:cNvSpPr txBox="1">
              <a:spLocks noChangeArrowheads="1"/>
            </p:cNvSpPr>
            <p:nvPr/>
          </p:nvSpPr>
          <p:spPr bwMode="auto">
            <a:xfrm>
              <a:off x="7790642" y="1400790"/>
              <a:ext cx="2832760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/>
                <a:t>Mg	      Mg</a:t>
              </a:r>
              <a:r>
                <a:rPr lang="en-US" altLang="en-US" baseline="30000" dirty="0"/>
                <a:t>2+</a:t>
              </a:r>
              <a:endParaRPr lang="en-US" altLang="en-US" dirty="0"/>
            </a:p>
          </p:txBody>
        </p:sp>
        <p:cxnSp>
          <p:nvCxnSpPr>
            <p:cNvPr id="3089" name="Straight Arrow Connector 11"/>
            <p:cNvCxnSpPr>
              <a:cxnSpLocks noChangeShapeType="1"/>
            </p:cNvCxnSpPr>
            <p:nvPr/>
          </p:nvCxnSpPr>
          <p:spPr bwMode="auto">
            <a:xfrm>
              <a:off x="8700530" y="1686404"/>
              <a:ext cx="496666" cy="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925092" y="1555747"/>
            <a:ext cx="23161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 dirty="0"/>
              <a:t>Mg lost 2 e</a:t>
            </a:r>
            <a:r>
              <a:rPr lang="en-US" altLang="en-US" sz="2800" baseline="30000" dirty="0">
                <a:latin typeface="Courier New" pitchFamily="49" charset="0"/>
                <a:cs typeface="Courier New" pitchFamily="49" charset="0"/>
              </a:rPr>
              <a:t>-</a:t>
            </a:r>
            <a:endParaRPr lang="en-US" alt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711155" y="1539872"/>
            <a:ext cx="3067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 dirty="0"/>
              <a:t>Mg got </a:t>
            </a:r>
            <a:r>
              <a:rPr lang="en-US" altLang="en-US" sz="2800" u="sng" dirty="0">
                <a:solidFill>
                  <a:srgbClr val="FF0000"/>
                </a:solidFill>
              </a:rPr>
              <a:t>oxidized</a:t>
            </a:r>
            <a:endParaRPr lang="en-US" altLang="en-US" sz="2800" u="sng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6" name="Group 17"/>
          <p:cNvGrpSpPr>
            <a:grpSpLocks/>
          </p:cNvGrpSpPr>
          <p:nvPr/>
        </p:nvGrpSpPr>
        <p:grpSpPr bwMode="auto">
          <a:xfrm>
            <a:off x="832764" y="2439984"/>
            <a:ext cx="2049462" cy="554037"/>
            <a:chOff x="6607969" y="1370012"/>
            <a:chExt cx="2048975" cy="553998"/>
          </a:xfrm>
        </p:grpSpPr>
        <p:sp>
          <p:nvSpPr>
            <p:cNvPr id="3084" name="TextBox 18"/>
            <p:cNvSpPr txBox="1">
              <a:spLocks noChangeArrowheads="1"/>
            </p:cNvSpPr>
            <p:nvPr/>
          </p:nvSpPr>
          <p:spPr bwMode="auto">
            <a:xfrm>
              <a:off x="6607969" y="1370012"/>
              <a:ext cx="204897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/>
                <a:t>O         O</a:t>
              </a:r>
              <a:r>
                <a:rPr lang="en-US" altLang="en-US" baseline="30000" dirty="0"/>
                <a:t>2</a:t>
              </a:r>
              <a:r>
                <a:rPr lang="en-US" altLang="en-US" baseline="30000" dirty="0">
                  <a:latin typeface="Courier New" pitchFamily="49" charset="0"/>
                  <a:cs typeface="Courier New" pitchFamily="49" charset="0"/>
                </a:rPr>
                <a:t>-</a:t>
              </a:r>
              <a:endParaRPr lang="en-US" altLang="en-US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3085" name="Straight Arrow Connector 17"/>
            <p:cNvCxnSpPr>
              <a:cxnSpLocks noChangeShapeType="1"/>
            </p:cNvCxnSpPr>
            <p:nvPr/>
          </p:nvCxnSpPr>
          <p:spPr bwMode="auto">
            <a:xfrm>
              <a:off x="7209144" y="1625571"/>
              <a:ext cx="496666" cy="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317201" y="2447921"/>
            <a:ext cx="3092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 dirty="0"/>
              <a:t>Oxy gained 2 e</a:t>
            </a:r>
            <a:r>
              <a:rPr lang="en-US" altLang="en-US" sz="2800" baseline="30000" dirty="0">
                <a:latin typeface="Courier New" pitchFamily="49" charset="0"/>
                <a:cs typeface="Courier New" pitchFamily="49" charset="0"/>
              </a:rPr>
              <a:t>-</a:t>
            </a:r>
            <a:endParaRPr lang="en-US" alt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636664" y="2473321"/>
            <a:ext cx="3067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 dirty="0"/>
              <a:t>Oxy got </a:t>
            </a:r>
            <a:r>
              <a:rPr lang="en-US" altLang="en-US" sz="2800" u="sng" dirty="0">
                <a:solidFill>
                  <a:srgbClr val="00B050"/>
                </a:solidFill>
              </a:rPr>
              <a:t>reduced</a:t>
            </a:r>
            <a:endParaRPr lang="en-US" altLang="en-US" sz="2800" u="sng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6" grpId="0"/>
      <p:bldP spid="43017" grpId="0"/>
      <p:bldP spid="3076" grpId="0"/>
      <p:bldP spid="2" grpId="0"/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284163" y="301625"/>
            <a:ext cx="97536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 u="sng"/>
              <a:t>Balancing Redox Reactions via the “Method of ½ Rxns”</a:t>
            </a:r>
          </a:p>
        </p:txBody>
      </p:sp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431800" y="1539875"/>
            <a:ext cx="922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/>
              <a:t>1. Break the unbalanced reaction up into ½ reactions</a:t>
            </a: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449263" y="2360613"/>
            <a:ext cx="950436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0050" indent="-400050"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/>
              <a:t>2. For each ½ rxn, add coefficients to balance all elements, </a:t>
            </a:r>
            <a:r>
              <a:rPr lang="en-US" altLang="en-US" sz="2800" u="sng">
                <a:solidFill>
                  <a:srgbClr val="FF0000"/>
                </a:solidFill>
              </a:rPr>
              <a:t>except</a:t>
            </a:r>
            <a:r>
              <a:rPr lang="en-US" altLang="en-US" sz="2800"/>
              <a:t> hydrogen, H and oxygen, O</a:t>
            </a:r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449263" y="3656013"/>
            <a:ext cx="87503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/>
              <a:t>3. For each ½ rxn, balance oxygen by adding H</a:t>
            </a:r>
            <a:r>
              <a:rPr lang="en-US" altLang="en-US" sz="2800" baseline="-25000"/>
              <a:t>2</a:t>
            </a:r>
            <a:r>
              <a:rPr lang="en-US" altLang="en-US" sz="2800"/>
              <a:t>O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6725" y="4530725"/>
            <a:ext cx="8766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/>
              <a:t>4. For each ½ rxn, balance hydrogen by adding H</a:t>
            </a:r>
            <a:r>
              <a:rPr lang="en-US" altLang="en-US" sz="2800" baseline="30000"/>
              <a:t>+</a:t>
            </a:r>
            <a:endParaRPr lang="en-US" altLang="en-US" sz="2800"/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66725" y="5332413"/>
            <a:ext cx="8766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/>
              <a:t>5. For each ½ rxn, balance charges by adding e</a:t>
            </a:r>
            <a:r>
              <a:rPr lang="en-US" altLang="en-US" sz="2800" baseline="30000">
                <a:latin typeface="Courier New" pitchFamily="49" charset="0"/>
                <a:cs typeface="Courier New" pitchFamily="49" charset="0"/>
              </a:rPr>
              <a:t>-</a:t>
            </a:r>
            <a:endParaRPr lang="en-US" altLang="en-US" sz="28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466725" y="6170613"/>
            <a:ext cx="94869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0050" indent="-400050"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/>
              <a:t>6. Multiply one (or both) ½ rxns by integers so that e</a:t>
            </a:r>
            <a:r>
              <a:rPr lang="en-US" altLang="en-US" sz="2800" baseline="30000">
                <a:latin typeface="Courier New" pitchFamily="49" charset="0"/>
                <a:cs typeface="Courier New" pitchFamily="49" charset="0"/>
              </a:rPr>
              <a:t>-</a:t>
            </a:r>
            <a:br>
              <a:rPr lang="en-US" altLang="en-US" sz="2800" baseline="30000">
                <a:latin typeface="Courier New" pitchFamily="49" charset="0"/>
                <a:cs typeface="Courier New" pitchFamily="49" charset="0"/>
              </a:rPr>
            </a:br>
            <a:r>
              <a:rPr lang="en-US" altLang="en-US" sz="2800"/>
              <a:t>will cancel when ½ rxns are added</a:t>
            </a:r>
            <a:endParaRPr lang="en-US" altLang="en-US" sz="28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906713" y="860425"/>
            <a:ext cx="3886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600" u="sng"/>
              <a:t>For an </a:t>
            </a:r>
            <a:r>
              <a:rPr lang="en-US" altLang="en-US" sz="2600" u="sng">
                <a:solidFill>
                  <a:srgbClr val="FF0000"/>
                </a:solidFill>
              </a:rPr>
              <a:t>acidic</a:t>
            </a:r>
            <a:r>
              <a:rPr lang="en-US" altLang="en-US" sz="2600" u="sng"/>
              <a:t>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0"/>
      <p:bldP spid="4101" grpId="0"/>
      <p:bldP spid="6" grpId="0"/>
      <p:bldP spid="7" grpId="0"/>
      <p:bldP spid="9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307975" y="379413"/>
            <a:ext cx="97536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 u="sng"/>
              <a:t>Balancing Redox Reactions via the “Method of ½ Rxns”</a:t>
            </a:r>
          </a:p>
        </p:txBody>
      </p:sp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1108075" y="2174875"/>
            <a:ext cx="77136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/>
              <a:t>1. Balance the reaction in an acidic solution</a:t>
            </a: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1123950" y="3195638"/>
            <a:ext cx="74660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0050" indent="-400050"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/>
              <a:t>2. Add same amount of </a:t>
            </a:r>
            <a:r>
              <a:rPr lang="en-US" altLang="en-US" sz="2800">
                <a:cs typeface="Arial" charset="0"/>
              </a:rPr>
              <a:t>OH</a:t>
            </a:r>
            <a:r>
              <a:rPr lang="en-US" altLang="en-US" sz="2800" baseline="3000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en-US" sz="2800">
                <a:cs typeface="Arial" charset="0"/>
              </a:rPr>
              <a:t> to </a:t>
            </a:r>
            <a:r>
              <a:rPr lang="en-US" altLang="en-US" sz="2800" u="sng">
                <a:solidFill>
                  <a:srgbClr val="00B050"/>
                </a:solidFill>
                <a:cs typeface="Arial" charset="0"/>
              </a:rPr>
              <a:t>both sides</a:t>
            </a:r>
            <a:r>
              <a:rPr lang="en-US" altLang="en-US" sz="2800">
                <a:cs typeface="Arial" charset="0"/>
              </a:rPr>
              <a:t> to cancel H</a:t>
            </a:r>
            <a:r>
              <a:rPr lang="en-US" altLang="en-US" sz="2800" baseline="30000">
                <a:cs typeface="Arial" charset="0"/>
              </a:rPr>
              <a:t>+</a:t>
            </a:r>
            <a:r>
              <a:rPr lang="en-US" altLang="en-US" sz="2800"/>
              <a:t> </a:t>
            </a:r>
          </a:p>
        </p:txBody>
      </p:sp>
      <p:sp>
        <p:nvSpPr>
          <p:cNvPr id="5125" name="TextBox 1"/>
          <p:cNvSpPr txBox="1">
            <a:spLocks noChangeArrowheads="1"/>
          </p:cNvSpPr>
          <p:nvPr/>
        </p:nvSpPr>
        <p:spPr bwMode="auto">
          <a:xfrm>
            <a:off x="2906713" y="1106488"/>
            <a:ext cx="3886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600" u="sng"/>
              <a:t>For a </a:t>
            </a:r>
            <a:r>
              <a:rPr lang="en-US" altLang="en-US" sz="2600" u="sng">
                <a:solidFill>
                  <a:srgbClr val="0070C0"/>
                </a:solidFill>
              </a:rPr>
              <a:t>basic</a:t>
            </a:r>
            <a:r>
              <a:rPr lang="en-US" altLang="en-US" sz="2600" u="sng"/>
              <a:t>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98:Templates:Blank Presentation</Template>
  <TotalTime>2090</TotalTime>
  <Words>241</Words>
  <Application>Microsoft Office PowerPoint</Application>
  <PresentationFormat>Custom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Times</vt:lpstr>
      <vt:lpstr>Courier New</vt:lpstr>
      <vt:lpstr>MT Extra</vt:lpstr>
      <vt:lpstr>Symbol</vt:lpstr>
      <vt:lpstr>Geneva</vt:lpstr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Electrochemistry</dc:title>
  <dc:subject>CHE 1102</dc:subject>
  <dc:creator>BJ Yoblinski</dc:creator>
  <cp:lastModifiedBy>BJ Yoblinski</cp:lastModifiedBy>
  <cp:revision>161</cp:revision>
  <cp:lastPrinted>2011-04-18T20:30:30Z</cp:lastPrinted>
  <dcterms:created xsi:type="dcterms:W3CDTF">2001-03-19T16:24:52Z</dcterms:created>
  <dcterms:modified xsi:type="dcterms:W3CDTF">2015-04-16T20:11:32Z</dcterms:modified>
</cp:coreProperties>
</file>