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75" r:id="rId2"/>
    <p:sldId id="276" r:id="rId3"/>
    <p:sldId id="277" r:id="rId4"/>
    <p:sldId id="280" r:id="rId5"/>
    <p:sldId id="281" r:id="rId6"/>
    <p:sldId id="272" r:id="rId7"/>
    <p:sldId id="282" r:id="rId8"/>
    <p:sldId id="285" r:id="rId9"/>
    <p:sldId id="284" r:id="rId10"/>
    <p:sldId id="286" r:id="rId11"/>
    <p:sldId id="287" r:id="rId12"/>
    <p:sldId id="283" r:id="rId13"/>
    <p:sldId id="288" r:id="rId14"/>
    <p:sldId id="290" r:id="rId15"/>
    <p:sldId id="274" r:id="rId16"/>
    <p:sldId id="257" r:id="rId17"/>
    <p:sldId id="289" r:id="rId18"/>
    <p:sldId id="291" r:id="rId19"/>
    <p:sldId id="263" r:id="rId20"/>
    <p:sldId id="292" r:id="rId21"/>
    <p:sldId id="294" r:id="rId22"/>
    <p:sldId id="295" r:id="rId23"/>
    <p:sldId id="296" r:id="rId24"/>
    <p:sldId id="297" r:id="rId25"/>
    <p:sldId id="302" r:id="rId26"/>
    <p:sldId id="301" r:id="rId27"/>
    <p:sldId id="303" r:id="rId28"/>
    <p:sldId id="266" r:id="rId29"/>
    <p:sldId id="267" r:id="rId30"/>
    <p:sldId id="268" r:id="rId31"/>
    <p:sldId id="273" r:id="rId32"/>
    <p:sldId id="304" r:id="rId33"/>
    <p:sldId id="305" r:id="rId34"/>
    <p:sldId id="306" r:id="rId35"/>
    <p:sldId id="308" r:id="rId36"/>
    <p:sldId id="307" r:id="rId37"/>
    <p:sldId id="310" r:id="rId38"/>
    <p:sldId id="270" r:id="rId39"/>
    <p:sldId id="271" r:id="rId40"/>
  </p:sldIdLst>
  <p:sldSz cx="10167938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2" autoAdjust="0"/>
  </p:normalViewPr>
  <p:slideViewPr>
    <p:cSldViewPr>
      <p:cViewPr varScale="1">
        <p:scale>
          <a:sx n="67" d="100"/>
          <a:sy n="67" d="100"/>
        </p:scale>
        <p:origin x="-317" y="-86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fld id="{31912F7A-F237-49CA-89B8-A83A8CA9F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178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115FC0-805F-448F-B571-DBFBC294F28D}" type="slidenum">
              <a:rPr lang="en-US" altLang="en-US" sz="1200" b="0" smtClean="0">
                <a:latin typeface="Times"/>
              </a:rPr>
              <a:pPr/>
              <a:t>6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20-28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053D3B-5797-4CCA-9059-12158155CCF8}" type="slidenum">
              <a:rPr lang="en-US" altLang="en-US" sz="1200" b="0" smtClean="0">
                <a:latin typeface="Times"/>
              </a:rPr>
              <a:pPr/>
              <a:t>39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20-27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5D7AB2-4E57-49D5-8051-77CDF5F7D425}" type="slidenum">
              <a:rPr lang="en-US" altLang="en-US" sz="1200" b="0" smtClean="0">
                <a:latin typeface="Times"/>
              </a:rPr>
              <a:pPr/>
              <a:t>7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20-28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E82216-273C-46EB-BAFA-E0AF352AA645}" type="slidenum">
              <a:rPr lang="en-US" altLang="en-US" sz="1200" b="0" smtClean="0">
                <a:latin typeface="Times"/>
              </a:rPr>
              <a:pPr/>
              <a:t>16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20-05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BD71AE-FA78-4176-B0FC-C781C5540449}" type="slidenum">
              <a:rPr lang="en-US" altLang="en-US" sz="1200" b="0" smtClean="0">
                <a:latin typeface="Times"/>
              </a:rPr>
              <a:pPr/>
              <a:t>19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20-T01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F3C146-1D8B-406B-91D1-78BBE172794B}" type="slidenum">
              <a:rPr lang="en-US" altLang="en-US" sz="1200" b="0" smtClean="0">
                <a:latin typeface="Times"/>
              </a:rPr>
              <a:pPr/>
              <a:t>28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20-20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F30E5A-8489-4B12-BCE3-01377E552671}" type="slidenum">
              <a:rPr lang="en-US" altLang="en-US" sz="1200" b="0" smtClean="0">
                <a:latin typeface="Times"/>
              </a:rPr>
              <a:pPr/>
              <a:t>29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F9F30E-B445-4F8C-85AD-73897306D130}" type="slidenum">
              <a:rPr lang="en-US" altLang="en-US" sz="1200" b="0" smtClean="0">
                <a:latin typeface="Times"/>
              </a:rPr>
              <a:pPr/>
              <a:t>30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395EE5-73B5-4843-84B0-5C8BF2BF86D9}" type="slidenum">
              <a:rPr lang="en-US" altLang="en-US" sz="1200" b="0" smtClean="0">
                <a:latin typeface="Times"/>
              </a:rPr>
              <a:pPr/>
              <a:t>31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20-30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27C8C3-52A5-4908-A665-B7A3351D1834}" type="slidenum">
              <a:rPr lang="en-US" altLang="en-US" sz="1200" b="0" smtClean="0">
                <a:latin typeface="Times"/>
              </a:rPr>
              <a:pPr/>
              <a:t>38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20-26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177B2-53A0-410E-AF48-062E509A2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47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7B37-AAE0-415B-AE93-9857B1F79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12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64FC5-D065-4ECF-86B9-A61D717BE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31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D9B46-A321-4AA3-952E-9992283E6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70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F9A76-373C-4609-BD1F-D687A8D2C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3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39A9E-B5B3-4041-B3C8-08B37FE9F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33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05C6-E018-4983-BE08-FFA0D7EF7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63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CDAA-26CB-427A-A90A-5FE4E1296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27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BC1CC-6E1A-4CCF-93A4-0580E54FB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63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DAA3C-E88E-43C4-90F0-E01405738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2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F3103-FA1D-45FE-87B3-E1E1F4BD6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28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defTabSz="1016000">
              <a:defRPr sz="16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 defTabSz="1016000">
              <a:defRPr sz="16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 defTabSz="1016000">
              <a:defRPr sz="1600" b="0">
                <a:latin typeface="+mn-lt"/>
              </a:defRPr>
            </a:lvl1pPr>
          </a:lstStyle>
          <a:p>
            <a:pPr>
              <a:defRPr/>
            </a:pPr>
            <a:fld id="{D7DC2A27-822C-4AAC-B204-AFD63EFF3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82588" y="912813"/>
            <a:ext cx="95027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62313" indent="-3262313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electrochemistry</a:t>
            </a:r>
            <a:r>
              <a:rPr lang="en-US" altLang="en-US" sz="2800"/>
              <a:t> -  The relationship between chemical processes and electricity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43088" y="2714625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oxidation</a:t>
            </a:r>
            <a:r>
              <a:rPr lang="en-US" altLang="en-US" sz="2800"/>
              <a:t> – something loses electrons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809750" y="3859213"/>
            <a:ext cx="6777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/>
              <a:t>reduction</a:t>
            </a:r>
            <a:r>
              <a:rPr lang="en-US" altLang="en-US" sz="2800" dirty="0"/>
              <a:t> – something gains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60363" y="531813"/>
            <a:ext cx="94488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How many grams of elemental magnesium, Mg</a:t>
            </a:r>
            <a:r>
              <a:rPr lang="en-US" altLang="en-US" sz="2600"/>
              <a:t> (s)</a:t>
            </a:r>
            <a:r>
              <a:rPr lang="en-US" altLang="en-US"/>
              <a:t> can be produced by the electrolysis of molten MgCl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 sz="2600"/>
              <a:t>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 sz="2600"/>
              <a:t>)</a:t>
            </a:r>
            <a:r>
              <a:rPr lang="en-US" altLang="en-US"/>
              <a:t> with an electrical current of 6.00 amps for 2222 seconds 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98563" y="3046413"/>
            <a:ext cx="655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Write the ½ reaction of interest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8563" y="4037013"/>
            <a:ext cx="655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If possible, get Coulombs,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88963" y="531813"/>
            <a:ext cx="92202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What current, in amps, is required to produce 45.5 g of elemental chlorine, Cl</a:t>
            </a:r>
            <a:r>
              <a:rPr lang="en-US" altLang="en-US" baseline="-25000"/>
              <a:t>2</a:t>
            </a:r>
            <a:r>
              <a:rPr lang="en-US" altLang="en-US" sz="2600"/>
              <a:t> (g)</a:t>
            </a:r>
            <a:r>
              <a:rPr lang="en-US" altLang="en-US"/>
              <a:t> from a melt of NaCl</a:t>
            </a:r>
            <a:r>
              <a:rPr lang="en-US" altLang="en-US" sz="2600"/>
              <a:t>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 sz="2600"/>
              <a:t>)</a:t>
            </a:r>
            <a:r>
              <a:rPr lang="en-US" altLang="en-US"/>
              <a:t> if electrolyzed for 2 hours, 15 minutes and 25 seconds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65113" y="3960813"/>
            <a:ext cx="96266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75025" indent="-33750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/>
              <a:t>Voltaic process</a:t>
            </a:r>
            <a:r>
              <a:rPr lang="en-US" altLang="en-US" sz="2800" b="0" dirty="0"/>
              <a:t> – </a:t>
            </a:r>
            <a:r>
              <a:rPr lang="en-US" altLang="en-US" sz="2800" dirty="0"/>
              <a:t>an electrochemical cell which generates an electrical current from a spontaneous chemical redox process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576263" y="655638"/>
            <a:ext cx="944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Two fundamental types of electrochemical processes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927100" y="2589213"/>
            <a:ext cx="89138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2. Voltaic (or galvanic) processes – (spontaneous)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927100" y="1674813"/>
            <a:ext cx="8304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1. Electrolytic processes – (nonspontaneous)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969963" y="606425"/>
            <a:ext cx="8404225" cy="4635500"/>
            <a:chOff x="969169" y="606227"/>
            <a:chExt cx="8405393" cy="4635896"/>
          </a:xfrm>
        </p:grpSpPr>
        <p:sp>
          <p:nvSpPr>
            <p:cNvPr id="17414" name="TextBox 3"/>
            <p:cNvSpPr txBox="1">
              <a:spLocks noChangeArrowheads="1"/>
            </p:cNvSpPr>
            <p:nvPr/>
          </p:nvSpPr>
          <p:spPr bwMode="auto">
            <a:xfrm>
              <a:off x="5420100" y="1446212"/>
              <a:ext cx="3954462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John Daniell</a:t>
              </a:r>
              <a:br>
                <a:rPr lang="en-US" altLang="en-US"/>
              </a:br>
              <a:r>
                <a:rPr lang="en-US" altLang="en-US"/>
                <a:t>1790 – 1845</a:t>
              </a:r>
            </a:p>
          </p:txBody>
        </p:sp>
        <p:pic>
          <p:nvPicPr>
            <p:cNvPr id="174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169" y="606227"/>
              <a:ext cx="4007644" cy="4635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65263" y="3808413"/>
            <a:ext cx="7886700" cy="3581400"/>
            <a:chOff x="1465638" y="3808412"/>
            <a:chExt cx="7885531" cy="3581400"/>
          </a:xfrm>
        </p:grpSpPr>
        <p:pic>
          <p:nvPicPr>
            <p:cNvPr id="174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769" y="3808412"/>
              <a:ext cx="3581400" cy="358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13" name="TextBox 3"/>
            <p:cNvSpPr txBox="1">
              <a:spLocks noChangeArrowheads="1"/>
            </p:cNvSpPr>
            <p:nvPr/>
          </p:nvSpPr>
          <p:spPr bwMode="auto">
            <a:xfrm>
              <a:off x="1465638" y="6371411"/>
              <a:ext cx="395446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Daniell and Faraday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132013"/>
            <a:ext cx="9761538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35" name="Group 17"/>
          <p:cNvGrpSpPr>
            <a:grpSpLocks/>
          </p:cNvGrpSpPr>
          <p:nvPr/>
        </p:nvGrpSpPr>
        <p:grpSpPr bwMode="auto">
          <a:xfrm>
            <a:off x="1655763" y="989013"/>
            <a:ext cx="5257800" cy="554037"/>
            <a:chOff x="6607969" y="1370012"/>
            <a:chExt cx="5257800" cy="553998"/>
          </a:xfrm>
        </p:grpSpPr>
        <p:sp>
          <p:nvSpPr>
            <p:cNvPr id="18437" name="TextBox 18"/>
            <p:cNvSpPr txBox="1">
              <a:spLocks noChangeArrowheads="1"/>
            </p:cNvSpPr>
            <p:nvPr/>
          </p:nvSpPr>
          <p:spPr bwMode="auto">
            <a:xfrm>
              <a:off x="6607969" y="1370012"/>
              <a:ext cx="5257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Zn  +  Cu</a:t>
              </a:r>
              <a:r>
                <a:rPr lang="en-US" altLang="en-US" baseline="30000"/>
                <a:t>2+</a:t>
              </a:r>
              <a:r>
                <a:rPr lang="en-US" altLang="en-US"/>
                <a:t> 	   Zn</a:t>
              </a:r>
              <a:r>
                <a:rPr lang="en-US" altLang="en-US" baseline="30000"/>
                <a:t>2+ </a:t>
              </a:r>
              <a:r>
                <a:rPr lang="en-US" altLang="en-US"/>
                <a:t> +  Cu</a:t>
              </a:r>
            </a:p>
          </p:txBody>
        </p:sp>
        <p:cxnSp>
          <p:nvCxnSpPr>
            <p:cNvPr id="18438" name="Straight Arrow Connector 8"/>
            <p:cNvCxnSpPr>
              <a:cxnSpLocks noChangeShapeType="1"/>
            </p:cNvCxnSpPr>
            <p:nvPr/>
          </p:nvCxnSpPr>
          <p:spPr bwMode="auto">
            <a:xfrm>
              <a:off x="8948863" y="1647011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436" name="TextBox 15"/>
          <p:cNvSpPr txBox="1">
            <a:spLocks noChangeArrowheads="1"/>
          </p:cNvSpPr>
          <p:nvPr/>
        </p:nvSpPr>
        <p:spPr bwMode="auto">
          <a:xfrm>
            <a:off x="7065963" y="989013"/>
            <a:ext cx="2903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(spontaneous)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14363" y="6323013"/>
            <a:ext cx="9393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78050" indent="-2178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u="sng"/>
              <a:t>salt bridge</a:t>
            </a:r>
            <a:r>
              <a:rPr lang="en-US" altLang="en-US" sz="2600"/>
              <a:t> – any medium that allows the flow of ions but prevents the direct mixing of solutions</a:t>
            </a:r>
            <a:endParaRPr lang="en-US" alt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1450" y="836613"/>
            <a:ext cx="9980613" cy="5359400"/>
            <a:chOff x="130967" y="1522412"/>
            <a:chExt cx="9979681" cy="5359400"/>
          </a:xfrm>
        </p:grpSpPr>
        <p:pic>
          <p:nvPicPr>
            <p:cNvPr id="1946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324" y="1522412"/>
              <a:ext cx="6594105" cy="535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464" name="Group 9"/>
            <p:cNvGrpSpPr>
              <a:grpSpLocks/>
            </p:cNvGrpSpPr>
            <p:nvPr/>
          </p:nvGrpSpPr>
          <p:grpSpPr bwMode="auto">
            <a:xfrm>
              <a:off x="7512915" y="5332412"/>
              <a:ext cx="2597733" cy="430887"/>
              <a:chOff x="7440216" y="4129536"/>
              <a:chExt cx="2597733" cy="430887"/>
            </a:xfrm>
          </p:grpSpPr>
          <p:sp>
            <p:nvSpPr>
              <p:cNvPr id="19468" name="TextBox 2"/>
              <p:cNvSpPr txBox="1">
                <a:spLocks noChangeArrowheads="1"/>
              </p:cNvSpPr>
              <p:nvPr/>
            </p:nvSpPr>
            <p:spPr bwMode="auto">
              <a:xfrm>
                <a:off x="7440216" y="4129536"/>
                <a:ext cx="25977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200"/>
                  <a:t>Cu</a:t>
                </a:r>
                <a:r>
                  <a:rPr lang="en-US" altLang="en-US" sz="2200" baseline="30000"/>
                  <a:t>2+</a:t>
                </a:r>
                <a:r>
                  <a:rPr lang="en-US" altLang="en-US" sz="2200"/>
                  <a:t> + 2 e</a:t>
                </a:r>
                <a:r>
                  <a:rPr lang="en-US" altLang="en-US" sz="2400" baseline="300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 sz="2200"/>
                  <a:t>       Cu</a:t>
                </a:r>
              </a:p>
            </p:txBody>
          </p:sp>
          <p:cxnSp>
            <p:nvCxnSpPr>
              <p:cNvPr id="19469" name="Straight Arrow Connector 8"/>
              <p:cNvCxnSpPr>
                <a:cxnSpLocks noChangeShapeType="1"/>
              </p:cNvCxnSpPr>
              <p:nvPr/>
            </p:nvCxnSpPr>
            <p:spPr bwMode="auto">
              <a:xfrm flipV="1">
                <a:off x="9046369" y="4344979"/>
                <a:ext cx="326020" cy="1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465" name="Group 13"/>
            <p:cNvGrpSpPr>
              <a:grpSpLocks/>
            </p:cNvGrpSpPr>
            <p:nvPr/>
          </p:nvGrpSpPr>
          <p:grpSpPr bwMode="auto">
            <a:xfrm>
              <a:off x="130967" y="5299448"/>
              <a:ext cx="2590799" cy="430887"/>
              <a:chOff x="7440216" y="4129536"/>
              <a:chExt cx="2453415" cy="430887"/>
            </a:xfrm>
          </p:grpSpPr>
          <p:sp>
            <p:nvSpPr>
              <p:cNvPr id="19466" name="TextBox 14"/>
              <p:cNvSpPr txBox="1">
                <a:spLocks noChangeArrowheads="1"/>
              </p:cNvSpPr>
              <p:nvPr/>
            </p:nvSpPr>
            <p:spPr bwMode="auto">
              <a:xfrm>
                <a:off x="7440216" y="4129536"/>
                <a:ext cx="245341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200"/>
                  <a:t>Zn        Zn</a:t>
                </a:r>
                <a:r>
                  <a:rPr lang="en-US" altLang="en-US" sz="2200" baseline="30000"/>
                  <a:t>2+  </a:t>
                </a:r>
                <a:r>
                  <a:rPr lang="en-US" altLang="en-US" sz="2200"/>
                  <a:t>+ 2 e</a:t>
                </a:r>
                <a:r>
                  <a:rPr lang="en-US" altLang="en-US" sz="2400" baseline="300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 sz="2200"/>
                  <a:t> </a:t>
                </a:r>
              </a:p>
            </p:txBody>
          </p:sp>
          <p:cxnSp>
            <p:nvCxnSpPr>
              <p:cNvPr id="19467" name="Straight Arrow Connector 8"/>
              <p:cNvCxnSpPr>
                <a:cxnSpLocks noChangeShapeType="1"/>
              </p:cNvCxnSpPr>
              <p:nvPr/>
            </p:nvCxnSpPr>
            <p:spPr bwMode="auto">
              <a:xfrm flipV="1">
                <a:off x="7986852" y="4352356"/>
                <a:ext cx="326020" cy="1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9460" name="Group 17"/>
          <p:cNvGrpSpPr>
            <a:grpSpLocks/>
          </p:cNvGrpSpPr>
          <p:nvPr/>
        </p:nvGrpSpPr>
        <p:grpSpPr bwMode="auto">
          <a:xfrm>
            <a:off x="2530475" y="319088"/>
            <a:ext cx="5257800" cy="554037"/>
            <a:chOff x="6607969" y="1370012"/>
            <a:chExt cx="5257800" cy="553998"/>
          </a:xfrm>
        </p:grpSpPr>
        <p:sp>
          <p:nvSpPr>
            <p:cNvPr id="19461" name="TextBox 18"/>
            <p:cNvSpPr txBox="1">
              <a:spLocks noChangeArrowheads="1"/>
            </p:cNvSpPr>
            <p:nvPr/>
          </p:nvSpPr>
          <p:spPr bwMode="auto">
            <a:xfrm>
              <a:off x="6607969" y="1370012"/>
              <a:ext cx="5257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Zn  +  Cu</a:t>
              </a:r>
              <a:r>
                <a:rPr lang="en-US" altLang="en-US" baseline="30000"/>
                <a:t>2+</a:t>
              </a:r>
              <a:r>
                <a:rPr lang="en-US" altLang="en-US"/>
                <a:t> 	   Zn</a:t>
              </a:r>
              <a:r>
                <a:rPr lang="en-US" altLang="en-US" baseline="30000"/>
                <a:t>2+ </a:t>
              </a:r>
              <a:r>
                <a:rPr lang="en-US" altLang="en-US"/>
                <a:t> +  Cu</a:t>
              </a:r>
            </a:p>
          </p:txBody>
        </p:sp>
        <p:cxnSp>
          <p:nvCxnSpPr>
            <p:cNvPr id="19462" name="Straight Arrow Connector 8"/>
            <p:cNvCxnSpPr>
              <a:cxnSpLocks noChangeShapeType="1"/>
            </p:cNvCxnSpPr>
            <p:nvPr/>
          </p:nvCxnSpPr>
          <p:spPr bwMode="auto">
            <a:xfrm>
              <a:off x="8948863" y="1647011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0106025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741363" y="608013"/>
            <a:ext cx="8874125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06900" indent="-44069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 dirty="0"/>
              <a:t>Voltage (or Potential)</a:t>
            </a:r>
            <a:r>
              <a:rPr lang="en-US" altLang="en-US" sz="2800" b="0" dirty="0"/>
              <a:t> – </a:t>
            </a:r>
            <a:r>
              <a:rPr lang="en-US" altLang="en-US" dirty="0"/>
              <a:t>the force pushing the</a:t>
            </a:r>
            <a:br>
              <a:rPr lang="en-US" altLang="en-US" dirty="0"/>
            </a:br>
            <a:r>
              <a:rPr lang="en-US" altLang="en-US" dirty="0"/>
              <a:t>electrons</a:t>
            </a:r>
            <a:r>
              <a:rPr lang="en-US" altLang="en-US" sz="2800" dirty="0"/>
              <a:t>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22363" y="2208213"/>
            <a:ext cx="8251825" cy="4603750"/>
            <a:chOff x="1122363" y="1731493"/>
            <a:chExt cx="8251825" cy="4603633"/>
          </a:xfrm>
        </p:grpSpPr>
        <p:pic>
          <p:nvPicPr>
            <p:cNvPr id="2150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363" y="1731493"/>
              <a:ext cx="3733800" cy="4603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09" name="TextBox 3"/>
            <p:cNvSpPr txBox="1">
              <a:spLocks noChangeArrowheads="1"/>
            </p:cNvSpPr>
            <p:nvPr/>
          </p:nvSpPr>
          <p:spPr bwMode="auto">
            <a:xfrm>
              <a:off x="5420276" y="3122612"/>
              <a:ext cx="395391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Alessandro Volta</a:t>
              </a:r>
              <a:br>
                <a:rPr lang="en-US" altLang="en-US"/>
              </a:br>
              <a:r>
                <a:rPr lang="en-US" altLang="en-US"/>
                <a:t>1745 – 1827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0"/>
          <p:cNvGrpSpPr>
            <a:grpSpLocks/>
          </p:cNvGrpSpPr>
          <p:nvPr/>
        </p:nvGrpSpPr>
        <p:grpSpPr bwMode="auto">
          <a:xfrm>
            <a:off x="2197100" y="455613"/>
            <a:ext cx="5257800" cy="554037"/>
            <a:chOff x="6607969" y="1370012"/>
            <a:chExt cx="5257800" cy="553998"/>
          </a:xfrm>
        </p:grpSpPr>
        <p:sp>
          <p:nvSpPr>
            <p:cNvPr id="22535" name="TextBox 11"/>
            <p:cNvSpPr txBox="1">
              <a:spLocks noChangeArrowheads="1"/>
            </p:cNvSpPr>
            <p:nvPr/>
          </p:nvSpPr>
          <p:spPr bwMode="auto">
            <a:xfrm>
              <a:off x="6607969" y="1370012"/>
              <a:ext cx="5257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Zn  +  Cu</a:t>
              </a:r>
              <a:r>
                <a:rPr lang="en-US" altLang="en-US" baseline="30000"/>
                <a:t>2+</a:t>
              </a:r>
              <a:r>
                <a:rPr lang="en-US" altLang="en-US"/>
                <a:t> 	   Zn</a:t>
              </a:r>
              <a:r>
                <a:rPr lang="en-US" altLang="en-US" baseline="30000"/>
                <a:t>2+ </a:t>
              </a:r>
              <a:r>
                <a:rPr lang="en-US" altLang="en-US"/>
                <a:t> +  Cu</a:t>
              </a:r>
            </a:p>
          </p:txBody>
        </p:sp>
        <p:cxnSp>
          <p:nvCxnSpPr>
            <p:cNvPr id="22536" name="Straight Arrow Connector 8"/>
            <p:cNvCxnSpPr>
              <a:cxnSpLocks noChangeShapeType="1"/>
            </p:cNvCxnSpPr>
            <p:nvPr/>
          </p:nvCxnSpPr>
          <p:spPr bwMode="auto">
            <a:xfrm>
              <a:off x="8948863" y="1647011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14300" y="1598613"/>
            <a:ext cx="9988550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00400" indent="-3200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standard half-cell potential</a:t>
            </a:r>
            <a:r>
              <a:rPr lang="en-US" altLang="en-US"/>
              <a:t> – voltage required to undergo a ½ reaction redox process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88963" y="3122613"/>
            <a:ext cx="9334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89025" indent="-10890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E°</a:t>
            </a:r>
            <a:r>
              <a:rPr lang="en-US" altLang="en-US" sz="3200" baseline="-25000"/>
              <a:t>red</a:t>
            </a:r>
            <a:r>
              <a:rPr lang="en-US" altLang="en-US" b="0"/>
              <a:t>  </a:t>
            </a:r>
            <a:r>
              <a:rPr lang="en-US" altLang="en-US"/>
              <a:t>–</a:t>
            </a:r>
            <a:r>
              <a:rPr lang="en-US" altLang="en-US" b="0"/>
              <a:t> </a:t>
            </a:r>
            <a:r>
              <a:rPr lang="en-US" altLang="en-US"/>
              <a:t>voltage of “</a:t>
            </a:r>
            <a:r>
              <a:rPr lang="en-US" altLang="en-US">
                <a:solidFill>
                  <a:srgbClr val="FF0000"/>
                </a:solidFill>
              </a:rPr>
              <a:t>reduction</a:t>
            </a:r>
            <a:r>
              <a:rPr lang="en-US" altLang="en-US"/>
              <a:t> ½ reaction” process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36588" y="4341813"/>
            <a:ext cx="92868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E°</a:t>
            </a:r>
            <a:r>
              <a:rPr lang="en-US" altLang="en-US" sz="3200" baseline="-25000">
                <a:cs typeface="Arial" charset="0"/>
              </a:rPr>
              <a:t>ox</a:t>
            </a:r>
            <a:r>
              <a:rPr lang="en-US" altLang="en-US">
                <a:cs typeface="Arial" charset="0"/>
              </a:rPr>
              <a:t>  – </a:t>
            </a:r>
            <a:r>
              <a:rPr lang="en-US" altLang="en-US"/>
              <a:t>voltage of “</a:t>
            </a:r>
            <a:r>
              <a:rPr lang="en-US" altLang="en-US">
                <a:solidFill>
                  <a:srgbClr val="00B050"/>
                </a:solidFill>
              </a:rPr>
              <a:t>oxidation</a:t>
            </a:r>
            <a:r>
              <a:rPr lang="en-US" altLang="en-US"/>
              <a:t> ½ reaction” process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20763" y="5438775"/>
            <a:ext cx="8175625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289425" indent="-42894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standard conditions</a:t>
            </a:r>
            <a:r>
              <a:rPr lang="en-US" altLang="en-US"/>
              <a:t> – 25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and 1 atm and</a:t>
            </a:r>
            <a:br>
              <a:rPr lang="en-US" altLang="en-US"/>
            </a:br>
            <a:r>
              <a:rPr lang="en-US" altLang="en-US"/>
              <a:t>all solutions are 1 </a:t>
            </a:r>
            <a:r>
              <a:rPr lang="en-US" altLang="en-US" u="sng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-1588"/>
            <a:ext cx="8555038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98463" y="3960813"/>
            <a:ext cx="96266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14700" indent="-33147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Electrolytic process</a:t>
            </a:r>
            <a:r>
              <a:rPr lang="en-US" altLang="en-US" sz="2800" b="0"/>
              <a:t> – </a:t>
            </a:r>
            <a:r>
              <a:rPr lang="en-US" altLang="en-US" sz="2800"/>
              <a:t>an electrochemical process that requires the continual, external input of electrical energy to drive a nonspontaneous redox reaction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76263" y="655638"/>
            <a:ext cx="944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Two fundamental types of electrochemical processes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27100" y="2589213"/>
            <a:ext cx="89138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2. Voltaic (or galvanic) processes – (spontaneous)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27100" y="1674813"/>
            <a:ext cx="8304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1. Electrolytic processes – (nonspontaneous)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1638300" y="1722438"/>
            <a:ext cx="4191000" cy="554037"/>
            <a:chOff x="6607969" y="1370012"/>
            <a:chExt cx="4191000" cy="553998"/>
          </a:xfrm>
        </p:grpSpPr>
        <p:sp>
          <p:nvSpPr>
            <p:cNvPr id="24598" name="TextBox 2"/>
            <p:cNvSpPr txBox="1">
              <a:spLocks noChangeArrowheads="1"/>
            </p:cNvSpPr>
            <p:nvPr/>
          </p:nvSpPr>
          <p:spPr bwMode="auto">
            <a:xfrm>
              <a:off x="6607969" y="1370012"/>
              <a:ext cx="4191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Cu</a:t>
              </a:r>
              <a:r>
                <a:rPr lang="en-US" altLang="en-US" baseline="30000"/>
                <a:t>2+</a:t>
              </a:r>
              <a:r>
                <a:rPr lang="en-US" altLang="en-US"/>
                <a:t>  +  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/>
                <a:t>        Cu</a:t>
              </a:r>
            </a:p>
          </p:txBody>
        </p:sp>
        <p:cxnSp>
          <p:nvCxnSpPr>
            <p:cNvPr id="24599" name="Straight Arrow Connector 8"/>
            <p:cNvCxnSpPr>
              <a:cxnSpLocks noChangeShapeType="1"/>
            </p:cNvCxnSpPr>
            <p:nvPr/>
          </p:nvCxnSpPr>
          <p:spPr bwMode="auto">
            <a:xfrm>
              <a:off x="8942981" y="1658581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712913" y="2754313"/>
            <a:ext cx="4521200" cy="554037"/>
            <a:chOff x="3483769" y="2132738"/>
            <a:chExt cx="4521714" cy="553998"/>
          </a:xfrm>
        </p:grpSpPr>
        <p:sp>
          <p:nvSpPr>
            <p:cNvPr id="24596" name="TextBox 5"/>
            <p:cNvSpPr txBox="1">
              <a:spLocks noChangeArrowheads="1"/>
            </p:cNvSpPr>
            <p:nvPr/>
          </p:nvSpPr>
          <p:spPr bwMode="auto">
            <a:xfrm>
              <a:off x="3483769" y="2132738"/>
              <a:ext cx="452171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Zn         Zn</a:t>
              </a:r>
              <a:r>
                <a:rPr lang="en-US" altLang="en-US" baseline="30000"/>
                <a:t>2+   </a:t>
              </a:r>
              <a:r>
                <a:rPr lang="en-US" altLang="en-US"/>
                <a:t>+  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/>
                <a:t> </a:t>
              </a:r>
            </a:p>
          </p:txBody>
        </p:sp>
        <p:cxnSp>
          <p:nvCxnSpPr>
            <p:cNvPr id="24597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4271683" y="2409737"/>
              <a:ext cx="533400" cy="2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580" name="Group 10"/>
          <p:cNvGrpSpPr>
            <a:grpSpLocks/>
          </p:cNvGrpSpPr>
          <p:nvPr/>
        </p:nvGrpSpPr>
        <p:grpSpPr bwMode="auto">
          <a:xfrm>
            <a:off x="2671763" y="579438"/>
            <a:ext cx="5257800" cy="554037"/>
            <a:chOff x="6607969" y="1370012"/>
            <a:chExt cx="5257800" cy="553998"/>
          </a:xfrm>
        </p:grpSpPr>
        <p:sp>
          <p:nvSpPr>
            <p:cNvPr id="24594" name="TextBox 11"/>
            <p:cNvSpPr txBox="1">
              <a:spLocks noChangeArrowheads="1"/>
            </p:cNvSpPr>
            <p:nvPr/>
          </p:nvSpPr>
          <p:spPr bwMode="auto">
            <a:xfrm>
              <a:off x="6607969" y="1370012"/>
              <a:ext cx="5257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Zn  +  Cu</a:t>
              </a:r>
              <a:r>
                <a:rPr lang="en-US" altLang="en-US" baseline="30000"/>
                <a:t>2+</a:t>
              </a:r>
              <a:r>
                <a:rPr lang="en-US" altLang="en-US"/>
                <a:t> 	   Zn</a:t>
              </a:r>
              <a:r>
                <a:rPr lang="en-US" altLang="en-US" baseline="30000"/>
                <a:t>2+ </a:t>
              </a:r>
              <a:r>
                <a:rPr lang="en-US" altLang="en-US"/>
                <a:t> +  Cu</a:t>
              </a:r>
            </a:p>
          </p:txBody>
        </p:sp>
        <p:cxnSp>
          <p:nvCxnSpPr>
            <p:cNvPr id="24595" name="Straight Arrow Connector 8"/>
            <p:cNvCxnSpPr>
              <a:cxnSpLocks noChangeShapeType="1"/>
            </p:cNvCxnSpPr>
            <p:nvPr/>
          </p:nvCxnSpPr>
          <p:spPr bwMode="auto">
            <a:xfrm>
              <a:off x="8948863" y="1647011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435100" y="3484563"/>
            <a:ext cx="7993063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1141413" y="3794125"/>
            <a:ext cx="7677150" cy="552450"/>
            <a:chOff x="6607968" y="1370012"/>
            <a:chExt cx="7677598" cy="553958"/>
          </a:xfrm>
        </p:grpSpPr>
        <p:sp>
          <p:nvSpPr>
            <p:cNvPr id="24592" name="TextBox 11"/>
            <p:cNvSpPr txBox="1">
              <a:spLocks noChangeArrowheads="1"/>
            </p:cNvSpPr>
            <p:nvPr/>
          </p:nvSpPr>
          <p:spPr bwMode="auto">
            <a:xfrm>
              <a:off x="6607968" y="1370012"/>
              <a:ext cx="7677598" cy="55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>
                  <a:cs typeface="Arial" charset="0"/>
                </a:rPr>
                <a:t> +  </a:t>
              </a:r>
              <a:r>
                <a:rPr lang="en-US" altLang="en-US"/>
                <a:t>Zn  +  Cu</a:t>
              </a:r>
              <a:r>
                <a:rPr lang="en-US" altLang="en-US" baseline="30000"/>
                <a:t>2+</a:t>
              </a:r>
              <a:r>
                <a:rPr lang="en-US" altLang="en-US"/>
                <a:t> 	     Zn</a:t>
              </a:r>
              <a:r>
                <a:rPr lang="en-US" altLang="en-US" baseline="30000"/>
                <a:t>2+</a:t>
              </a:r>
              <a:r>
                <a:rPr lang="en-US" altLang="en-US"/>
                <a:t> +  Cu  +  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>
                  <a:cs typeface="Arial" charset="0"/>
                </a:rPr>
                <a:t> </a:t>
              </a:r>
              <a:endParaRPr lang="en-US" altLang="en-US"/>
            </a:p>
          </p:txBody>
        </p:sp>
        <p:cxnSp>
          <p:nvCxnSpPr>
            <p:cNvPr id="24593" name="Straight Arrow Connector 8"/>
            <p:cNvCxnSpPr>
              <a:cxnSpLocks noChangeShapeType="1"/>
            </p:cNvCxnSpPr>
            <p:nvPr/>
          </p:nvCxnSpPr>
          <p:spPr bwMode="auto">
            <a:xfrm>
              <a:off x="10094100" y="1658849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H="1">
            <a:off x="1141413" y="3967163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H="1">
            <a:off x="7751763" y="3967163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65375" y="3743325"/>
            <a:ext cx="4986338" cy="677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0"/>
              <a:t/>
            </a:r>
            <a:br>
              <a:rPr lang="en-US" altLang="en-US" sz="2800" b="0"/>
            </a:br>
            <a:endParaRPr lang="en-US" altLang="en-US" sz="1000" b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6638" y="1752600"/>
            <a:ext cx="1347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E°</a:t>
            </a:r>
            <a:r>
              <a:rPr lang="en-US" altLang="en-US" sz="2800" baseline="-25000"/>
              <a:t>red</a:t>
            </a:r>
            <a:r>
              <a:rPr lang="en-US" altLang="en-US" sz="2800" b="0"/>
              <a:t>  </a:t>
            </a:r>
            <a:r>
              <a:rPr lang="en-US" altLang="en-US" sz="2800"/>
              <a:t>=</a:t>
            </a:r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78550" y="2754313"/>
            <a:ext cx="1255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E°</a:t>
            </a:r>
            <a:r>
              <a:rPr lang="en-US" altLang="en-US" sz="2800" baseline="-25000">
                <a:cs typeface="Arial" charset="0"/>
              </a:rPr>
              <a:t>ox</a:t>
            </a:r>
            <a:r>
              <a:rPr lang="en-US" altLang="en-US" sz="2800" b="0"/>
              <a:t>  </a:t>
            </a:r>
            <a:r>
              <a:rPr lang="en-US" altLang="en-US" sz="2800"/>
              <a:t>=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99363" y="1733550"/>
            <a:ext cx="17446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+ 0.34 V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599363" y="2722563"/>
            <a:ext cx="1743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+ 0.76 V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60363" y="5027613"/>
            <a:ext cx="9525000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07050" indent="-5607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Overall Cell Potential</a:t>
            </a:r>
            <a:r>
              <a:rPr lang="en-US" altLang="en-US" sz="3200"/>
              <a:t>, E</a:t>
            </a:r>
            <a:r>
              <a:rPr lang="en-US" altLang="en-US" sz="3200">
                <a:cs typeface="Arial" charset="0"/>
              </a:rPr>
              <a:t>°</a:t>
            </a:r>
            <a:r>
              <a:rPr lang="en-US" altLang="en-US" sz="3200" baseline="-25000">
                <a:cs typeface="Arial" charset="0"/>
              </a:rPr>
              <a:t>cell</a:t>
            </a:r>
            <a:r>
              <a:rPr lang="en-US" altLang="en-US" sz="3200">
                <a:cs typeface="Arial" charset="0"/>
              </a:rPr>
              <a:t> </a:t>
            </a:r>
            <a:r>
              <a:rPr lang="en-US" altLang="en-US">
                <a:cs typeface="Arial" charset="0"/>
              </a:rPr>
              <a:t>– sum of the ½ cell reaction potentials 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664075" y="6399213"/>
            <a:ext cx="4378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E°</a:t>
            </a:r>
            <a:r>
              <a:rPr lang="en-US" altLang="en-US" sz="3200" baseline="-25000"/>
              <a:t>cell</a:t>
            </a:r>
            <a:r>
              <a:rPr lang="en-US" altLang="en-US" sz="3200"/>
              <a:t> =  (E°</a:t>
            </a:r>
            <a:r>
              <a:rPr lang="en-US" altLang="en-US" sz="3200" baseline="-25000"/>
              <a:t>red</a:t>
            </a:r>
            <a:r>
              <a:rPr lang="en-US" altLang="en-US" sz="3200"/>
              <a:t> +  E°</a:t>
            </a:r>
            <a:r>
              <a:rPr lang="en-US" altLang="en-US" sz="3200" baseline="-25000"/>
              <a:t>ox</a:t>
            </a:r>
            <a:r>
              <a:rPr lang="en-US" altLang="en-US" sz="32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3" grpId="0"/>
      <p:bldP spid="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2" name="Straight Connector 15"/>
          <p:cNvCxnSpPr>
            <a:cxnSpLocks noChangeShapeType="1"/>
          </p:cNvCxnSpPr>
          <p:nvPr/>
        </p:nvCxnSpPr>
        <p:spPr bwMode="auto">
          <a:xfrm>
            <a:off x="1435100" y="2513013"/>
            <a:ext cx="7993063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588963" y="2894013"/>
            <a:ext cx="5132387" cy="554037"/>
            <a:chOff x="6607968" y="1370012"/>
            <a:chExt cx="5133367" cy="553958"/>
          </a:xfrm>
        </p:grpSpPr>
        <p:sp>
          <p:nvSpPr>
            <p:cNvPr id="25620" name="TextBox 11"/>
            <p:cNvSpPr txBox="1">
              <a:spLocks noChangeArrowheads="1"/>
            </p:cNvSpPr>
            <p:nvPr/>
          </p:nvSpPr>
          <p:spPr bwMode="auto">
            <a:xfrm>
              <a:off x="6607968" y="1370012"/>
              <a:ext cx="5133367" cy="55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Zn  +  Cu</a:t>
              </a:r>
              <a:r>
                <a:rPr lang="en-US" altLang="en-US" baseline="30000"/>
                <a:t>2+</a:t>
              </a:r>
              <a:r>
                <a:rPr lang="en-US" altLang="en-US"/>
                <a:t> 	   Zn</a:t>
              </a:r>
              <a:r>
                <a:rPr lang="en-US" altLang="en-US" baseline="30000"/>
                <a:t>2+</a:t>
              </a:r>
              <a:r>
                <a:rPr lang="en-US" altLang="en-US"/>
                <a:t> +  Cu</a:t>
              </a:r>
            </a:p>
          </p:txBody>
        </p:sp>
        <p:cxnSp>
          <p:nvCxnSpPr>
            <p:cNvPr id="25621" name="Straight Arrow Connector 8"/>
            <p:cNvCxnSpPr>
              <a:cxnSpLocks noChangeShapeType="1"/>
            </p:cNvCxnSpPr>
            <p:nvPr/>
          </p:nvCxnSpPr>
          <p:spPr bwMode="auto">
            <a:xfrm>
              <a:off x="8907322" y="1658849"/>
              <a:ext cx="583528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1636713" y="760413"/>
            <a:ext cx="7705725" cy="565150"/>
            <a:chOff x="1638361" y="1722344"/>
            <a:chExt cx="7706162" cy="565589"/>
          </a:xfrm>
        </p:grpSpPr>
        <p:grpSp>
          <p:nvGrpSpPr>
            <p:cNvPr id="25615" name="Group 1"/>
            <p:cNvGrpSpPr>
              <a:grpSpLocks/>
            </p:cNvGrpSpPr>
            <p:nvPr/>
          </p:nvGrpSpPr>
          <p:grpSpPr bwMode="auto">
            <a:xfrm>
              <a:off x="1638361" y="1722344"/>
              <a:ext cx="4191000" cy="554038"/>
              <a:chOff x="6607969" y="1370012"/>
              <a:chExt cx="4191000" cy="553998"/>
            </a:xfrm>
          </p:grpSpPr>
          <p:sp>
            <p:nvSpPr>
              <p:cNvPr id="25618" name="TextBox 2"/>
              <p:cNvSpPr txBox="1">
                <a:spLocks noChangeArrowheads="1"/>
              </p:cNvSpPr>
              <p:nvPr/>
            </p:nvSpPr>
            <p:spPr bwMode="auto">
              <a:xfrm>
                <a:off x="6607969" y="1370012"/>
                <a:ext cx="41910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Cu</a:t>
                </a:r>
                <a:r>
                  <a:rPr lang="en-US" altLang="en-US" baseline="30000"/>
                  <a:t>2+</a:t>
                </a:r>
                <a:r>
                  <a:rPr lang="en-US" altLang="en-US"/>
                  <a:t>  +  2 e</a:t>
                </a:r>
                <a:r>
                  <a:rPr lang="en-US" altLang="en-US" baseline="300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/>
                  <a:t>        Cu</a:t>
                </a:r>
              </a:p>
            </p:txBody>
          </p:sp>
          <p:cxnSp>
            <p:nvCxnSpPr>
              <p:cNvPr id="25619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8942981" y="1658581"/>
                <a:ext cx="496666" cy="0"/>
              </a:xfrm>
              <a:prstGeom prst="straightConnector1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616" name="Rectangle 1"/>
            <p:cNvSpPr>
              <a:spLocks noChangeArrowheads="1"/>
            </p:cNvSpPr>
            <p:nvPr/>
          </p:nvSpPr>
          <p:spPr bwMode="auto">
            <a:xfrm>
              <a:off x="6115988" y="1753162"/>
              <a:ext cx="134844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E°</a:t>
              </a:r>
              <a:r>
                <a:rPr lang="en-US" altLang="en-US" sz="2800" baseline="-25000"/>
                <a:t>red</a:t>
              </a:r>
              <a:r>
                <a:rPr lang="en-US" altLang="en-US" sz="2800" b="0"/>
                <a:t>  </a:t>
              </a:r>
              <a:r>
                <a:rPr lang="en-US" altLang="en-US" sz="2800"/>
                <a:t>=</a:t>
              </a:r>
              <a:endParaRPr lang="en-US" altLang="en-US"/>
            </a:p>
          </p:txBody>
        </p:sp>
        <p:sp>
          <p:nvSpPr>
            <p:cNvPr id="25617" name="TextBox 4"/>
            <p:cNvSpPr txBox="1">
              <a:spLocks noChangeArrowheads="1"/>
            </p:cNvSpPr>
            <p:nvPr/>
          </p:nvSpPr>
          <p:spPr bwMode="auto">
            <a:xfrm>
              <a:off x="7598569" y="1733935"/>
              <a:ext cx="174595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+ 0.34 V</a:t>
              </a:r>
            </a:p>
          </p:txBody>
        </p:sp>
      </p:grp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1695450" y="1725613"/>
            <a:ext cx="7629525" cy="584200"/>
            <a:chOff x="1712773" y="2723210"/>
            <a:chExt cx="7629741" cy="584815"/>
          </a:xfrm>
        </p:grpSpPr>
        <p:grpSp>
          <p:nvGrpSpPr>
            <p:cNvPr id="25610" name="Group 4"/>
            <p:cNvGrpSpPr>
              <a:grpSpLocks/>
            </p:cNvGrpSpPr>
            <p:nvPr/>
          </p:nvGrpSpPr>
          <p:grpSpPr bwMode="auto">
            <a:xfrm>
              <a:off x="1712773" y="2753988"/>
              <a:ext cx="4521200" cy="554037"/>
              <a:chOff x="3483769" y="2132738"/>
              <a:chExt cx="4521714" cy="553998"/>
            </a:xfrm>
          </p:grpSpPr>
          <p:sp>
            <p:nvSpPr>
              <p:cNvPr id="25613" name="TextBox 5"/>
              <p:cNvSpPr txBox="1">
                <a:spLocks noChangeArrowheads="1"/>
              </p:cNvSpPr>
              <p:nvPr/>
            </p:nvSpPr>
            <p:spPr bwMode="auto">
              <a:xfrm>
                <a:off x="3483769" y="2132738"/>
                <a:ext cx="452171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Zn         Zn</a:t>
                </a:r>
                <a:r>
                  <a:rPr lang="en-US" altLang="en-US" baseline="30000"/>
                  <a:t>2+   </a:t>
                </a:r>
                <a:r>
                  <a:rPr lang="en-US" altLang="en-US"/>
                  <a:t>+  2 e</a:t>
                </a:r>
                <a:r>
                  <a:rPr lang="en-US" altLang="en-US" baseline="300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/>
                  <a:t> </a:t>
                </a:r>
              </a:p>
            </p:txBody>
          </p:sp>
          <p:cxnSp>
            <p:nvCxnSpPr>
              <p:cNvPr id="25614" name="Straight Arrow Connector 8"/>
              <p:cNvCxnSpPr>
                <a:cxnSpLocks noChangeShapeType="1"/>
              </p:cNvCxnSpPr>
              <p:nvPr/>
            </p:nvCxnSpPr>
            <p:spPr bwMode="auto">
              <a:xfrm flipV="1">
                <a:off x="4271683" y="2409737"/>
                <a:ext cx="533400" cy="2"/>
              </a:xfrm>
              <a:prstGeom prst="straightConnector1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611" name="Rectangle 2"/>
            <p:cNvSpPr>
              <a:spLocks noChangeArrowheads="1"/>
            </p:cNvSpPr>
            <p:nvPr/>
          </p:nvSpPr>
          <p:spPr bwMode="auto">
            <a:xfrm>
              <a:off x="6179077" y="2753988"/>
              <a:ext cx="12554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E°</a:t>
              </a:r>
              <a:r>
                <a:rPr lang="en-US" altLang="en-US" sz="2800" baseline="-25000">
                  <a:cs typeface="Arial" charset="0"/>
                </a:rPr>
                <a:t>ox</a:t>
              </a:r>
              <a:r>
                <a:rPr lang="en-US" altLang="en-US" sz="2800" b="0"/>
                <a:t>  </a:t>
              </a:r>
              <a:r>
                <a:rPr lang="en-US" altLang="en-US" sz="2800"/>
                <a:t>=</a:t>
              </a:r>
            </a:p>
          </p:txBody>
        </p:sp>
        <p:sp>
          <p:nvSpPr>
            <p:cNvPr id="25612" name="TextBox 25"/>
            <p:cNvSpPr txBox="1">
              <a:spLocks noChangeArrowheads="1"/>
            </p:cNvSpPr>
            <p:nvPr/>
          </p:nvSpPr>
          <p:spPr bwMode="auto">
            <a:xfrm>
              <a:off x="7598569" y="2723210"/>
              <a:ext cx="174394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+ 0.76 V</a:t>
              </a: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134100" y="2894013"/>
            <a:ext cx="37512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E°</a:t>
            </a:r>
            <a:r>
              <a:rPr lang="en-US" altLang="en-US" sz="2800" baseline="-25000"/>
              <a:t>cell</a:t>
            </a:r>
            <a:r>
              <a:rPr lang="en-US" altLang="en-US" sz="2800"/>
              <a:t> =  (E°</a:t>
            </a:r>
            <a:r>
              <a:rPr lang="en-US" altLang="en-US" sz="2800" baseline="-25000"/>
              <a:t>red</a:t>
            </a:r>
            <a:r>
              <a:rPr lang="en-US" altLang="en-US" sz="2800"/>
              <a:t> +  E°</a:t>
            </a:r>
            <a:r>
              <a:rPr lang="en-US" altLang="en-US" sz="2800" baseline="-25000"/>
              <a:t>ox</a:t>
            </a:r>
            <a:r>
              <a:rPr lang="en-US" altLang="en-US" sz="2800"/>
              <a:t>)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919788" y="3808413"/>
            <a:ext cx="40401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E°</a:t>
            </a:r>
            <a:r>
              <a:rPr lang="en-US" altLang="en-US" sz="2800" baseline="-25000"/>
              <a:t>cell</a:t>
            </a:r>
            <a:r>
              <a:rPr lang="en-US" altLang="en-US" sz="2800"/>
              <a:t> =  0.34 V + 0.76 V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221413" y="4799013"/>
            <a:ext cx="3057525" cy="554037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E°</a:t>
            </a:r>
            <a:r>
              <a:rPr lang="en-US" altLang="en-US" baseline="-25000"/>
              <a:t>cell</a:t>
            </a:r>
            <a:r>
              <a:rPr lang="en-US" altLang="en-US"/>
              <a:t> =  + 1.10 V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25425" y="5865813"/>
            <a:ext cx="9786938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35050" indent="-1035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E°</a:t>
            </a:r>
            <a:r>
              <a:rPr lang="en-US" altLang="en-US" sz="3200" baseline="-25000"/>
              <a:t>cell</a:t>
            </a:r>
            <a:r>
              <a:rPr lang="en-US" altLang="en-US" sz="3200"/>
              <a:t> </a:t>
            </a:r>
            <a:r>
              <a:rPr lang="en-US" altLang="en-US"/>
              <a:t>is often called “</a:t>
            </a:r>
            <a:r>
              <a:rPr lang="en-US" altLang="en-US" u="sng"/>
              <a:t>standard overall cell potential</a:t>
            </a:r>
            <a:r>
              <a:rPr lang="en-US" altLang="en-US"/>
              <a:t>” or “</a:t>
            </a:r>
            <a:r>
              <a:rPr lang="en-US" altLang="en-US" u="sng"/>
              <a:t>electromotive force</a:t>
            </a:r>
            <a:r>
              <a:rPr lang="en-US" altLang="en-US"/>
              <a:t>” or “</a:t>
            </a:r>
            <a:r>
              <a:rPr lang="en-US" altLang="en-US" u="sng"/>
              <a:t>EMF</a:t>
            </a:r>
            <a:r>
              <a:rPr lang="en-US" altLang="en-US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374650" y="531813"/>
            <a:ext cx="9609138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35050" indent="-1035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E°</a:t>
            </a:r>
            <a:r>
              <a:rPr lang="en-US" altLang="en-US" sz="3200" baseline="-25000"/>
              <a:t>cell</a:t>
            </a:r>
            <a:r>
              <a:rPr lang="en-US" altLang="en-US" sz="3200"/>
              <a:t> </a:t>
            </a:r>
            <a:r>
              <a:rPr lang="en-US" altLang="en-US"/>
              <a:t>is very significant as it is the thermodynamic driving force for electrochemical processes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2900" y="2284413"/>
            <a:ext cx="9640888" cy="101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460625" indent="-24606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E°</a:t>
            </a:r>
            <a:r>
              <a:rPr lang="en-US" altLang="en-US" baseline="-25000"/>
              <a:t>cell</a:t>
            </a:r>
            <a:r>
              <a:rPr lang="en-US" altLang="en-US"/>
              <a:t> </a:t>
            </a:r>
            <a:r>
              <a:rPr lang="en-US" altLang="en-US" sz="2800"/>
              <a:t>is positive (E°</a:t>
            </a:r>
            <a:r>
              <a:rPr lang="en-US" altLang="en-US" sz="2800" baseline="-25000"/>
              <a:t>cell</a:t>
            </a:r>
            <a:r>
              <a:rPr lang="en-US" altLang="en-US" sz="2800"/>
              <a:t> = + # V), electrochemical process is </a:t>
            </a:r>
            <a:r>
              <a:rPr lang="en-US" altLang="en-US" sz="2800">
                <a:solidFill>
                  <a:srgbClr val="00B050"/>
                </a:solidFill>
              </a:rPr>
              <a:t>spontaneous</a:t>
            </a:r>
            <a:r>
              <a:rPr lang="en-US" altLang="en-US"/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1950" y="4037013"/>
            <a:ext cx="9640888" cy="101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460625" indent="-24606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E°</a:t>
            </a:r>
            <a:r>
              <a:rPr lang="en-US" altLang="en-US" baseline="-25000"/>
              <a:t>cell</a:t>
            </a:r>
            <a:r>
              <a:rPr lang="en-US" altLang="en-US"/>
              <a:t> </a:t>
            </a:r>
            <a:r>
              <a:rPr lang="en-US" altLang="en-US" sz="2800"/>
              <a:t>is negative (E°</a:t>
            </a:r>
            <a:r>
              <a:rPr lang="en-US" altLang="en-US" sz="2800" baseline="-25000"/>
              <a:t>cell</a:t>
            </a:r>
            <a:r>
              <a:rPr lang="en-US" altLang="en-US" sz="2800"/>
              <a:t> = </a:t>
            </a:r>
            <a:r>
              <a:rPr lang="en-US" altLang="en-US" sz="2800">
                <a:cs typeface="Arial" charset="0"/>
              </a:rPr>
              <a:t>– </a:t>
            </a:r>
            <a:r>
              <a:rPr lang="en-US" altLang="en-US" sz="2800"/>
              <a:t># V), electrochemical process is </a:t>
            </a:r>
            <a:r>
              <a:rPr lang="en-US" altLang="en-US" sz="2800">
                <a:solidFill>
                  <a:srgbClr val="FF0000"/>
                </a:solidFill>
              </a:rPr>
              <a:t>nonspontaneous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82625" y="1549400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Determine the </a:t>
            </a:r>
            <a:r>
              <a:rPr lang="en-US" altLang="en-US" sz="2800"/>
              <a:t>E°</a:t>
            </a:r>
            <a:r>
              <a:rPr lang="en-US" altLang="en-US" sz="2800" baseline="-25000"/>
              <a:t>cell</a:t>
            </a:r>
            <a:r>
              <a:rPr lang="en-US" altLang="en-US"/>
              <a:t> for the reaction and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258921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Can a Voltaic cell be constructed using the reaction ?</a:t>
            </a:r>
          </a:p>
        </p:txBody>
      </p:sp>
      <p:grpSp>
        <p:nvGrpSpPr>
          <p:cNvPr id="27652" name="Group 5"/>
          <p:cNvGrpSpPr>
            <a:grpSpLocks/>
          </p:cNvGrpSpPr>
          <p:nvPr/>
        </p:nvGrpSpPr>
        <p:grpSpPr bwMode="auto">
          <a:xfrm>
            <a:off x="2274888" y="531813"/>
            <a:ext cx="5334000" cy="554037"/>
            <a:chOff x="2035969" y="2817812"/>
            <a:chExt cx="5334000" cy="553998"/>
          </a:xfrm>
        </p:grpSpPr>
        <p:sp>
          <p:nvSpPr>
            <p:cNvPr id="27654" name="TextBox 3"/>
            <p:cNvSpPr txBox="1">
              <a:spLocks noChangeArrowheads="1"/>
            </p:cNvSpPr>
            <p:nvPr/>
          </p:nvSpPr>
          <p:spPr bwMode="auto">
            <a:xfrm>
              <a:off x="2035969" y="2817812"/>
              <a:ext cx="533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Fe</a:t>
              </a:r>
              <a:r>
                <a:rPr lang="en-US" altLang="en-US" baseline="30000"/>
                <a:t>2+</a:t>
              </a:r>
              <a:r>
                <a:rPr lang="en-US" altLang="en-US"/>
                <a:t>  +   Al 	  Fe    +   Al</a:t>
              </a:r>
              <a:r>
                <a:rPr lang="en-US" altLang="en-US" baseline="30000"/>
                <a:t>3+</a:t>
              </a:r>
              <a:endParaRPr lang="en-US" altLang="en-US"/>
            </a:p>
          </p:txBody>
        </p:sp>
        <p:cxnSp>
          <p:nvCxnSpPr>
            <p:cNvPr id="27655" name="Straight Arrow Connector 8"/>
            <p:cNvCxnSpPr>
              <a:cxnSpLocks noChangeShapeType="1"/>
            </p:cNvCxnSpPr>
            <p:nvPr/>
          </p:nvCxnSpPr>
          <p:spPr bwMode="auto">
            <a:xfrm>
              <a:off x="4231008" y="3094811"/>
              <a:ext cx="583528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52600" y="4418013"/>
            <a:ext cx="6019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Voltage is an Intensive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477963" y="531813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Relationship between </a:t>
            </a:r>
            <a:r>
              <a:rPr lang="en-US" altLang="en-US" sz="3200"/>
              <a:t>E°</a:t>
            </a:r>
            <a:r>
              <a:rPr lang="en-US" altLang="en-US" sz="3200" baseline="-25000"/>
              <a:t>cell</a:t>
            </a:r>
            <a:r>
              <a:rPr lang="en-US" altLang="en-US" sz="3200"/>
              <a:t> </a:t>
            </a:r>
            <a:r>
              <a:rPr lang="en-US" altLang="en-US"/>
              <a:t>and </a:t>
            </a:r>
            <a:r>
              <a:rPr lang="el-GR" altLang="en-US" sz="3200"/>
              <a:t>Δ</a:t>
            </a:r>
            <a:r>
              <a:rPr lang="en-US" altLang="en-US" sz="3200"/>
              <a:t>G°</a:t>
            </a:r>
            <a:r>
              <a:rPr lang="en-US" altLang="en-US" sz="3200" baseline="-25000"/>
              <a:t>rxn</a:t>
            </a:r>
            <a:r>
              <a:rPr lang="en-US" altLang="en-US"/>
              <a:t> 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673350" y="1674813"/>
            <a:ext cx="4835525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/>
              <a:t>Δ</a:t>
            </a:r>
            <a:r>
              <a:rPr lang="en-US" altLang="en-US" sz="3200"/>
              <a:t>G°</a:t>
            </a:r>
            <a:r>
              <a:rPr lang="en-US" altLang="en-US" sz="3200" baseline="-25000"/>
              <a:t>rxn</a:t>
            </a:r>
            <a:r>
              <a:rPr lang="en-US" altLang="en-US" sz="3200"/>
              <a:t>  =  </a:t>
            </a:r>
            <a:r>
              <a:rPr lang="en-US" altLang="en-US" sz="3200">
                <a:cs typeface="Arial" charset="0"/>
              </a:rPr>
              <a:t>–</a:t>
            </a:r>
            <a:r>
              <a:rPr lang="en-US" altLang="en-US" sz="3200"/>
              <a:t> (n) (F) (E°</a:t>
            </a:r>
            <a:r>
              <a:rPr lang="en-US" altLang="en-US" sz="3200" baseline="-25000"/>
              <a:t>cell</a:t>
            </a:r>
            <a:r>
              <a:rPr lang="en-US" altLang="en-US" sz="3200"/>
              <a:t>)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062038" y="2817813"/>
            <a:ext cx="773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  <a:r>
              <a:rPr lang="el-GR" altLang="en-US" sz="3200"/>
              <a:t>Δ</a:t>
            </a:r>
            <a:r>
              <a:rPr lang="en-US" altLang="en-US" sz="3200"/>
              <a:t>G°</a:t>
            </a:r>
            <a:r>
              <a:rPr lang="en-US" altLang="en-US" sz="3200" baseline="-25000"/>
              <a:t>rxn </a:t>
            </a:r>
            <a:r>
              <a:rPr lang="en-US" altLang="en-US"/>
              <a:t>is the standard Gibbs free energy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12763" y="3808413"/>
            <a:ext cx="937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n = smallest integer number of electrons transferred in the overall, balanced redox rxn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893763" y="5151438"/>
            <a:ext cx="6324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F = Faraday constant = 96,485 C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650875" y="6175375"/>
            <a:ext cx="9066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E°</a:t>
            </a:r>
            <a:r>
              <a:rPr lang="en-US" altLang="en-US" sz="3200" baseline="-25000"/>
              <a:t>cell</a:t>
            </a:r>
            <a:r>
              <a:rPr lang="en-US" altLang="en-US"/>
              <a:t> = the standard overall cell potential or EMF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/>
      <p:bldP spid="25605" grpId="0"/>
      <p:bldP spid="25606" grpId="0"/>
      <p:bldP spid="256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5"/>
          <p:cNvGrpSpPr>
            <a:grpSpLocks/>
          </p:cNvGrpSpPr>
          <p:nvPr/>
        </p:nvGrpSpPr>
        <p:grpSpPr bwMode="auto">
          <a:xfrm>
            <a:off x="371475" y="2243138"/>
            <a:ext cx="6400800" cy="554037"/>
            <a:chOff x="921034" y="2871780"/>
            <a:chExt cx="6858000" cy="553959"/>
          </a:xfrm>
        </p:grpSpPr>
        <p:sp>
          <p:nvSpPr>
            <p:cNvPr id="29701" name="TextBox 3"/>
            <p:cNvSpPr txBox="1">
              <a:spLocks noChangeArrowheads="1"/>
            </p:cNvSpPr>
            <p:nvPr/>
          </p:nvSpPr>
          <p:spPr bwMode="auto">
            <a:xfrm>
              <a:off x="921034" y="2871780"/>
              <a:ext cx="6858000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3 Fe</a:t>
              </a:r>
              <a:r>
                <a:rPr lang="en-US" altLang="en-US" baseline="30000"/>
                <a:t>2+</a:t>
              </a:r>
              <a:r>
                <a:rPr lang="en-US" altLang="en-US"/>
                <a:t>  +  2 Al 	        3 Fe  +  2 Al</a:t>
              </a:r>
              <a:r>
                <a:rPr lang="en-US" altLang="en-US" baseline="30000"/>
                <a:t>3+</a:t>
              </a:r>
              <a:endParaRPr lang="en-US" altLang="en-US"/>
            </a:p>
          </p:txBody>
        </p:sp>
        <p:cxnSp>
          <p:nvCxnSpPr>
            <p:cNvPr id="29702" name="Straight Arrow Connector 8"/>
            <p:cNvCxnSpPr>
              <a:cxnSpLocks noChangeShapeType="1"/>
            </p:cNvCxnSpPr>
            <p:nvPr/>
          </p:nvCxnSpPr>
          <p:spPr bwMode="auto">
            <a:xfrm>
              <a:off x="3942017" y="3112214"/>
              <a:ext cx="583528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122363" y="989013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Determine </a:t>
            </a:r>
            <a:r>
              <a:rPr lang="el-GR" altLang="en-US" sz="3200"/>
              <a:t>Δ</a:t>
            </a:r>
            <a:r>
              <a:rPr lang="en-US" altLang="en-US" sz="3200"/>
              <a:t>G°</a:t>
            </a:r>
            <a:r>
              <a:rPr lang="en-US" altLang="en-US" sz="3200" baseline="-25000"/>
              <a:t>rxn</a:t>
            </a:r>
            <a:r>
              <a:rPr lang="en-US" altLang="en-US" sz="3200"/>
              <a:t> </a:t>
            </a:r>
            <a:r>
              <a:rPr lang="en-US" altLang="en-US"/>
              <a:t>for the following reaction</a:t>
            </a:r>
            <a:r>
              <a:rPr lang="en-US" altLang="en-US" sz="3200"/>
              <a:t> </a:t>
            </a:r>
            <a:r>
              <a:rPr lang="en-US" altLang="en-US"/>
              <a:t>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207250" y="2243138"/>
            <a:ext cx="2917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E°</a:t>
            </a:r>
            <a:r>
              <a:rPr lang="en-US" altLang="en-US" baseline="-25000"/>
              <a:t>cell</a:t>
            </a:r>
            <a:r>
              <a:rPr lang="en-US" altLang="en-US"/>
              <a:t> = +1.22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682875" y="593725"/>
            <a:ext cx="4171950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/>
              <a:t>Δ</a:t>
            </a:r>
            <a:r>
              <a:rPr lang="en-US" altLang="en-US" sz="3200"/>
              <a:t>G°</a:t>
            </a:r>
            <a:r>
              <a:rPr lang="en-US" altLang="en-US" sz="3200" baseline="-25000"/>
              <a:t>rxn</a:t>
            </a:r>
            <a:r>
              <a:rPr lang="en-US" altLang="en-US" sz="3200"/>
              <a:t>  =  </a:t>
            </a:r>
            <a:r>
              <a:rPr lang="en-US" altLang="en-US" sz="3200">
                <a:cs typeface="Arial" charset="0"/>
              </a:rPr>
              <a:t>–</a:t>
            </a:r>
            <a:r>
              <a:rPr lang="en-US" altLang="en-US" sz="3200"/>
              <a:t> RT (ln K)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527300" y="1674813"/>
            <a:ext cx="432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  <a:r>
              <a:rPr lang="en-US" altLang="en-US" sz="3200"/>
              <a:t>R = 8.314 J/mole∙K</a:t>
            </a:r>
            <a:endParaRPr lang="en-US" alt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493963" y="2589213"/>
            <a:ext cx="49514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T = Temperature in Kelvin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63538" y="3489325"/>
            <a:ext cx="967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K</a:t>
            </a:r>
            <a:r>
              <a:rPr lang="en-US" altLang="en-US"/>
              <a:t> = the equilibrium constant at standard conditions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265363" y="5775325"/>
            <a:ext cx="5943600" cy="554038"/>
            <a:chOff x="921034" y="2871780"/>
            <a:chExt cx="6368143" cy="553959"/>
          </a:xfrm>
        </p:grpSpPr>
        <p:sp>
          <p:nvSpPr>
            <p:cNvPr id="30728" name="TextBox 3"/>
            <p:cNvSpPr txBox="1">
              <a:spLocks noChangeArrowheads="1"/>
            </p:cNvSpPr>
            <p:nvPr/>
          </p:nvSpPr>
          <p:spPr bwMode="auto">
            <a:xfrm>
              <a:off x="921034" y="2871780"/>
              <a:ext cx="6368143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Fe</a:t>
              </a:r>
              <a:r>
                <a:rPr lang="en-US" altLang="en-US" baseline="30000"/>
                <a:t>3+</a:t>
              </a:r>
              <a:r>
                <a:rPr lang="en-US" altLang="en-US"/>
                <a:t>  +   Pt             Fe</a:t>
              </a:r>
              <a:r>
                <a:rPr lang="en-US" altLang="en-US" baseline="30000"/>
                <a:t>2+ </a:t>
              </a:r>
              <a:r>
                <a:rPr lang="en-US" altLang="en-US"/>
                <a:t> +   Pt</a:t>
              </a:r>
              <a:r>
                <a:rPr lang="en-US" altLang="en-US" baseline="30000"/>
                <a:t>2+</a:t>
              </a:r>
              <a:endParaRPr lang="en-US" altLang="en-US"/>
            </a:p>
          </p:txBody>
        </p:sp>
        <p:cxnSp>
          <p:nvCxnSpPr>
            <p:cNvPr id="30729" name="Straight Arrow Connector 8"/>
            <p:cNvCxnSpPr>
              <a:cxnSpLocks noChangeShapeType="1"/>
            </p:cNvCxnSpPr>
            <p:nvPr/>
          </p:nvCxnSpPr>
          <p:spPr bwMode="auto">
            <a:xfrm>
              <a:off x="3499465" y="3150346"/>
              <a:ext cx="583528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63538" y="4799013"/>
            <a:ext cx="9448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Determine E°</a:t>
            </a:r>
            <a:r>
              <a:rPr lang="en-US" altLang="en-US" baseline="-25000"/>
              <a:t>cell </a:t>
            </a:r>
            <a:r>
              <a:rPr lang="en-US" altLang="en-US"/>
              <a:t>, </a:t>
            </a:r>
            <a:r>
              <a:rPr lang="el-GR" altLang="en-US"/>
              <a:t>Δ</a:t>
            </a:r>
            <a:r>
              <a:rPr lang="en-US" altLang="en-US"/>
              <a:t>G°</a:t>
            </a:r>
            <a:r>
              <a:rPr lang="en-US" altLang="en-US" baseline="-25000"/>
              <a:t>rxn</a:t>
            </a:r>
            <a:r>
              <a:rPr lang="en-US" altLang="en-US"/>
              <a:t> and K for the following rxn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1638300" y="1722438"/>
            <a:ext cx="4191000" cy="554037"/>
            <a:chOff x="6607969" y="1370012"/>
            <a:chExt cx="4191000" cy="553998"/>
          </a:xfrm>
        </p:grpSpPr>
        <p:sp>
          <p:nvSpPr>
            <p:cNvPr id="31779" name="TextBox 2"/>
            <p:cNvSpPr txBox="1">
              <a:spLocks noChangeArrowheads="1"/>
            </p:cNvSpPr>
            <p:nvPr/>
          </p:nvSpPr>
          <p:spPr bwMode="auto">
            <a:xfrm>
              <a:off x="6607969" y="1370012"/>
              <a:ext cx="4191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Fe</a:t>
              </a:r>
              <a:r>
                <a:rPr lang="en-US" altLang="en-US" baseline="30000"/>
                <a:t>3+</a:t>
              </a:r>
              <a:r>
                <a:rPr lang="en-US" altLang="en-US"/>
                <a:t>  +  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/>
                <a:t> 	  Fe</a:t>
              </a:r>
              <a:r>
                <a:rPr lang="en-US" altLang="en-US" baseline="30000"/>
                <a:t>2+</a:t>
              </a:r>
              <a:endParaRPr lang="en-US" altLang="en-US"/>
            </a:p>
          </p:txBody>
        </p:sp>
        <p:cxnSp>
          <p:nvCxnSpPr>
            <p:cNvPr id="31780" name="Straight Arrow Connector 8"/>
            <p:cNvCxnSpPr>
              <a:cxnSpLocks noChangeShapeType="1"/>
            </p:cNvCxnSpPr>
            <p:nvPr/>
          </p:nvCxnSpPr>
          <p:spPr bwMode="auto">
            <a:xfrm>
              <a:off x="8785217" y="1647011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350963" y="4189413"/>
            <a:ext cx="7993062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346075" y="4391025"/>
            <a:ext cx="8701088" cy="554038"/>
            <a:chOff x="6607968" y="1370012"/>
            <a:chExt cx="8701312" cy="555510"/>
          </a:xfrm>
        </p:grpSpPr>
        <p:sp>
          <p:nvSpPr>
            <p:cNvPr id="31777" name="TextBox 11"/>
            <p:cNvSpPr txBox="1">
              <a:spLocks noChangeArrowheads="1"/>
            </p:cNvSpPr>
            <p:nvPr/>
          </p:nvSpPr>
          <p:spPr bwMode="auto">
            <a:xfrm>
              <a:off x="6607968" y="1370012"/>
              <a:ext cx="8701312" cy="55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>
                  <a:cs typeface="Arial" charset="0"/>
                </a:rPr>
                <a:t> +  </a:t>
              </a:r>
              <a:r>
                <a:rPr lang="en-US" altLang="en-US"/>
                <a:t>2 Fe</a:t>
              </a:r>
              <a:r>
                <a:rPr lang="en-US" altLang="en-US" baseline="30000"/>
                <a:t>3+</a:t>
              </a:r>
              <a:r>
                <a:rPr lang="en-US" altLang="en-US"/>
                <a:t>  +  Pt 	      2 Fe</a:t>
              </a:r>
              <a:r>
                <a:rPr lang="en-US" altLang="en-US" baseline="30000"/>
                <a:t>2+</a:t>
              </a:r>
              <a:r>
                <a:rPr lang="en-US" altLang="en-US"/>
                <a:t>  +   Pt</a:t>
              </a:r>
              <a:r>
                <a:rPr lang="en-US" altLang="en-US" baseline="30000"/>
                <a:t>2+</a:t>
              </a:r>
              <a:r>
                <a:rPr lang="en-US" altLang="en-US"/>
                <a:t>  +  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>
                  <a:cs typeface="Arial" charset="0"/>
                </a:rPr>
                <a:t> </a:t>
              </a:r>
              <a:endParaRPr lang="en-US" altLang="en-US"/>
            </a:p>
          </p:txBody>
        </p:sp>
        <p:cxnSp>
          <p:nvCxnSpPr>
            <p:cNvPr id="31778" name="Straight Arrow Connector 8"/>
            <p:cNvCxnSpPr>
              <a:cxnSpLocks noChangeShapeType="1"/>
            </p:cNvCxnSpPr>
            <p:nvPr/>
          </p:nvCxnSpPr>
          <p:spPr bwMode="auto">
            <a:xfrm>
              <a:off x="10278825" y="1658849"/>
              <a:ext cx="49666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H="1">
            <a:off x="314325" y="4543425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H="1">
            <a:off x="7737475" y="4543425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17650" y="4329113"/>
            <a:ext cx="5811838" cy="6778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0"/>
              <a:t/>
            </a:r>
            <a:br>
              <a:rPr lang="en-US" altLang="en-US" sz="2800" b="0"/>
            </a:br>
            <a:endParaRPr lang="en-US" altLang="en-US" sz="1000" b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48388" y="1752600"/>
            <a:ext cx="1347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E°</a:t>
            </a:r>
            <a:r>
              <a:rPr lang="en-US" altLang="en-US" sz="2800" baseline="-25000"/>
              <a:t>red</a:t>
            </a:r>
            <a:r>
              <a:rPr lang="en-US" altLang="en-US" sz="2800" b="0"/>
              <a:t>  </a:t>
            </a:r>
            <a:r>
              <a:rPr lang="en-US" altLang="en-US" sz="2800"/>
              <a:t>=</a:t>
            </a:r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31113" y="1733550"/>
            <a:ext cx="17446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+ 0.77 V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517650" y="2598738"/>
            <a:ext cx="4521200" cy="554037"/>
            <a:chOff x="3483769" y="2132738"/>
            <a:chExt cx="4521714" cy="553998"/>
          </a:xfrm>
        </p:grpSpPr>
        <p:sp>
          <p:nvSpPr>
            <p:cNvPr id="31775" name="TextBox 5"/>
            <p:cNvSpPr txBox="1">
              <a:spLocks noChangeArrowheads="1"/>
            </p:cNvSpPr>
            <p:nvPr/>
          </p:nvSpPr>
          <p:spPr bwMode="auto">
            <a:xfrm>
              <a:off x="3483769" y="2132738"/>
              <a:ext cx="452171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Pt           Pt</a:t>
              </a:r>
              <a:r>
                <a:rPr lang="en-US" altLang="en-US" baseline="30000" dirty="0"/>
                <a:t>2+   </a:t>
              </a:r>
              <a:r>
                <a:rPr lang="en-US" altLang="en-US" dirty="0"/>
                <a:t>+  2 e</a:t>
              </a:r>
              <a:r>
                <a:rPr lang="en-US" altLang="en-US" baseline="30000" dirty="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dirty="0"/>
                <a:t> </a:t>
              </a:r>
            </a:p>
          </p:txBody>
        </p:sp>
        <p:cxnSp>
          <p:nvCxnSpPr>
            <p:cNvPr id="31776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4271683" y="2409737"/>
              <a:ext cx="533400" cy="2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78550" y="2632075"/>
            <a:ext cx="1155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E°</a:t>
            </a:r>
            <a:r>
              <a:rPr lang="en-US" altLang="en-US" sz="2800" baseline="-25000">
                <a:cs typeface="Arial" charset="0"/>
              </a:rPr>
              <a:t>ox</a:t>
            </a:r>
            <a:r>
              <a:rPr lang="en-US" altLang="en-US" sz="2800">
                <a:cs typeface="Arial" charset="0"/>
              </a:rPr>
              <a:t> =</a:t>
            </a:r>
            <a:endParaRPr lang="en-US" altLang="en-US" sz="280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00950" y="2632075"/>
            <a:ext cx="174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dirty="0"/>
              <a:t> 1.19 V</a:t>
            </a:r>
          </a:p>
        </p:txBody>
      </p:sp>
      <p:grpSp>
        <p:nvGrpSpPr>
          <p:cNvPr id="31757" name="Group 5"/>
          <p:cNvGrpSpPr>
            <a:grpSpLocks/>
          </p:cNvGrpSpPr>
          <p:nvPr/>
        </p:nvGrpSpPr>
        <p:grpSpPr bwMode="auto">
          <a:xfrm>
            <a:off x="2243138" y="531813"/>
            <a:ext cx="5943600" cy="554037"/>
            <a:chOff x="921034" y="2871780"/>
            <a:chExt cx="6368143" cy="553959"/>
          </a:xfrm>
        </p:grpSpPr>
        <p:sp>
          <p:nvSpPr>
            <p:cNvPr id="31773" name="TextBox 3"/>
            <p:cNvSpPr txBox="1">
              <a:spLocks noChangeArrowheads="1"/>
            </p:cNvSpPr>
            <p:nvPr/>
          </p:nvSpPr>
          <p:spPr bwMode="auto">
            <a:xfrm>
              <a:off x="921034" y="2871780"/>
              <a:ext cx="6368143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Fe</a:t>
              </a:r>
              <a:r>
                <a:rPr lang="en-US" altLang="en-US" baseline="30000"/>
                <a:t>3+</a:t>
              </a:r>
              <a:r>
                <a:rPr lang="en-US" altLang="en-US"/>
                <a:t>  +   Pt             Fe</a:t>
              </a:r>
              <a:r>
                <a:rPr lang="en-US" altLang="en-US" baseline="30000"/>
                <a:t>2+ </a:t>
              </a:r>
              <a:r>
                <a:rPr lang="en-US" altLang="en-US"/>
                <a:t> +   Pt</a:t>
              </a:r>
              <a:r>
                <a:rPr lang="en-US" altLang="en-US" baseline="30000"/>
                <a:t>2+</a:t>
              </a:r>
              <a:endParaRPr lang="en-US" altLang="en-US"/>
            </a:p>
          </p:txBody>
        </p:sp>
        <p:cxnSp>
          <p:nvCxnSpPr>
            <p:cNvPr id="31774" name="Straight Arrow Connector 8"/>
            <p:cNvCxnSpPr>
              <a:cxnSpLocks noChangeShapeType="1"/>
            </p:cNvCxnSpPr>
            <p:nvPr/>
          </p:nvCxnSpPr>
          <p:spPr bwMode="auto">
            <a:xfrm>
              <a:off x="3499465" y="3150346"/>
              <a:ext cx="583528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50963" y="169545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[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89563" y="1695450"/>
            <a:ext cx="377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]</a:t>
            </a:r>
          </a:p>
        </p:txBody>
      </p:sp>
      <p:grpSp>
        <p:nvGrpSpPr>
          <p:cNvPr id="36" name="Group 1"/>
          <p:cNvGrpSpPr>
            <a:grpSpLocks/>
          </p:cNvGrpSpPr>
          <p:nvPr/>
        </p:nvGrpSpPr>
        <p:grpSpPr bwMode="auto">
          <a:xfrm>
            <a:off x="1411288" y="3475038"/>
            <a:ext cx="4733925" cy="554037"/>
            <a:chOff x="5887537" y="1370012"/>
            <a:chExt cx="4393028" cy="553998"/>
          </a:xfrm>
        </p:grpSpPr>
        <p:sp>
          <p:nvSpPr>
            <p:cNvPr id="31771" name="TextBox 2"/>
            <p:cNvSpPr txBox="1">
              <a:spLocks noChangeArrowheads="1"/>
            </p:cNvSpPr>
            <p:nvPr/>
          </p:nvSpPr>
          <p:spPr bwMode="auto">
            <a:xfrm>
              <a:off x="5887537" y="1370012"/>
              <a:ext cx="439302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 Fe</a:t>
              </a:r>
              <a:r>
                <a:rPr lang="en-US" altLang="en-US" baseline="30000"/>
                <a:t>3+</a:t>
              </a:r>
              <a:r>
                <a:rPr lang="en-US" altLang="en-US"/>
                <a:t>  +  2 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/>
                <a:t> 	      2 Fe</a:t>
              </a:r>
              <a:r>
                <a:rPr lang="en-US" altLang="en-US" baseline="30000"/>
                <a:t>2+</a:t>
              </a:r>
              <a:endParaRPr lang="en-US" altLang="en-US"/>
            </a:p>
          </p:txBody>
        </p:sp>
        <p:cxnSp>
          <p:nvCxnSpPr>
            <p:cNvPr id="31772" name="Straight Arrow Connector 8"/>
            <p:cNvCxnSpPr>
              <a:cxnSpLocks noChangeShapeType="1"/>
            </p:cNvCxnSpPr>
            <p:nvPr/>
          </p:nvCxnSpPr>
          <p:spPr bwMode="auto">
            <a:xfrm>
              <a:off x="8406658" y="1654151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183313" y="3468688"/>
            <a:ext cx="134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E°</a:t>
            </a:r>
            <a:r>
              <a:rPr lang="en-US" altLang="en-US" sz="2800" baseline="-25000"/>
              <a:t>red</a:t>
            </a:r>
            <a:r>
              <a:rPr lang="en-US" altLang="en-US" sz="2800" b="0"/>
              <a:t>  </a:t>
            </a:r>
            <a:r>
              <a:rPr lang="en-US" altLang="en-US" sz="2800"/>
              <a:t>=</a:t>
            </a:r>
            <a:endParaRPr lang="en-US" altLang="en-US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669213" y="3468688"/>
            <a:ext cx="17446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+ 0.77 V</a:t>
            </a: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6727825" y="5213350"/>
            <a:ext cx="3233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E°</a:t>
            </a:r>
            <a:r>
              <a:rPr lang="en-US" altLang="en-US" baseline="-25000"/>
              <a:t>cell</a:t>
            </a:r>
            <a:r>
              <a:rPr lang="en-US" altLang="en-US"/>
              <a:t> = 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0.42 V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87375" y="2014538"/>
            <a:ext cx="766763" cy="1736725"/>
            <a:chOff x="587603" y="2014537"/>
            <a:chExt cx="766024" cy="1736750"/>
          </a:xfrm>
        </p:grpSpPr>
        <p:grpSp>
          <p:nvGrpSpPr>
            <p:cNvPr id="31767" name="Group 12"/>
            <p:cNvGrpSpPr>
              <a:grpSpLocks/>
            </p:cNvGrpSpPr>
            <p:nvPr/>
          </p:nvGrpSpPr>
          <p:grpSpPr bwMode="auto">
            <a:xfrm>
              <a:off x="602343" y="2014537"/>
              <a:ext cx="751284" cy="1736750"/>
              <a:chOff x="741363" y="2224065"/>
              <a:chExt cx="751284" cy="1736750"/>
            </a:xfrm>
          </p:grpSpPr>
          <p:cxnSp>
            <p:nvCxnSpPr>
              <p:cNvPr id="31769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741363" y="3960812"/>
                <a:ext cx="751284" cy="0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770" name="Straight Connector 10"/>
              <p:cNvCxnSpPr>
                <a:cxnSpLocks noChangeShapeType="1"/>
              </p:cNvCxnSpPr>
              <p:nvPr/>
            </p:nvCxnSpPr>
            <p:spPr bwMode="auto">
              <a:xfrm flipV="1">
                <a:off x="741363" y="2224065"/>
                <a:ext cx="0" cy="173675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1768" name="Straight Connector 47"/>
            <p:cNvCxnSpPr>
              <a:cxnSpLocks noChangeShapeType="1"/>
            </p:cNvCxnSpPr>
            <p:nvPr/>
          </p:nvCxnSpPr>
          <p:spPr bwMode="auto">
            <a:xfrm flipH="1">
              <a:off x="587603" y="2014537"/>
              <a:ext cx="390382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384" name="TextBox 16383"/>
          <p:cNvSpPr txBox="1">
            <a:spLocks noChangeArrowheads="1"/>
          </p:cNvSpPr>
          <p:nvPr/>
        </p:nvSpPr>
        <p:spPr bwMode="auto">
          <a:xfrm>
            <a:off x="1181100" y="1722438"/>
            <a:ext cx="457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82638" y="6170613"/>
            <a:ext cx="8596312" cy="554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460625" indent="-24606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This electrochemical process is </a:t>
            </a:r>
            <a:r>
              <a:rPr lang="en-US" altLang="en-US" sz="2800">
                <a:solidFill>
                  <a:srgbClr val="FF0000"/>
                </a:solidFill>
              </a:rPr>
              <a:t>nonspontaneous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5" grpId="0"/>
      <p:bldP spid="3" grpId="0"/>
      <p:bldP spid="26" grpId="0"/>
      <p:bldP spid="4" grpId="0"/>
      <p:bldP spid="32" grpId="0"/>
      <p:bldP spid="43" grpId="0"/>
      <p:bldP spid="44" grpId="0"/>
      <p:bldP spid="45" grpId="0"/>
      <p:bldP spid="16384" grpId="0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-1588"/>
            <a:ext cx="4235450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74625"/>
            <a:ext cx="7005638" cy="726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46163" y="684213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200400" indent="-3200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electrolytic cells</a:t>
            </a:r>
            <a:r>
              <a:rPr lang="en-US" altLang="en-US" sz="2800"/>
              <a:t> – the containers in which the electrolysis occurs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93763" y="2360613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174875" indent="-21748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electrodes</a:t>
            </a:r>
            <a:r>
              <a:rPr lang="en-US" altLang="en-US" sz="2800"/>
              <a:t> – the actual surfaces where oxidation and reduction physically occur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960563" y="5408613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6888" indent="-1766888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cathode</a:t>
            </a:r>
            <a:r>
              <a:rPr lang="en-US" altLang="en-US" sz="2800"/>
              <a:t> – electrode where the process of reduction occurs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960563" y="3884613"/>
            <a:ext cx="6781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544638" indent="-1544638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anode</a:t>
            </a:r>
            <a:r>
              <a:rPr lang="en-US" altLang="en-US" sz="2800"/>
              <a:t> –  electrode where the process of oxidation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  <p:bldP spid="450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2250"/>
            <a:ext cx="10040938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"/>
            <a:ext cx="9710738" cy="759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64369" y="379412"/>
            <a:ext cx="92273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375025" indent="-33750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0" indent="-2286000">
              <a:spcBef>
                <a:spcPct val="50000"/>
              </a:spcBef>
            </a:pPr>
            <a:r>
              <a:rPr lang="en-US" altLang="en-US" sz="3200" u="sng" dirty="0" smtClean="0"/>
              <a:t>corrosion</a:t>
            </a:r>
            <a:r>
              <a:rPr lang="en-US" altLang="en-US" sz="2800" b="0" dirty="0" smtClean="0"/>
              <a:t> </a:t>
            </a:r>
            <a:r>
              <a:rPr lang="en-US" altLang="en-US" sz="2800" b="0" dirty="0"/>
              <a:t>– </a:t>
            </a:r>
            <a:r>
              <a:rPr lang="en-US" altLang="en-US" sz="2800" dirty="0" smtClean="0"/>
              <a:t>the spontaneous, destructive oxidation of a metal (usually iron)</a:t>
            </a:r>
            <a:endParaRPr lang="en-US" altLang="en-US" sz="2800" dirty="0"/>
          </a:p>
        </p:txBody>
      </p:sp>
      <p:pic>
        <p:nvPicPr>
          <p:cNvPr id="1030" name="Picture 6" descr="http://www.ventiq.com/wordp/wp-content/uploads/2011/12/Corros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69" y="4272755"/>
            <a:ext cx="4248150" cy="32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adsentinel.com/wp-content/uploads/2013/07/sh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7" y="1840370"/>
            <a:ext cx="5128532" cy="478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ordpress.carthrottle.com/wp-content/uploads/2013/04/rusted-beetle-655x4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9" y="1598612"/>
            <a:ext cx="3672625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ron ore prices have advanced this month as Chinese mills ramp up steel production after February's Lunar New Year brea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69" y="3513454"/>
            <a:ext cx="688412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a/ac/TaconitePel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9" y="258087"/>
            <a:ext cx="3886200" cy="31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470208" y="1446212"/>
            <a:ext cx="333161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taconite (Fe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9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haunmwilliams.com/GenChem/figures/chapter21/blast%20furn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" y="227012"/>
            <a:ext cx="5387450" cy="57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75882" y="6119482"/>
            <a:ext cx="3276601" cy="554037"/>
            <a:chOff x="5887538" y="1370012"/>
            <a:chExt cx="3016371" cy="553998"/>
          </a:xfrm>
        </p:grpSpPr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5887538" y="1370012"/>
              <a:ext cx="30163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  Fe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</a:t>
              </a:r>
              <a:r>
                <a:rPr lang="en-US" altLang="en-US" baseline="-25000" dirty="0" smtClean="0"/>
                <a:t>3</a:t>
              </a:r>
              <a:r>
                <a:rPr lang="en-US" altLang="en-US" dirty="0" smtClean="0"/>
                <a:t>            Fe</a:t>
              </a:r>
              <a:endParaRPr lang="en-US" altLang="en-US" dirty="0"/>
            </a:p>
          </p:txBody>
        </p:sp>
        <p:cxnSp>
          <p:nvCxnSpPr>
            <p:cNvPr id="6" name="Straight Arrow Connector 8"/>
            <p:cNvCxnSpPr>
              <a:cxnSpLocks noChangeShapeType="1"/>
            </p:cNvCxnSpPr>
            <p:nvPr/>
          </p:nvCxnSpPr>
          <p:spPr bwMode="auto">
            <a:xfrm>
              <a:off x="7450018" y="1667000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33573" y="6770470"/>
            <a:ext cx="350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nonspontaneous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69" y="1979612"/>
            <a:ext cx="4866430" cy="4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1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782249" y="303212"/>
            <a:ext cx="464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corrosion (or rusting)</a:t>
            </a:r>
            <a:endParaRPr lang="en-US" alt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829748" y="1147827"/>
            <a:ext cx="3276601" cy="553998"/>
            <a:chOff x="5887538" y="1370012"/>
            <a:chExt cx="3016371" cy="553959"/>
          </a:xfrm>
        </p:grpSpPr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5887538" y="1370012"/>
              <a:ext cx="3016371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Fe            Fe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</a:t>
              </a:r>
              <a:r>
                <a:rPr lang="en-US" altLang="en-US" baseline="-25000" dirty="0" smtClean="0"/>
                <a:t>3</a:t>
              </a:r>
              <a:endParaRPr lang="en-US" altLang="en-US" dirty="0"/>
            </a:p>
          </p:txBody>
        </p:sp>
        <p:cxnSp>
          <p:nvCxnSpPr>
            <p:cNvPr id="6" name="Straight Arrow Connector 8"/>
            <p:cNvCxnSpPr>
              <a:cxnSpLocks noChangeShapeType="1"/>
            </p:cNvCxnSpPr>
            <p:nvPr/>
          </p:nvCxnSpPr>
          <p:spPr bwMode="auto">
            <a:xfrm>
              <a:off x="6729316" y="1667000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93569" y="1167837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solidFill>
                  <a:srgbClr val="00B050"/>
                </a:solidFill>
              </a:rPr>
              <a:t>spontaneous</a:t>
            </a:r>
            <a:endParaRPr lang="en-US" altLang="en-US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871"/>
            <a:ext cx="10059192" cy="483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70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178840" y="4037012"/>
            <a:ext cx="7993062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H="1">
            <a:off x="4003310" y="4382441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H="1">
            <a:off x="7104105" y="4398471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10565" y="1507235"/>
            <a:ext cx="1255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err="1" smtClean="0"/>
              <a:t>E°</a:t>
            </a:r>
            <a:r>
              <a:rPr lang="en-US" altLang="en-US" sz="2800" baseline="-25000" dirty="0" err="1" smtClean="0"/>
              <a:t>ox</a:t>
            </a:r>
            <a:r>
              <a:rPr lang="en-US" altLang="en-US" sz="2800" b="0" dirty="0" smtClean="0"/>
              <a:t>  </a:t>
            </a:r>
            <a:r>
              <a:rPr lang="en-US" altLang="en-US" sz="2800" dirty="0"/>
              <a:t>=</a:t>
            </a:r>
            <a:endParaRPr lang="en-US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04651" y="1508072"/>
            <a:ext cx="17446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+ </a:t>
            </a:r>
            <a:r>
              <a:rPr lang="en-US" altLang="en-US" dirty="0" smtClean="0"/>
              <a:t>0.44 </a:t>
            </a:r>
            <a:r>
              <a:rPr lang="en-US" altLang="en-US" dirty="0"/>
              <a:t>V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637392" y="2493691"/>
            <a:ext cx="5591285" cy="553998"/>
            <a:chOff x="2723247" y="2132738"/>
            <a:chExt cx="5282237" cy="553959"/>
          </a:xfrm>
        </p:grpSpPr>
        <p:sp>
          <p:nvSpPr>
            <p:cNvPr id="31775" name="TextBox 5"/>
            <p:cNvSpPr txBox="1">
              <a:spLocks noChangeArrowheads="1"/>
            </p:cNvSpPr>
            <p:nvPr/>
          </p:nvSpPr>
          <p:spPr bwMode="auto">
            <a:xfrm>
              <a:off x="2723247" y="2132738"/>
              <a:ext cx="5282237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O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  +  4 H</a:t>
              </a:r>
              <a:r>
                <a:rPr lang="en-US" altLang="en-US" baseline="30000" dirty="0" smtClean="0"/>
                <a:t>+</a:t>
              </a:r>
              <a:r>
                <a:rPr lang="en-US" altLang="en-US" dirty="0" smtClean="0"/>
                <a:t>  </a:t>
              </a:r>
              <a:r>
                <a:rPr lang="en-US" altLang="en-US" dirty="0"/>
                <a:t>+  </a:t>
              </a:r>
              <a:r>
                <a:rPr lang="en-US" altLang="en-US" dirty="0" smtClean="0"/>
                <a:t>4 e</a:t>
              </a:r>
              <a:r>
                <a:rPr lang="en-US" altLang="en-US" baseline="30000" dirty="0" smtClean="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         </a:t>
              </a:r>
              <a:r>
                <a:rPr lang="en-US" altLang="en-US" dirty="0" smtClean="0"/>
                <a:t>2 H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</a:t>
              </a:r>
              <a:endParaRPr lang="en-US" altLang="en-US" dirty="0"/>
            </a:p>
          </p:txBody>
        </p:sp>
        <p:cxnSp>
          <p:nvCxnSpPr>
            <p:cNvPr id="31776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5969546" y="2414567"/>
              <a:ext cx="533400" cy="2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10565" y="2493692"/>
            <a:ext cx="1249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err="1" smtClean="0"/>
              <a:t>E°</a:t>
            </a:r>
            <a:r>
              <a:rPr lang="en-US" altLang="en-US" sz="2800" baseline="-25000" dirty="0" err="1" smtClean="0">
                <a:cs typeface="Arial" charset="0"/>
              </a:rPr>
              <a:t>red</a:t>
            </a:r>
            <a:r>
              <a:rPr lang="en-US" altLang="en-US" sz="2800" dirty="0" smtClean="0">
                <a:cs typeface="Arial" charset="0"/>
              </a:rPr>
              <a:t> </a:t>
            </a:r>
            <a:r>
              <a:rPr lang="en-US" altLang="en-US" sz="2800" dirty="0">
                <a:cs typeface="Arial" charset="0"/>
              </a:rPr>
              <a:t>=</a:t>
            </a:r>
            <a:endParaRPr lang="en-US" altLang="en-US" sz="28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11701" y="2499678"/>
            <a:ext cx="174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/>
              <a:t>+ </a:t>
            </a:r>
            <a:r>
              <a:rPr lang="en-US" altLang="en-US" sz="3200" dirty="0" smtClean="0"/>
              <a:t>1.23 </a:t>
            </a:r>
            <a:r>
              <a:rPr lang="en-US" altLang="en-US" sz="3200" dirty="0"/>
              <a:t>V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11288" y="147558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[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48529" y="1476457"/>
            <a:ext cx="4396684" cy="568901"/>
            <a:chOff x="1638300" y="1460582"/>
            <a:chExt cx="4396684" cy="568901"/>
          </a:xfrm>
        </p:grpSpPr>
        <p:grpSp>
          <p:nvGrpSpPr>
            <p:cNvPr id="16386" name="Group 1"/>
            <p:cNvGrpSpPr>
              <a:grpSpLocks/>
            </p:cNvGrpSpPr>
            <p:nvPr/>
          </p:nvGrpSpPr>
          <p:grpSpPr bwMode="auto">
            <a:xfrm>
              <a:off x="1638300" y="1475485"/>
              <a:ext cx="4191000" cy="553998"/>
              <a:chOff x="6607969" y="1370012"/>
              <a:chExt cx="4191000" cy="553998"/>
            </a:xfrm>
          </p:grpSpPr>
          <p:sp>
            <p:nvSpPr>
              <p:cNvPr id="31779" name="TextBox 2"/>
              <p:cNvSpPr txBox="1">
                <a:spLocks noChangeArrowheads="1"/>
              </p:cNvSpPr>
              <p:nvPr/>
            </p:nvSpPr>
            <p:spPr bwMode="auto">
              <a:xfrm>
                <a:off x="6607969" y="1370012"/>
                <a:ext cx="41910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dirty="0" smtClean="0"/>
                  <a:t>Fe           Fe</a:t>
                </a:r>
                <a:r>
                  <a:rPr lang="en-US" altLang="en-US" baseline="30000" dirty="0" smtClean="0"/>
                  <a:t>2+</a:t>
                </a:r>
                <a:endParaRPr lang="en-US" altLang="en-US" dirty="0"/>
              </a:p>
            </p:txBody>
          </p:sp>
          <p:cxnSp>
            <p:nvCxnSpPr>
              <p:cNvPr id="31780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7350136" y="1647011"/>
                <a:ext cx="496666" cy="0"/>
              </a:xfrm>
              <a:prstGeom prst="straightConnector1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258142" y="1460582"/>
              <a:ext cx="177684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+   2 e</a:t>
              </a:r>
              <a:r>
                <a:rPr lang="en-US" altLang="en-US" baseline="30000" dirty="0" smtClean="0">
                  <a:latin typeface="Courier New" pitchFamily="49" charset="0"/>
                  <a:cs typeface="Courier New" pitchFamily="49" charset="0"/>
                </a:rPr>
                <a:t>-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430508" y="3303082"/>
            <a:ext cx="1156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err="1" smtClean="0"/>
              <a:t>E°</a:t>
            </a:r>
            <a:r>
              <a:rPr lang="en-US" altLang="en-US" sz="2800" baseline="-25000" dirty="0" err="1" smtClean="0"/>
              <a:t>ox</a:t>
            </a:r>
            <a:r>
              <a:rPr lang="en-US" altLang="en-US" sz="2800" b="0" dirty="0" smtClean="0"/>
              <a:t> </a:t>
            </a:r>
            <a:r>
              <a:rPr lang="en-US" altLang="en-US" sz="2800" dirty="0" smtClean="0"/>
              <a:t>=</a:t>
            </a:r>
            <a:endParaRPr lang="en-US" altLang="en-US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776695" y="3305529"/>
            <a:ext cx="17446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+ </a:t>
            </a:r>
            <a:r>
              <a:rPr lang="en-US" altLang="en-US" dirty="0" smtClean="0"/>
              <a:t>0.44 </a:t>
            </a:r>
            <a:r>
              <a:rPr lang="en-US" altLang="en-US" dirty="0"/>
              <a:t>V</a:t>
            </a: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7104105" y="5241688"/>
            <a:ext cx="312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err="1"/>
              <a:t>E°</a:t>
            </a:r>
            <a:r>
              <a:rPr lang="en-US" altLang="en-US" baseline="-25000" dirty="0" err="1"/>
              <a:t>cell</a:t>
            </a:r>
            <a:r>
              <a:rPr lang="en-US" altLang="en-US" dirty="0"/>
              <a:t> = </a:t>
            </a:r>
            <a:r>
              <a:rPr lang="en-US" altLang="en-US" sz="3200" dirty="0"/>
              <a:t>+ </a:t>
            </a:r>
            <a:r>
              <a:rPr lang="en-US" altLang="en-US" sz="3200" dirty="0" smtClean="0"/>
              <a:t>1.67 </a:t>
            </a:r>
            <a:r>
              <a:rPr lang="en-US" altLang="en-US" sz="3200" dirty="0"/>
              <a:t>V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86552" y="1753456"/>
            <a:ext cx="706417" cy="1844499"/>
            <a:chOff x="587603" y="2014537"/>
            <a:chExt cx="428755" cy="1736750"/>
          </a:xfrm>
        </p:grpSpPr>
        <p:grpSp>
          <p:nvGrpSpPr>
            <p:cNvPr id="31767" name="Group 12"/>
            <p:cNvGrpSpPr>
              <a:grpSpLocks/>
            </p:cNvGrpSpPr>
            <p:nvPr/>
          </p:nvGrpSpPr>
          <p:grpSpPr bwMode="auto">
            <a:xfrm>
              <a:off x="602343" y="2014537"/>
              <a:ext cx="414015" cy="1736750"/>
              <a:chOff x="741363" y="2224065"/>
              <a:chExt cx="414015" cy="1736750"/>
            </a:xfrm>
          </p:grpSpPr>
          <p:cxnSp>
            <p:nvCxnSpPr>
              <p:cNvPr id="31769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741363" y="3960812"/>
                <a:ext cx="414015" cy="3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770" name="Straight Connector 10"/>
              <p:cNvCxnSpPr>
                <a:cxnSpLocks noChangeShapeType="1"/>
              </p:cNvCxnSpPr>
              <p:nvPr/>
            </p:nvCxnSpPr>
            <p:spPr bwMode="auto">
              <a:xfrm flipV="1">
                <a:off x="741363" y="2224065"/>
                <a:ext cx="0" cy="173675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1768" name="Straight Connector 47"/>
            <p:cNvCxnSpPr>
              <a:cxnSpLocks noChangeShapeType="1"/>
            </p:cNvCxnSpPr>
            <p:nvPr/>
          </p:nvCxnSpPr>
          <p:spPr bwMode="auto">
            <a:xfrm flipH="1">
              <a:off x="587603" y="2014537"/>
              <a:ext cx="390382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384" name="TextBox 16383"/>
          <p:cNvSpPr txBox="1">
            <a:spLocks noChangeArrowheads="1"/>
          </p:cNvSpPr>
          <p:nvPr/>
        </p:nvSpPr>
        <p:spPr bwMode="auto">
          <a:xfrm>
            <a:off x="1155700" y="1475581"/>
            <a:ext cx="457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780485" y="379412"/>
            <a:ext cx="5058666" cy="553998"/>
            <a:chOff x="2586674" y="2360612"/>
            <a:chExt cx="5058666" cy="553998"/>
          </a:xfrm>
        </p:grpSpPr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2586674" y="2360612"/>
              <a:ext cx="147018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85800" indent="-685800"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1. O</a:t>
              </a:r>
              <a:r>
                <a:rPr lang="en-US" altLang="en-US" baseline="-25000" dirty="0"/>
                <a:t>2</a:t>
              </a:r>
              <a:endParaRPr lang="en-US" altLang="en-US" dirty="0"/>
            </a:p>
          </p:txBody>
        </p:sp>
        <p:sp>
          <p:nvSpPr>
            <p:cNvPr id="39" name="TextBox 4"/>
            <p:cNvSpPr txBox="1">
              <a:spLocks noChangeArrowheads="1"/>
            </p:cNvSpPr>
            <p:nvPr/>
          </p:nvSpPr>
          <p:spPr bwMode="auto">
            <a:xfrm>
              <a:off x="5283140" y="2360612"/>
              <a:ext cx="23622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85800" indent="-685800"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2. H</a:t>
              </a:r>
              <a:r>
                <a:rPr lang="en-US" altLang="en-US" baseline="30000" dirty="0" smtClean="0"/>
                <a:t>+</a:t>
              </a:r>
              <a:r>
                <a:rPr lang="en-US" altLang="en-US" dirty="0" smtClean="0"/>
                <a:t> (</a:t>
              </a:r>
              <a:r>
                <a:rPr lang="en-US" altLang="en-US" dirty="0" err="1" smtClean="0"/>
                <a:t>aq</a:t>
              </a:r>
              <a:r>
                <a:rPr lang="en-US" altLang="en-US" dirty="0" smtClean="0"/>
                <a:t>)</a:t>
              </a:r>
              <a:endParaRPr lang="en-US" altLang="en-US" dirty="0"/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678656" y="1475580"/>
            <a:ext cx="377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4170012" y="379412"/>
            <a:ext cx="10867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and</a:t>
            </a:r>
            <a:endParaRPr lang="en-US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63215" y="3320938"/>
            <a:ext cx="4876314" cy="553998"/>
            <a:chOff x="802342" y="3320938"/>
            <a:chExt cx="4876314" cy="553998"/>
          </a:xfrm>
        </p:grpSpPr>
        <p:sp>
          <p:nvSpPr>
            <p:cNvPr id="31771" name="TextBox 2"/>
            <p:cNvSpPr txBox="1">
              <a:spLocks noChangeArrowheads="1"/>
            </p:cNvSpPr>
            <p:nvPr/>
          </p:nvSpPr>
          <p:spPr bwMode="auto">
            <a:xfrm>
              <a:off x="802342" y="3320938"/>
              <a:ext cx="487631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2 </a:t>
              </a:r>
              <a:r>
                <a:rPr lang="en-US" altLang="en-US" dirty="0" smtClean="0"/>
                <a:t>Fe</a:t>
              </a:r>
              <a:r>
                <a:rPr lang="en-US" altLang="en-US" dirty="0"/>
                <a:t> </a:t>
              </a:r>
              <a:r>
                <a:rPr lang="en-US" altLang="en-US" dirty="0" smtClean="0"/>
                <a:t>         2 Fe</a:t>
              </a:r>
              <a:r>
                <a:rPr lang="en-US" altLang="en-US" baseline="30000" dirty="0" smtClean="0"/>
                <a:t>2+</a:t>
              </a:r>
              <a:r>
                <a:rPr lang="en-US" altLang="en-US" dirty="0" smtClean="0"/>
                <a:t>  +  4 </a:t>
              </a:r>
              <a:r>
                <a:rPr lang="en-US" altLang="en-US" dirty="0"/>
                <a:t>e</a:t>
              </a:r>
              <a:r>
                <a:rPr lang="en-US" altLang="en-US" baseline="30000" dirty="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dirty="0">
                  <a:solidFill>
                    <a:srgbClr val="FF0000"/>
                  </a:solidFill>
                </a:rPr>
                <a:t>        </a:t>
              </a:r>
              <a:endParaRPr lang="en-US" altLang="en-US" dirty="0"/>
            </a:p>
          </p:txBody>
        </p:sp>
        <p:cxnSp>
          <p:nvCxnSpPr>
            <p:cNvPr id="57" name="Straight Arrow Connector 8"/>
            <p:cNvCxnSpPr>
              <a:cxnSpLocks noChangeShapeType="1"/>
            </p:cNvCxnSpPr>
            <p:nvPr/>
          </p:nvCxnSpPr>
          <p:spPr bwMode="auto">
            <a:xfrm>
              <a:off x="1935163" y="3591087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/>
          <p:nvPr/>
        </p:nvGrpSpPr>
        <p:grpSpPr>
          <a:xfrm>
            <a:off x="453281" y="4235771"/>
            <a:ext cx="9321651" cy="553998"/>
            <a:chOff x="486718" y="4235772"/>
            <a:chExt cx="8968895" cy="553998"/>
          </a:xfrm>
        </p:grpSpPr>
        <p:sp>
          <p:nvSpPr>
            <p:cNvPr id="48" name="TextBox 2"/>
            <p:cNvSpPr txBox="1">
              <a:spLocks noChangeArrowheads="1"/>
            </p:cNvSpPr>
            <p:nvPr/>
          </p:nvSpPr>
          <p:spPr bwMode="auto">
            <a:xfrm>
              <a:off x="486718" y="4235772"/>
              <a:ext cx="896889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2 </a:t>
              </a:r>
              <a:r>
                <a:rPr lang="en-US" altLang="en-US" dirty="0" smtClean="0"/>
                <a:t>Fe</a:t>
              </a:r>
              <a:r>
                <a:rPr lang="en-US" altLang="en-US" dirty="0"/>
                <a:t>  </a:t>
              </a:r>
              <a:r>
                <a:rPr lang="en-US" altLang="en-US" dirty="0" smtClean="0"/>
                <a:t>+ O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  + 4 </a:t>
              </a:r>
              <a:r>
                <a:rPr lang="en-US" altLang="en-US" dirty="0"/>
                <a:t>H</a:t>
              </a:r>
              <a:r>
                <a:rPr lang="en-US" altLang="en-US" baseline="30000" dirty="0"/>
                <a:t>+</a:t>
              </a:r>
              <a:r>
                <a:rPr lang="en-US" altLang="en-US" dirty="0"/>
                <a:t>  </a:t>
              </a:r>
              <a:r>
                <a:rPr lang="en-US" altLang="en-US" dirty="0" smtClean="0"/>
                <a:t>+ 4 </a:t>
              </a:r>
              <a:r>
                <a:rPr lang="en-US" altLang="en-US" dirty="0"/>
                <a:t>e</a:t>
              </a:r>
              <a:r>
                <a:rPr lang="en-US" altLang="en-US" baseline="30000" dirty="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dirty="0">
                  <a:solidFill>
                    <a:srgbClr val="FF0000"/>
                  </a:solidFill>
                </a:rPr>
                <a:t>        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dirty="0" smtClean="0"/>
                <a:t>2 Fe</a:t>
              </a:r>
              <a:r>
                <a:rPr lang="en-US" altLang="en-US" baseline="30000" dirty="0" smtClean="0"/>
                <a:t>2+</a:t>
              </a:r>
              <a:r>
                <a:rPr lang="en-US" altLang="en-US" dirty="0" smtClean="0"/>
                <a:t> + 4 </a:t>
              </a:r>
              <a:r>
                <a:rPr lang="en-US" altLang="en-US" dirty="0"/>
                <a:t>e</a:t>
              </a:r>
              <a:r>
                <a:rPr lang="en-US" altLang="en-US" baseline="30000" dirty="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dirty="0" smtClean="0"/>
                <a:t> +  2 H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         </a:t>
              </a:r>
              <a:endParaRPr lang="en-US" altLang="en-US" dirty="0"/>
            </a:p>
          </p:txBody>
        </p:sp>
        <p:cxnSp>
          <p:nvCxnSpPr>
            <p:cNvPr id="59" name="Straight Arrow Connector 8"/>
            <p:cNvCxnSpPr>
              <a:cxnSpLocks noChangeShapeType="1"/>
            </p:cNvCxnSpPr>
            <p:nvPr/>
          </p:nvCxnSpPr>
          <p:spPr bwMode="auto">
            <a:xfrm>
              <a:off x="4875810" y="4512772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1" name="Group 60"/>
          <p:cNvGrpSpPr/>
          <p:nvPr/>
        </p:nvGrpSpPr>
        <p:grpSpPr>
          <a:xfrm>
            <a:off x="124959" y="5241688"/>
            <a:ext cx="7249492" cy="553998"/>
            <a:chOff x="486719" y="4235772"/>
            <a:chExt cx="7249492" cy="553998"/>
          </a:xfrm>
        </p:grpSpPr>
        <p:sp>
          <p:nvSpPr>
            <p:cNvPr id="62" name="TextBox 2"/>
            <p:cNvSpPr txBox="1">
              <a:spLocks noChangeArrowheads="1"/>
            </p:cNvSpPr>
            <p:nvPr/>
          </p:nvSpPr>
          <p:spPr bwMode="auto">
            <a:xfrm>
              <a:off x="486719" y="4235772"/>
              <a:ext cx="724949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2 </a:t>
              </a:r>
              <a:r>
                <a:rPr lang="en-US" altLang="en-US" dirty="0" smtClean="0"/>
                <a:t>Fe</a:t>
              </a:r>
              <a:r>
                <a:rPr lang="en-US" altLang="en-US" dirty="0"/>
                <a:t>  </a:t>
              </a:r>
              <a:r>
                <a:rPr lang="en-US" altLang="en-US" dirty="0" smtClean="0"/>
                <a:t>+ O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  + 4 </a:t>
              </a:r>
              <a:r>
                <a:rPr lang="en-US" altLang="en-US" dirty="0"/>
                <a:t>H</a:t>
              </a:r>
              <a:r>
                <a:rPr lang="en-US" altLang="en-US" baseline="30000" dirty="0"/>
                <a:t>+</a:t>
              </a:r>
              <a:r>
                <a:rPr lang="en-US" altLang="en-US" dirty="0"/>
                <a:t> </a:t>
              </a:r>
              <a:r>
                <a:rPr lang="en-US" altLang="en-US" dirty="0" smtClean="0"/>
                <a:t>       2 Fe</a:t>
              </a:r>
              <a:r>
                <a:rPr lang="en-US" altLang="en-US" baseline="30000" dirty="0" smtClean="0"/>
                <a:t>2+</a:t>
              </a:r>
              <a:r>
                <a:rPr lang="en-US" altLang="en-US" dirty="0" smtClean="0"/>
                <a:t>  +  2 H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         </a:t>
              </a:r>
              <a:endParaRPr lang="en-US" altLang="en-US" dirty="0"/>
            </a:p>
          </p:txBody>
        </p:sp>
        <p:cxnSp>
          <p:nvCxnSpPr>
            <p:cNvPr id="63" name="Straight Arrow Connector 8"/>
            <p:cNvCxnSpPr>
              <a:cxnSpLocks noChangeShapeType="1"/>
            </p:cNvCxnSpPr>
            <p:nvPr/>
          </p:nvCxnSpPr>
          <p:spPr bwMode="auto">
            <a:xfrm>
              <a:off x="3768808" y="4512771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Rectangle 26"/>
          <p:cNvSpPr/>
          <p:nvPr/>
        </p:nvSpPr>
        <p:spPr>
          <a:xfrm>
            <a:off x="1474401" y="6267636"/>
            <a:ext cx="727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This </a:t>
            </a:r>
            <a:r>
              <a:rPr lang="en-US" altLang="en-US" sz="3200" dirty="0" smtClean="0"/>
              <a:t>redox </a:t>
            </a:r>
            <a:r>
              <a:rPr lang="en-US" altLang="en-US" sz="3200" dirty="0"/>
              <a:t>process is </a:t>
            </a:r>
            <a:r>
              <a:rPr lang="en-US" altLang="en-US" sz="3200" dirty="0">
                <a:solidFill>
                  <a:srgbClr val="00B050"/>
                </a:solidFill>
              </a:rPr>
              <a:t>spontaneous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26" grpId="0"/>
      <p:bldP spid="4" grpId="0"/>
      <p:bldP spid="43" grpId="0"/>
      <p:bldP spid="44" grpId="0"/>
      <p:bldP spid="45" grpId="0"/>
      <p:bldP spid="16384" grpId="0"/>
      <p:bldP spid="42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178840" y="2513012"/>
            <a:ext cx="7993062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231917" y="1637365"/>
            <a:ext cx="7876697" cy="553998"/>
            <a:chOff x="2723247" y="2132738"/>
            <a:chExt cx="5282237" cy="553959"/>
          </a:xfrm>
        </p:grpSpPr>
        <p:sp>
          <p:nvSpPr>
            <p:cNvPr id="31775" name="TextBox 5"/>
            <p:cNvSpPr txBox="1">
              <a:spLocks noChangeArrowheads="1"/>
            </p:cNvSpPr>
            <p:nvPr/>
          </p:nvSpPr>
          <p:spPr bwMode="auto">
            <a:xfrm>
              <a:off x="2723247" y="2132738"/>
              <a:ext cx="5282237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smtClean="0"/>
                <a:t>4 Fe</a:t>
              </a:r>
              <a:r>
                <a:rPr lang="en-US" altLang="en-US" baseline="30000" dirty="0" smtClean="0"/>
                <a:t>2+</a:t>
              </a:r>
              <a:r>
                <a:rPr lang="en-US" altLang="en-US" dirty="0" smtClean="0"/>
                <a:t> + O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  + 4 H</a:t>
              </a:r>
              <a:r>
                <a:rPr lang="en-US" altLang="en-US" baseline="30000" dirty="0" smtClean="0"/>
                <a:t>+</a:t>
              </a:r>
              <a:r>
                <a:rPr lang="en-US" altLang="en-US" dirty="0"/>
                <a:t> </a:t>
              </a:r>
              <a:r>
                <a:rPr lang="en-US" altLang="en-US" dirty="0" smtClean="0"/>
                <a:t>       4 Fe</a:t>
              </a:r>
              <a:r>
                <a:rPr lang="en-US" altLang="en-US" baseline="30000" dirty="0" smtClean="0"/>
                <a:t>3+</a:t>
              </a:r>
              <a:r>
                <a:rPr lang="en-US" altLang="en-US" dirty="0" smtClean="0"/>
                <a:t> + 2 H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</a:t>
              </a:r>
              <a:endParaRPr lang="en-US" altLang="en-US" dirty="0"/>
            </a:p>
          </p:txBody>
        </p:sp>
        <p:cxnSp>
          <p:nvCxnSpPr>
            <p:cNvPr id="31776" name="Straight Arrow Connector 8"/>
            <p:cNvCxnSpPr>
              <a:cxnSpLocks noChangeShapeType="1"/>
            </p:cNvCxnSpPr>
            <p:nvPr/>
          </p:nvCxnSpPr>
          <p:spPr bwMode="auto">
            <a:xfrm>
              <a:off x="5048115" y="2409718"/>
              <a:ext cx="316250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7115673" y="1632787"/>
            <a:ext cx="3044211" cy="590761"/>
            <a:chOff x="6410565" y="2493692"/>
            <a:chExt cx="3044211" cy="590761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6410565" y="2493692"/>
              <a:ext cx="12747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dirty="0" err="1" smtClean="0"/>
                <a:t>E°</a:t>
              </a:r>
              <a:r>
                <a:rPr lang="en-US" altLang="en-US" sz="2800" baseline="-25000" dirty="0" err="1" smtClean="0">
                  <a:cs typeface="Arial" charset="0"/>
                </a:rPr>
                <a:t>cell</a:t>
              </a:r>
              <a:r>
                <a:rPr lang="en-US" altLang="en-US" sz="2800" dirty="0" smtClean="0">
                  <a:cs typeface="Arial" charset="0"/>
                </a:rPr>
                <a:t> </a:t>
              </a:r>
              <a:r>
                <a:rPr lang="en-US" altLang="en-US" sz="2800" dirty="0">
                  <a:cs typeface="Arial" charset="0"/>
                </a:rPr>
                <a:t>=</a:t>
              </a:r>
              <a:endParaRPr lang="en-US" altLang="en-US" sz="2800" dirty="0"/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7711701" y="2499678"/>
              <a:ext cx="17430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/>
                <a:t>+ </a:t>
              </a:r>
              <a:r>
                <a:rPr lang="en-US" altLang="en-US" sz="3200" dirty="0" smtClean="0"/>
                <a:t>0.46 </a:t>
              </a:r>
              <a:r>
                <a:rPr lang="en-US" altLang="en-US" sz="3200" dirty="0"/>
                <a:t>V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58780" y="2835833"/>
            <a:ext cx="3090849" cy="587222"/>
            <a:chOff x="6430508" y="3303082"/>
            <a:chExt cx="3090849" cy="587222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430508" y="3303082"/>
              <a:ext cx="143180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 err="1" smtClean="0"/>
                <a:t>E°</a:t>
              </a:r>
              <a:r>
                <a:rPr lang="en-US" altLang="en-US" sz="3200" baseline="-25000" dirty="0" err="1" smtClean="0"/>
                <a:t>cell</a:t>
              </a:r>
              <a:r>
                <a:rPr lang="en-US" altLang="en-US" sz="3200" b="0" dirty="0" smtClean="0"/>
                <a:t> </a:t>
              </a:r>
              <a:r>
                <a:rPr lang="en-US" altLang="en-US" sz="3200" dirty="0" smtClean="0"/>
                <a:t>=</a:t>
              </a:r>
              <a:endParaRPr lang="en-US" altLang="en-US" sz="3200" dirty="0"/>
            </a:p>
          </p:txBody>
        </p: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7776695" y="3305529"/>
              <a:ext cx="17446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/>
                <a:t>+ </a:t>
              </a:r>
              <a:r>
                <a:rPr lang="en-US" altLang="en-US" sz="3200" dirty="0" smtClean="0"/>
                <a:t>2.13</a:t>
              </a:r>
              <a:r>
                <a:rPr lang="en-US" altLang="en-US" dirty="0" smtClean="0"/>
                <a:t> </a:t>
              </a:r>
              <a:r>
                <a:rPr lang="en-US" altLang="en-US" dirty="0"/>
                <a:t>V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31781" y="4881473"/>
            <a:ext cx="8066801" cy="553998"/>
            <a:chOff x="486718" y="4235772"/>
            <a:chExt cx="7761532" cy="553998"/>
          </a:xfrm>
        </p:grpSpPr>
        <p:sp>
          <p:nvSpPr>
            <p:cNvPr id="48" name="TextBox 2"/>
            <p:cNvSpPr txBox="1">
              <a:spLocks noChangeArrowheads="1"/>
            </p:cNvSpPr>
            <p:nvPr/>
          </p:nvSpPr>
          <p:spPr bwMode="auto">
            <a:xfrm>
              <a:off x="486718" y="4235772"/>
              <a:ext cx="77615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2 </a:t>
              </a:r>
              <a:r>
                <a:rPr lang="en-US" altLang="en-US" dirty="0" smtClean="0"/>
                <a:t>Fe</a:t>
              </a:r>
              <a:r>
                <a:rPr lang="en-US" altLang="en-US" baseline="30000" dirty="0" smtClean="0"/>
                <a:t>3+</a:t>
              </a:r>
              <a:r>
                <a:rPr lang="en-US" altLang="en-US" dirty="0" smtClean="0"/>
                <a:t>  +  4 H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            Fe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</a:t>
              </a:r>
              <a:r>
                <a:rPr lang="en-US" altLang="en-US" baseline="-25000" dirty="0" smtClean="0"/>
                <a:t>3</a:t>
              </a:r>
              <a:r>
                <a:rPr lang="en-US" altLang="en-US" dirty="0"/>
                <a:t> </a:t>
              </a:r>
              <a:r>
                <a:rPr lang="en-US" altLang="en-US" dirty="0" smtClean="0"/>
                <a:t>· H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O  +  6 </a:t>
              </a:r>
              <a:r>
                <a:rPr lang="en-US" altLang="en-US" dirty="0"/>
                <a:t>H</a:t>
              </a:r>
              <a:r>
                <a:rPr lang="en-US" altLang="en-US" baseline="30000" dirty="0"/>
                <a:t>+</a:t>
              </a:r>
              <a:r>
                <a:rPr lang="en-US" altLang="en-US" dirty="0"/>
                <a:t> </a:t>
              </a:r>
              <a:r>
                <a:rPr lang="en-US" altLang="en-US" dirty="0" smtClean="0"/>
                <a:t>        </a:t>
              </a:r>
              <a:endParaRPr lang="en-US" altLang="en-US" dirty="0"/>
            </a:p>
          </p:txBody>
        </p:sp>
        <p:cxnSp>
          <p:nvCxnSpPr>
            <p:cNvPr id="59" name="Straight Arrow Connector 8"/>
            <p:cNvCxnSpPr>
              <a:cxnSpLocks noChangeShapeType="1"/>
            </p:cNvCxnSpPr>
            <p:nvPr/>
          </p:nvCxnSpPr>
          <p:spPr bwMode="auto">
            <a:xfrm>
              <a:off x="3577783" y="4512772"/>
              <a:ext cx="496666" cy="0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193595" y="775676"/>
            <a:ext cx="10085494" cy="584775"/>
            <a:chOff x="151485" y="5241523"/>
            <a:chExt cx="9589315" cy="584775"/>
          </a:xfrm>
        </p:grpSpPr>
        <p:sp>
          <p:nvSpPr>
            <p:cNvPr id="45" name="TextBox 6"/>
            <p:cNvSpPr txBox="1">
              <a:spLocks noChangeArrowheads="1"/>
            </p:cNvSpPr>
            <p:nvPr/>
          </p:nvSpPr>
          <p:spPr bwMode="auto">
            <a:xfrm>
              <a:off x="6722017" y="5241523"/>
              <a:ext cx="30187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 err="1"/>
                <a:t>E°</a:t>
              </a:r>
              <a:r>
                <a:rPr lang="en-US" altLang="en-US" baseline="-25000" dirty="0" err="1"/>
                <a:t>cell</a:t>
              </a:r>
              <a:r>
                <a:rPr lang="en-US" altLang="en-US" dirty="0"/>
                <a:t> = </a:t>
              </a:r>
              <a:r>
                <a:rPr lang="en-US" altLang="en-US" sz="3200" dirty="0"/>
                <a:t>+ </a:t>
              </a:r>
              <a:r>
                <a:rPr lang="en-US" altLang="en-US" sz="3200" dirty="0" smtClean="0"/>
                <a:t>1.67</a:t>
              </a:r>
              <a:r>
                <a:rPr lang="en-US" altLang="en-US" dirty="0" smtClean="0"/>
                <a:t> </a:t>
              </a:r>
              <a:r>
                <a:rPr lang="en-US" altLang="en-US" dirty="0"/>
                <a:t>V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51485" y="5256911"/>
              <a:ext cx="6624533" cy="553998"/>
              <a:chOff x="418921" y="4235566"/>
              <a:chExt cx="6624533" cy="553998"/>
            </a:xfrm>
          </p:grpSpPr>
          <p:sp>
            <p:nvSpPr>
              <p:cNvPr id="62" name="TextBox 2"/>
              <p:cNvSpPr txBox="1">
                <a:spLocks noChangeArrowheads="1"/>
              </p:cNvSpPr>
              <p:nvPr/>
            </p:nvSpPr>
            <p:spPr bwMode="auto">
              <a:xfrm>
                <a:off x="418921" y="4235566"/>
                <a:ext cx="662453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dirty="0"/>
                  <a:t>2 </a:t>
                </a:r>
                <a:r>
                  <a:rPr lang="en-US" altLang="en-US" dirty="0" smtClean="0"/>
                  <a:t>Fe</a:t>
                </a:r>
                <a:r>
                  <a:rPr lang="en-US" altLang="en-US" dirty="0"/>
                  <a:t>  </a:t>
                </a:r>
                <a:r>
                  <a:rPr lang="en-US" altLang="en-US" dirty="0" smtClean="0"/>
                  <a:t>+ O</a:t>
                </a:r>
                <a:r>
                  <a:rPr lang="en-US" altLang="en-US" baseline="-25000" dirty="0" smtClean="0"/>
                  <a:t>2</a:t>
                </a:r>
                <a:r>
                  <a:rPr lang="en-US" altLang="en-US" dirty="0" smtClean="0"/>
                  <a:t>  + 4 </a:t>
                </a:r>
                <a:r>
                  <a:rPr lang="en-US" altLang="en-US" dirty="0"/>
                  <a:t>H</a:t>
                </a:r>
                <a:r>
                  <a:rPr lang="en-US" altLang="en-US" baseline="30000" dirty="0"/>
                  <a:t>+</a:t>
                </a:r>
                <a:r>
                  <a:rPr lang="en-US" altLang="en-US" dirty="0"/>
                  <a:t> </a:t>
                </a:r>
                <a:r>
                  <a:rPr lang="en-US" altLang="en-US" dirty="0" smtClean="0"/>
                  <a:t>       2 Fe</a:t>
                </a:r>
                <a:r>
                  <a:rPr lang="en-US" altLang="en-US" baseline="30000" dirty="0" smtClean="0"/>
                  <a:t>2+</a:t>
                </a:r>
                <a:r>
                  <a:rPr lang="en-US" altLang="en-US" dirty="0" smtClean="0"/>
                  <a:t>  +  2 H</a:t>
                </a:r>
                <a:r>
                  <a:rPr lang="en-US" altLang="en-US" baseline="-25000" dirty="0" smtClean="0"/>
                  <a:t>2</a:t>
                </a:r>
                <a:r>
                  <a:rPr lang="en-US" altLang="en-US" dirty="0" smtClean="0"/>
                  <a:t>O      </a:t>
                </a:r>
                <a:endParaRPr lang="en-US" altLang="en-US" dirty="0"/>
              </a:p>
            </p:txBody>
          </p:sp>
          <p:cxnSp>
            <p:nvCxnSpPr>
              <p:cNvPr id="63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3563964" y="4512771"/>
                <a:ext cx="496666" cy="0"/>
              </a:xfrm>
              <a:prstGeom prst="straightConnector1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6071818" y="2807501"/>
            <a:ext cx="3437528" cy="64633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6102138" y="3799073"/>
            <a:ext cx="3501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3200" dirty="0"/>
              <a:t>Δ</a:t>
            </a:r>
            <a:r>
              <a:rPr lang="en-US" altLang="en-US" sz="3200" dirty="0" err="1"/>
              <a:t>G°</a:t>
            </a:r>
            <a:r>
              <a:rPr lang="en-US" altLang="en-US" sz="3200" baseline="-25000" dirty="0" err="1"/>
              <a:t>rxn</a:t>
            </a:r>
            <a:r>
              <a:rPr lang="en-US" altLang="en-US" sz="3200" dirty="0"/>
              <a:t>  =</a:t>
            </a:r>
            <a:r>
              <a:rPr lang="en-US" altLang="en-US" sz="2800" dirty="0"/>
              <a:t> </a:t>
            </a:r>
            <a:r>
              <a:rPr lang="en-US" altLang="en-US" sz="2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dirty="0"/>
              <a:t>822 kJ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58336" y="3014242"/>
            <a:ext cx="42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This </a:t>
            </a:r>
            <a:r>
              <a:rPr lang="en-US" altLang="en-US" sz="3200" dirty="0" smtClean="0"/>
              <a:t>redox process</a:t>
            </a:r>
            <a:br>
              <a:rPr lang="en-US" altLang="en-US" sz="3200" dirty="0" smtClean="0"/>
            </a:br>
            <a:r>
              <a:rPr lang="en-US" altLang="en-US" sz="3200" dirty="0" smtClean="0"/>
              <a:t>is </a:t>
            </a:r>
            <a:r>
              <a:rPr lang="en-US" altLang="en-US" sz="3200" dirty="0">
                <a:solidFill>
                  <a:srgbClr val="00B050"/>
                </a:solidFill>
              </a:rPr>
              <a:t>spontaneous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034371" y="6094412"/>
            <a:ext cx="42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/>
              <a:t>Can you stop this 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2" grpId="0"/>
      <p:bldP spid="50" grpId="0"/>
      <p:bldP spid="5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0350"/>
            <a:ext cx="10163175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1275"/>
            <a:ext cx="8008938" cy="7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27613"/>
            <a:ext cx="60896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608013"/>
            <a:ext cx="4678362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531813" y="158750"/>
            <a:ext cx="4195762" cy="4697413"/>
            <a:chOff x="532233" y="159212"/>
            <a:chExt cx="4194813" cy="469660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346" y="159212"/>
              <a:ext cx="1655657" cy="157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33" y="1714775"/>
              <a:ext cx="4194813" cy="314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227013"/>
            <a:ext cx="5721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4265613"/>
            <a:ext cx="732155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26213" y="227013"/>
            <a:ext cx="29718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400"/>
              <a:t>B-36 Peacemaker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19788" y="1712913"/>
            <a:ext cx="383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/>
              <a:t>gross weight = 410,000 lbs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19788" y="3122613"/>
            <a:ext cx="383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/>
              <a:t>each B-36 had 22,000 lbs Mg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23863" y="2811463"/>
            <a:ext cx="4432300" cy="1014412"/>
            <a:chOff x="423069" y="2810970"/>
            <a:chExt cx="4432300" cy="1015663"/>
          </a:xfrm>
        </p:grpSpPr>
        <p:sp>
          <p:nvSpPr>
            <p:cNvPr id="10256" name="TextBox 6"/>
            <p:cNvSpPr txBox="1">
              <a:spLocks noChangeArrowheads="1"/>
            </p:cNvSpPr>
            <p:nvPr/>
          </p:nvSpPr>
          <p:spPr bwMode="auto">
            <a:xfrm>
              <a:off x="423069" y="3069501"/>
              <a:ext cx="2438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/>
                <a:t>positively charged</a:t>
              </a:r>
            </a:p>
          </p:txBody>
        </p:sp>
        <p:sp>
          <p:nvSpPr>
            <p:cNvPr id="10257" name="TextBox 7"/>
            <p:cNvSpPr txBox="1">
              <a:spLocks noChangeArrowheads="1"/>
            </p:cNvSpPr>
            <p:nvPr/>
          </p:nvSpPr>
          <p:spPr bwMode="auto">
            <a:xfrm>
              <a:off x="4398169" y="2810970"/>
              <a:ext cx="457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/>
                <a:t>+</a:t>
              </a:r>
              <a:br>
                <a:rPr lang="en-US" altLang="en-US" sz="2000" b="0"/>
              </a:br>
              <a:r>
                <a:rPr lang="en-US" altLang="en-US" sz="2000" b="0"/>
                <a:t>+</a:t>
              </a:r>
              <a:br>
                <a:rPr lang="en-US" altLang="en-US" sz="2000" b="0"/>
              </a:br>
              <a:r>
                <a:rPr lang="en-US" altLang="en-US" sz="2000" b="0"/>
                <a:t>+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56250" y="2811463"/>
            <a:ext cx="4398963" cy="1014412"/>
            <a:chOff x="5556577" y="2810969"/>
            <a:chExt cx="4398733" cy="1015663"/>
          </a:xfrm>
        </p:grpSpPr>
        <p:sp>
          <p:nvSpPr>
            <p:cNvPr id="10254" name="TextBox 10"/>
            <p:cNvSpPr txBox="1">
              <a:spLocks noChangeArrowheads="1"/>
            </p:cNvSpPr>
            <p:nvPr/>
          </p:nvSpPr>
          <p:spPr bwMode="auto">
            <a:xfrm>
              <a:off x="7233541" y="3069500"/>
              <a:ext cx="27217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/>
                <a:t>negatively charged</a:t>
              </a:r>
            </a:p>
          </p:txBody>
        </p:sp>
        <p:sp>
          <p:nvSpPr>
            <p:cNvPr id="10255" name="TextBox 11"/>
            <p:cNvSpPr txBox="1">
              <a:spLocks noChangeArrowheads="1"/>
            </p:cNvSpPr>
            <p:nvPr/>
          </p:nvSpPr>
          <p:spPr bwMode="auto">
            <a:xfrm>
              <a:off x="5556577" y="2810969"/>
              <a:ext cx="457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latin typeface="Courier New" pitchFamily="49" charset="0"/>
                  <a:cs typeface="Courier New" pitchFamily="49" charset="0"/>
                </a:rPr>
                <a:t>-</a:t>
              </a:r>
              <a:br>
                <a:rPr lang="en-US" altLang="en-US" sz="2000">
                  <a:latin typeface="Courier New" pitchFamily="49" charset="0"/>
                  <a:cs typeface="Courier New" pitchFamily="49" charset="0"/>
                </a:rPr>
              </a:br>
              <a:r>
                <a:rPr lang="en-US" altLang="en-US" sz="2000">
                  <a:latin typeface="Courier New" pitchFamily="49" charset="0"/>
                  <a:cs typeface="Courier New" pitchFamily="49" charset="0"/>
                </a:rPr>
                <a:t>-</a:t>
              </a:r>
              <a:br>
                <a:rPr lang="en-US" altLang="en-US" sz="2000">
                  <a:latin typeface="Courier New" pitchFamily="49" charset="0"/>
                  <a:cs typeface="Courier New" pitchFamily="49" charset="0"/>
                </a:rPr>
              </a:br>
              <a:r>
                <a:rPr lang="en-US" altLang="en-US" sz="2000">
                  <a:latin typeface="Courier New" pitchFamily="49" charset="0"/>
                  <a:cs typeface="Courier New" pitchFamily="49" charset="0"/>
                </a:rPr>
                <a:t>-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46163" y="303213"/>
            <a:ext cx="8458200" cy="4108450"/>
            <a:chOff x="1046163" y="303213"/>
            <a:chExt cx="8458200" cy="4108450"/>
          </a:xfrm>
        </p:grpSpPr>
        <p:grpSp>
          <p:nvGrpSpPr>
            <p:cNvPr id="10248" name="Group 5"/>
            <p:cNvGrpSpPr>
              <a:grpSpLocks/>
            </p:cNvGrpSpPr>
            <p:nvPr/>
          </p:nvGrpSpPr>
          <p:grpSpPr bwMode="auto">
            <a:xfrm>
              <a:off x="3027363" y="303213"/>
              <a:ext cx="4206875" cy="4108450"/>
              <a:chOff x="3026569" y="690163"/>
              <a:chExt cx="4206973" cy="4108849"/>
            </a:xfrm>
          </p:grpSpPr>
          <p:pic>
            <p:nvPicPr>
              <p:cNvPr id="10251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6569" y="1370012"/>
                <a:ext cx="4206973" cy="3429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52" name="TextBox 1"/>
              <p:cNvSpPr txBox="1">
                <a:spLocks noChangeArrowheads="1"/>
              </p:cNvSpPr>
              <p:nvPr/>
            </p:nvSpPr>
            <p:spPr bwMode="auto">
              <a:xfrm>
                <a:off x="5007769" y="690163"/>
                <a:ext cx="10668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/>
                  <a:t>voltage</a:t>
                </a:r>
                <a:br>
                  <a:rPr lang="en-US" altLang="en-US" sz="2000" b="0"/>
                </a:br>
                <a:r>
                  <a:rPr lang="en-US" altLang="en-US" sz="2000" b="0"/>
                  <a:t>source</a:t>
                </a:r>
              </a:p>
            </p:txBody>
          </p:sp>
          <p:sp>
            <p:nvSpPr>
              <p:cNvPr id="10253" name="TextBox 4"/>
              <p:cNvSpPr txBox="1">
                <a:spLocks noChangeArrowheads="1"/>
              </p:cNvSpPr>
              <p:nvPr/>
            </p:nvSpPr>
            <p:spPr bwMode="auto">
              <a:xfrm>
                <a:off x="5541169" y="3427412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600" b="0"/>
              </a:p>
            </p:txBody>
          </p:sp>
        </p:grpSp>
        <p:sp>
          <p:nvSpPr>
            <p:cNvPr id="10249" name="TextBox 8"/>
            <p:cNvSpPr txBox="1">
              <a:spLocks noChangeArrowheads="1"/>
            </p:cNvSpPr>
            <p:nvPr/>
          </p:nvSpPr>
          <p:spPr bwMode="auto">
            <a:xfrm>
              <a:off x="1046163" y="2609850"/>
              <a:ext cx="12192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/>
                <a:t>anode</a:t>
              </a:r>
            </a:p>
          </p:txBody>
        </p:sp>
        <p:sp>
          <p:nvSpPr>
            <p:cNvPr id="10250" name="TextBox 13"/>
            <p:cNvSpPr txBox="1">
              <a:spLocks noChangeArrowheads="1"/>
            </p:cNvSpPr>
            <p:nvPr/>
          </p:nvSpPr>
          <p:spPr bwMode="auto">
            <a:xfrm>
              <a:off x="7827963" y="2627313"/>
              <a:ext cx="1676400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 dirty="0"/>
                <a:t>cathode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3863" y="4622800"/>
            <a:ext cx="9531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cell contains molten MgCl</a:t>
            </a:r>
            <a:r>
              <a:rPr lang="en-US" altLang="en-US" sz="2600" baseline="-25000"/>
              <a:t>2</a:t>
            </a:r>
            <a:r>
              <a:rPr lang="en-US" altLang="en-US" sz="2600"/>
              <a:t> (</a:t>
            </a:r>
            <a:r>
              <a:rPr lang="en-US" altLang="en-US" sz="2800">
                <a:sym typeface="MT Extra" pitchFamily="18" charset="2"/>
              </a:rPr>
              <a:t></a:t>
            </a:r>
            <a:r>
              <a:rPr lang="en-US" altLang="en-US" sz="2600"/>
              <a:t>)…. (which is Mg</a:t>
            </a:r>
            <a:r>
              <a:rPr lang="en-US" altLang="en-US" sz="2600" baseline="30000"/>
              <a:t>2+</a:t>
            </a:r>
            <a:r>
              <a:rPr lang="en-US" altLang="en-US" sz="2600"/>
              <a:t> and 2 Cl</a:t>
            </a:r>
            <a:r>
              <a:rPr lang="en-US" altLang="en-US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68500" y="5541963"/>
            <a:ext cx="632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Mg</a:t>
            </a:r>
            <a:r>
              <a:rPr lang="en-US" altLang="en-US" sz="2800" baseline="30000"/>
              <a:t>2+</a:t>
            </a:r>
            <a:r>
              <a:rPr lang="en-US" altLang="en-US" sz="2800"/>
              <a:t> migrates toward the cathode</a:t>
            </a:r>
            <a:endParaRPr lang="en-US" altLang="en-US" sz="2800" b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68500" y="6234113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Cl</a:t>
            </a:r>
            <a:r>
              <a:rPr lang="en-US" altLang="en-US" sz="32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2800"/>
              <a:t> migrates toward the anode</a:t>
            </a:r>
            <a:endParaRPr lang="en-US" altLang="en-US" sz="2800" b="0"/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398963" y="2824956"/>
            <a:ext cx="4572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0" dirty="0"/>
              <a:t>+</a:t>
            </a:r>
            <a:br>
              <a:rPr lang="en-US" altLang="en-US" sz="2000" b="0" dirty="0"/>
            </a:br>
            <a:r>
              <a:rPr lang="en-US" altLang="en-US" sz="2000" b="0" dirty="0"/>
              <a:t>+</a:t>
            </a:r>
            <a:br>
              <a:rPr lang="en-US" altLang="en-US" sz="2000" b="0" dirty="0"/>
            </a:br>
            <a:r>
              <a:rPr lang="en-US" altLang="en-US" sz="2000" b="0" dirty="0"/>
              <a:t>+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5556250" y="2824956"/>
            <a:ext cx="457224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-</a:t>
            </a:r>
            <a:br>
              <a:rPr lang="en-US" alt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-</a:t>
            </a:r>
            <a:br>
              <a:rPr lang="en-US" alt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3027363" y="303213"/>
            <a:ext cx="4206875" cy="4108450"/>
            <a:chOff x="3026569" y="690163"/>
            <a:chExt cx="4206973" cy="4108849"/>
          </a:xfrm>
        </p:grpSpPr>
        <p:pic>
          <p:nvPicPr>
            <p:cNvPr id="1130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569" y="1370012"/>
              <a:ext cx="4206973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02" name="TextBox 1"/>
            <p:cNvSpPr txBox="1">
              <a:spLocks noChangeArrowheads="1"/>
            </p:cNvSpPr>
            <p:nvPr/>
          </p:nvSpPr>
          <p:spPr bwMode="auto">
            <a:xfrm>
              <a:off x="5007769" y="690163"/>
              <a:ext cx="1066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/>
                <a:t>voltage</a:t>
              </a:r>
              <a:br>
                <a:rPr lang="en-US" altLang="en-US" sz="2000" b="0"/>
              </a:br>
              <a:r>
                <a:rPr lang="en-US" altLang="en-US" sz="2000" b="0"/>
                <a:t>source</a:t>
              </a:r>
            </a:p>
          </p:txBody>
        </p:sp>
        <p:sp>
          <p:nvSpPr>
            <p:cNvPr id="11303" name="TextBox 4"/>
            <p:cNvSpPr txBox="1">
              <a:spLocks noChangeArrowheads="1"/>
            </p:cNvSpPr>
            <p:nvPr/>
          </p:nvSpPr>
          <p:spPr bwMode="auto">
            <a:xfrm>
              <a:off x="5541169" y="3427412"/>
              <a:ext cx="12192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600" b="0"/>
            </a:p>
          </p:txBody>
        </p:sp>
      </p:grpSp>
      <p:grpSp>
        <p:nvGrpSpPr>
          <p:cNvPr id="11267" name="Group 9"/>
          <p:cNvGrpSpPr>
            <a:grpSpLocks/>
          </p:cNvGrpSpPr>
          <p:nvPr/>
        </p:nvGrpSpPr>
        <p:grpSpPr bwMode="auto">
          <a:xfrm>
            <a:off x="436563" y="2811463"/>
            <a:ext cx="4419600" cy="1014412"/>
            <a:chOff x="435769" y="2810970"/>
            <a:chExt cx="4419600" cy="1015663"/>
          </a:xfrm>
        </p:grpSpPr>
        <p:sp>
          <p:nvSpPr>
            <p:cNvPr id="11299" name="TextBox 6"/>
            <p:cNvSpPr txBox="1">
              <a:spLocks noChangeArrowheads="1"/>
            </p:cNvSpPr>
            <p:nvPr/>
          </p:nvSpPr>
          <p:spPr bwMode="auto">
            <a:xfrm>
              <a:off x="435769" y="3009683"/>
              <a:ext cx="2438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/>
                <a:t>positively charged</a:t>
              </a:r>
            </a:p>
          </p:txBody>
        </p:sp>
        <p:sp>
          <p:nvSpPr>
            <p:cNvPr id="11300" name="TextBox 7"/>
            <p:cNvSpPr txBox="1">
              <a:spLocks noChangeArrowheads="1"/>
            </p:cNvSpPr>
            <p:nvPr/>
          </p:nvSpPr>
          <p:spPr bwMode="auto">
            <a:xfrm>
              <a:off x="4398169" y="2810970"/>
              <a:ext cx="457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 dirty="0"/>
                <a:t>+</a:t>
              </a:r>
              <a:br>
                <a:rPr lang="en-US" altLang="en-US" sz="2000" b="0" dirty="0"/>
              </a:br>
              <a:r>
                <a:rPr lang="en-US" altLang="en-US" sz="2000" b="0" dirty="0"/>
                <a:t>+</a:t>
              </a:r>
              <a:br>
                <a:rPr lang="en-US" altLang="en-US" sz="2000" b="0" dirty="0"/>
              </a:br>
              <a:r>
                <a:rPr lang="en-US" altLang="en-US" sz="2000" b="0" dirty="0"/>
                <a:t>+</a:t>
              </a:r>
            </a:p>
          </p:txBody>
        </p:sp>
      </p:grpSp>
      <p:grpSp>
        <p:nvGrpSpPr>
          <p:cNvPr id="11268" name="Group 12"/>
          <p:cNvGrpSpPr>
            <a:grpSpLocks/>
          </p:cNvGrpSpPr>
          <p:nvPr/>
        </p:nvGrpSpPr>
        <p:grpSpPr bwMode="auto">
          <a:xfrm>
            <a:off x="5556250" y="2811463"/>
            <a:ext cx="4398963" cy="1014412"/>
            <a:chOff x="5556577" y="2810969"/>
            <a:chExt cx="4398734" cy="1015663"/>
          </a:xfrm>
        </p:grpSpPr>
        <p:sp>
          <p:nvSpPr>
            <p:cNvPr id="11297" name="TextBox 10"/>
            <p:cNvSpPr txBox="1">
              <a:spLocks noChangeArrowheads="1"/>
            </p:cNvSpPr>
            <p:nvPr/>
          </p:nvSpPr>
          <p:spPr bwMode="auto">
            <a:xfrm>
              <a:off x="7233542" y="3003177"/>
              <a:ext cx="27217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/>
                <a:t>negatively charged</a:t>
              </a:r>
            </a:p>
          </p:txBody>
        </p:sp>
        <p:sp>
          <p:nvSpPr>
            <p:cNvPr id="11298" name="TextBox 11"/>
            <p:cNvSpPr txBox="1">
              <a:spLocks noChangeArrowheads="1"/>
            </p:cNvSpPr>
            <p:nvPr/>
          </p:nvSpPr>
          <p:spPr bwMode="auto">
            <a:xfrm>
              <a:off x="5556577" y="2810969"/>
              <a:ext cx="457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latin typeface="Courier New" pitchFamily="49" charset="0"/>
                  <a:cs typeface="Courier New" pitchFamily="49" charset="0"/>
                </a:rPr>
                <a:t>-</a:t>
              </a:r>
              <a:br>
                <a:rPr lang="en-US" altLang="en-US" sz="2000" dirty="0">
                  <a:latin typeface="Courier New" pitchFamily="49" charset="0"/>
                  <a:cs typeface="Courier New" pitchFamily="49" charset="0"/>
                </a:rPr>
              </a:br>
              <a:r>
                <a:rPr lang="en-US" altLang="en-US" sz="2000" dirty="0">
                  <a:latin typeface="Courier New" pitchFamily="49" charset="0"/>
                  <a:cs typeface="Courier New" pitchFamily="49" charset="0"/>
                </a:rPr>
                <a:t>-</a:t>
              </a:r>
              <a:br>
                <a:rPr lang="en-US" altLang="en-US" sz="2000" dirty="0">
                  <a:latin typeface="Courier New" pitchFamily="49" charset="0"/>
                  <a:cs typeface="Courier New" pitchFamily="49" charset="0"/>
                </a:rPr>
              </a:br>
              <a:r>
                <a:rPr lang="en-US" altLang="en-US" sz="2000" dirty="0">
                  <a:latin typeface="Courier New" pitchFamily="49" charset="0"/>
                  <a:cs typeface="Courier New" pitchFamily="49" charset="0"/>
                </a:rPr>
                <a:t>-</a:t>
              </a:r>
            </a:p>
          </p:txBody>
        </p:sp>
      </p:grp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1046163" y="2609850"/>
            <a:ext cx="1219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dirty="0"/>
              <a:t>anode</a:t>
            </a:r>
          </a:p>
        </p:txBody>
      </p:sp>
      <p:sp>
        <p:nvSpPr>
          <p:cNvPr id="11270" name="TextBox 13"/>
          <p:cNvSpPr txBox="1">
            <a:spLocks noChangeArrowheads="1"/>
          </p:cNvSpPr>
          <p:nvPr/>
        </p:nvSpPr>
        <p:spPr bwMode="auto">
          <a:xfrm>
            <a:off x="7827963" y="2627313"/>
            <a:ext cx="1676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cathode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58075" y="4770438"/>
            <a:ext cx="227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(</a:t>
            </a:r>
            <a:r>
              <a:rPr lang="en-US" altLang="en-US" sz="2800">
                <a:solidFill>
                  <a:srgbClr val="FF0000"/>
                </a:solidFill>
              </a:rPr>
              <a:t>reduction</a:t>
            </a:r>
            <a:r>
              <a:rPr lang="en-US" altLang="en-US" sz="2800"/>
              <a:t>)</a:t>
            </a:r>
            <a:endParaRPr lang="en-US" altLang="en-US" sz="2800" b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17838" y="5507038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Cl</a:t>
            </a:r>
            <a:r>
              <a:rPr lang="en-US" altLang="en-US" sz="3200" baseline="30000">
                <a:latin typeface="Courier New" pitchFamily="49" charset="0"/>
                <a:cs typeface="Courier New" pitchFamily="49" charset="0"/>
              </a:rPr>
              <a:t>-</a:t>
            </a:r>
            <a:endParaRPr lang="en-US" altLang="en-US" sz="2800" b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6563" y="4730750"/>
            <a:ext cx="1676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cathode: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38413" y="4752975"/>
            <a:ext cx="976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Mg</a:t>
            </a:r>
            <a:r>
              <a:rPr lang="en-US" altLang="en-US" sz="2800" baseline="30000"/>
              <a:t>2+</a:t>
            </a:r>
            <a:endParaRPr lang="en-US" altLang="en-US" sz="2800" b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935538" y="4767263"/>
            <a:ext cx="1889125" cy="523875"/>
            <a:chOff x="5007769" y="4767147"/>
            <a:chExt cx="1889592" cy="523220"/>
          </a:xfrm>
        </p:grpSpPr>
        <p:cxnSp>
          <p:nvCxnSpPr>
            <p:cNvPr id="11295" name="Straight Arrow Connector 8"/>
            <p:cNvCxnSpPr>
              <a:cxnSpLocks noChangeShapeType="1"/>
            </p:cNvCxnSpPr>
            <p:nvPr/>
          </p:nvCxnSpPr>
          <p:spPr bwMode="auto">
            <a:xfrm>
              <a:off x="5007769" y="5049651"/>
              <a:ext cx="954881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96" name="TextBox 16"/>
            <p:cNvSpPr txBox="1">
              <a:spLocks noChangeArrowheads="1"/>
            </p:cNvSpPr>
            <p:nvPr/>
          </p:nvSpPr>
          <p:spPr bwMode="auto">
            <a:xfrm>
              <a:off x="6150769" y="4767147"/>
              <a:ext cx="7465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Mg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14725" y="4770438"/>
            <a:ext cx="1303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+</a:t>
            </a:r>
            <a:r>
              <a:rPr lang="en-US" altLang="en-US" sz="2800"/>
              <a:t>  2 e</a:t>
            </a:r>
            <a:r>
              <a:rPr lang="en-US" altLang="en-US" sz="2800" baseline="30000"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3075" y="5530850"/>
            <a:ext cx="1676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anode: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792538" y="5549900"/>
            <a:ext cx="1889125" cy="523875"/>
            <a:chOff x="5007769" y="4767147"/>
            <a:chExt cx="1889592" cy="523220"/>
          </a:xfrm>
        </p:grpSpPr>
        <p:cxnSp>
          <p:nvCxnSpPr>
            <p:cNvPr id="11293" name="Straight Arrow Connector 8"/>
            <p:cNvCxnSpPr>
              <a:cxnSpLocks noChangeShapeType="1"/>
            </p:cNvCxnSpPr>
            <p:nvPr/>
          </p:nvCxnSpPr>
          <p:spPr bwMode="auto">
            <a:xfrm>
              <a:off x="5007769" y="5049651"/>
              <a:ext cx="954881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94" name="TextBox 25"/>
            <p:cNvSpPr txBox="1">
              <a:spLocks noChangeArrowheads="1"/>
            </p:cNvSpPr>
            <p:nvPr/>
          </p:nvSpPr>
          <p:spPr bwMode="auto">
            <a:xfrm>
              <a:off x="6150769" y="4767147"/>
              <a:ext cx="7465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Cl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41600" y="5549900"/>
            <a:ext cx="496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681663" y="5581650"/>
            <a:ext cx="1304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+</a:t>
            </a:r>
            <a:r>
              <a:rPr lang="en-US" altLang="en-US" sz="2800"/>
              <a:t>  2 e</a:t>
            </a:r>
            <a:r>
              <a:rPr lang="en-US" altLang="en-US" sz="2800" baseline="30000"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458075" y="5595938"/>
            <a:ext cx="2273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(</a:t>
            </a:r>
            <a:r>
              <a:rPr lang="en-US" altLang="en-US" sz="2800">
                <a:solidFill>
                  <a:srgbClr val="00B050"/>
                </a:solidFill>
              </a:rPr>
              <a:t>oxidation</a:t>
            </a:r>
            <a:r>
              <a:rPr lang="en-US" altLang="en-US" sz="2800"/>
              <a:t>)</a:t>
            </a:r>
            <a:endParaRPr lang="en-US" altLang="en-US" sz="2800" b="0"/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2174875" y="6246813"/>
            <a:ext cx="5059363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840" name="Group 35839"/>
          <p:cNvGrpSpPr>
            <a:grpSpLocks/>
          </p:cNvGrpSpPr>
          <p:nvPr/>
        </p:nvGrpSpPr>
        <p:grpSpPr bwMode="auto">
          <a:xfrm>
            <a:off x="790575" y="6350000"/>
            <a:ext cx="8101013" cy="584200"/>
            <a:chOff x="791008" y="6350058"/>
            <a:chExt cx="8100418" cy="584775"/>
          </a:xfrm>
        </p:grpSpPr>
        <p:sp>
          <p:nvSpPr>
            <p:cNvPr id="11287" name="Rectangle 32"/>
            <p:cNvSpPr>
              <a:spLocks noChangeArrowheads="1"/>
            </p:cNvSpPr>
            <p:nvPr/>
          </p:nvSpPr>
          <p:spPr bwMode="auto">
            <a:xfrm>
              <a:off x="2050020" y="6380835"/>
              <a:ext cx="9765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Mg</a:t>
              </a:r>
              <a:r>
                <a:rPr lang="en-US" altLang="en-US" sz="2800" baseline="30000"/>
                <a:t>2+</a:t>
              </a:r>
              <a:endParaRPr lang="en-US" altLang="en-US" sz="2800" b="0"/>
            </a:p>
          </p:txBody>
        </p:sp>
        <p:sp>
          <p:nvSpPr>
            <p:cNvPr id="11288" name="TextBox 33"/>
            <p:cNvSpPr txBox="1">
              <a:spLocks noChangeArrowheads="1"/>
            </p:cNvSpPr>
            <p:nvPr/>
          </p:nvSpPr>
          <p:spPr bwMode="auto">
            <a:xfrm>
              <a:off x="791008" y="6382085"/>
              <a:ext cx="13046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2 e</a:t>
              </a:r>
              <a:r>
                <a:rPr lang="en-US" altLang="en-US" sz="2800" baseline="30000">
                  <a:latin typeface="Courier New" pitchFamily="49" charset="0"/>
                  <a:cs typeface="Courier New" pitchFamily="49" charset="0"/>
                </a:rPr>
                <a:t>- </a:t>
              </a:r>
              <a:r>
                <a:rPr lang="en-US" altLang="en-US" sz="2800">
                  <a:cs typeface="Arial" charset="0"/>
                </a:rPr>
                <a:t>+</a:t>
              </a:r>
              <a:endParaRPr lang="en-US" altLang="en-US" sz="2800" baseline="30000">
                <a:cs typeface="Arial" charset="0"/>
              </a:endParaRPr>
            </a:p>
          </p:txBody>
        </p:sp>
        <p:sp>
          <p:nvSpPr>
            <p:cNvPr id="11289" name="TextBox 34"/>
            <p:cNvSpPr txBox="1">
              <a:spLocks noChangeArrowheads="1"/>
            </p:cNvSpPr>
            <p:nvPr/>
          </p:nvSpPr>
          <p:spPr bwMode="auto">
            <a:xfrm>
              <a:off x="2989507" y="6350058"/>
              <a:ext cx="16449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+  2 Cl</a:t>
              </a:r>
              <a:r>
                <a:rPr lang="en-US" altLang="en-US" sz="3200" baseline="30000">
                  <a:latin typeface="Courier New" pitchFamily="49" charset="0"/>
                  <a:cs typeface="Courier New" pitchFamily="49" charset="0"/>
                </a:rPr>
                <a:t>-</a:t>
              </a:r>
              <a:endParaRPr lang="en-US" altLang="en-US" sz="2800" b="0"/>
            </a:p>
          </p:txBody>
        </p:sp>
        <p:grpSp>
          <p:nvGrpSpPr>
            <p:cNvPr id="11290" name="Group 35"/>
            <p:cNvGrpSpPr>
              <a:grpSpLocks/>
            </p:cNvGrpSpPr>
            <p:nvPr/>
          </p:nvGrpSpPr>
          <p:grpSpPr bwMode="auto">
            <a:xfrm>
              <a:off x="4553512" y="6411613"/>
              <a:ext cx="4337914" cy="523220"/>
              <a:chOff x="4926808" y="4767147"/>
              <a:chExt cx="4337914" cy="523220"/>
            </a:xfrm>
          </p:grpSpPr>
          <p:cxnSp>
            <p:nvCxnSpPr>
              <p:cNvPr id="11291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4926808" y="5049651"/>
                <a:ext cx="954881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292" name="TextBox 37"/>
              <p:cNvSpPr txBox="1">
                <a:spLocks noChangeArrowheads="1"/>
              </p:cNvSpPr>
              <p:nvPr/>
            </p:nvSpPr>
            <p:spPr bwMode="auto">
              <a:xfrm>
                <a:off x="6072026" y="4767147"/>
                <a:ext cx="31926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800"/>
                  <a:t>Mg  +  Cl</a:t>
                </a:r>
                <a:r>
                  <a:rPr lang="en-US" altLang="en-US" sz="2800" baseline="-25000"/>
                  <a:t>2</a:t>
                </a:r>
                <a:r>
                  <a:rPr lang="en-US" altLang="en-US" sz="2800"/>
                  <a:t>  +  2 e</a:t>
                </a:r>
                <a:r>
                  <a:rPr lang="en-US" altLang="en-US" sz="2800" baseline="30000">
                    <a:latin typeface="Courier New" pitchFamily="49" charset="0"/>
                    <a:cs typeface="Courier New" pitchFamily="49" charset="0"/>
                  </a:rPr>
                  <a:t>-</a:t>
                </a:r>
                <a:endParaRPr lang="en-US" altLang="en-US" sz="2800"/>
              </a:p>
            </p:txBody>
          </p:sp>
        </p:grpSp>
      </p:grpSp>
      <p:cxnSp>
        <p:nvCxnSpPr>
          <p:cNvPr id="35842" name="Straight Connector 35841"/>
          <p:cNvCxnSpPr>
            <a:cxnSpLocks noChangeShapeType="1"/>
          </p:cNvCxnSpPr>
          <p:nvPr/>
        </p:nvCxnSpPr>
        <p:spPr bwMode="auto">
          <a:xfrm flipH="1">
            <a:off x="728663" y="6559550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 flipH="1">
            <a:off x="7869238" y="6580188"/>
            <a:ext cx="8001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5" name="TextBox 35844"/>
          <p:cNvSpPr txBox="1">
            <a:spLocks noChangeArrowheads="1"/>
          </p:cNvSpPr>
          <p:nvPr/>
        </p:nvSpPr>
        <p:spPr bwMode="auto">
          <a:xfrm>
            <a:off x="1960563" y="6334125"/>
            <a:ext cx="5538787" cy="677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0"/>
              <a:t/>
            </a:r>
            <a:br>
              <a:rPr lang="en-US" altLang="en-US" sz="2800" b="0"/>
            </a:br>
            <a:endParaRPr lang="en-US" altLang="en-US" sz="1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" grpId="0"/>
      <p:bldP spid="4" grpId="0"/>
      <p:bldP spid="18" grpId="0"/>
      <p:bldP spid="23" grpId="0"/>
      <p:bldP spid="22" grpId="0"/>
      <p:bldP spid="28" grpId="0"/>
      <p:bldP spid="29" grpId="0"/>
      <p:bldP spid="358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46163" y="417513"/>
            <a:ext cx="8037512" cy="4875212"/>
            <a:chOff x="1046163" y="417513"/>
            <a:chExt cx="8037512" cy="4875212"/>
          </a:xfrm>
        </p:grpSpPr>
        <p:sp>
          <p:nvSpPr>
            <p:cNvPr id="12292" name="TextBox 3"/>
            <p:cNvSpPr txBox="1">
              <a:spLocks noChangeArrowheads="1"/>
            </p:cNvSpPr>
            <p:nvPr/>
          </p:nvSpPr>
          <p:spPr bwMode="auto">
            <a:xfrm>
              <a:off x="5129213" y="2416175"/>
              <a:ext cx="3954462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Michael Faraday</a:t>
              </a:r>
              <a:br>
                <a:rPr lang="en-US" altLang="en-US"/>
              </a:br>
              <a:r>
                <a:rPr lang="en-US" altLang="en-US"/>
                <a:t>1791 – 1867</a:t>
              </a:r>
            </a:p>
          </p:txBody>
        </p:sp>
        <p:pic>
          <p:nvPicPr>
            <p:cNvPr id="1229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63" y="417513"/>
              <a:ext cx="3276600" cy="487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7213" y="5637213"/>
            <a:ext cx="9448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“The amount of chemical change that occurs during electrolysis is directly proportional to the amount of electricity that passes through the cell”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579563" y="696913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Coulomb, C</a:t>
            </a:r>
            <a:r>
              <a:rPr lang="en-US" altLang="en-US"/>
              <a:t> – SI unit of charge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27363" y="1979613"/>
            <a:ext cx="3459162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C = (amps) (sec)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70188" y="4875213"/>
            <a:ext cx="4100512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/>
              <a:t>1 mole e</a:t>
            </a:r>
            <a:r>
              <a:rPr lang="en-US" altLang="en-US" sz="3200" baseline="30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3200" dirty="0"/>
              <a:t> = </a:t>
            </a:r>
            <a:r>
              <a:rPr lang="en-US" altLang="en-US" sz="3200" dirty="0" smtClean="0"/>
              <a:t>96,485 </a:t>
            </a:r>
            <a:r>
              <a:rPr lang="en-US" altLang="en-US" sz="3200" dirty="0"/>
              <a:t>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22363" y="3560763"/>
            <a:ext cx="8337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ampere, amp</a:t>
            </a:r>
            <a:r>
              <a:rPr lang="en-US" altLang="en-US"/>
              <a:t> – SI unit of electrical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2240</TotalTime>
  <Words>1117</Words>
  <Application>Microsoft Office PowerPoint</Application>
  <PresentationFormat>Custom</PresentationFormat>
  <Paragraphs>197</Paragraphs>
  <Slides>39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Electrochemistry</dc:title>
  <dc:subject>CHE 1102</dc:subject>
  <dc:creator>BJ Yoblinski</dc:creator>
  <cp:lastModifiedBy>BJ Yoblinski</cp:lastModifiedBy>
  <cp:revision>175</cp:revision>
  <cp:lastPrinted>2011-04-18T20:30:30Z</cp:lastPrinted>
  <dcterms:created xsi:type="dcterms:W3CDTF">2001-03-19T16:24:52Z</dcterms:created>
  <dcterms:modified xsi:type="dcterms:W3CDTF">2016-05-01T23:30:27Z</dcterms:modified>
</cp:coreProperties>
</file>