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4" r:id="rId2"/>
    <p:sldId id="305" r:id="rId3"/>
    <p:sldId id="306" r:id="rId4"/>
  </p:sldIdLst>
  <p:sldSz cx="10167938" cy="7616825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82" autoAdjust="0"/>
  </p:normalViewPr>
  <p:slideViewPr>
    <p:cSldViewPr>
      <p:cViewPr>
        <p:scale>
          <a:sx n="71" d="100"/>
          <a:sy n="71" d="100"/>
        </p:scale>
        <p:origin x="-187" y="-58"/>
      </p:cViewPr>
      <p:guideLst>
        <p:guide orient="horz" pos="2399"/>
        <p:guide pos="3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632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934" tIns="45967" rIns="91934" bIns="45967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1934" tIns="45967" rIns="91934" bIns="45967" rtlCol="0"/>
          <a:lstStyle>
            <a:lvl1pPr algn="r">
              <a:defRPr sz="1200"/>
            </a:lvl1pPr>
          </a:lstStyle>
          <a:p>
            <a:pPr>
              <a:defRPr/>
            </a:pPr>
            <a:fld id="{70845A77-1B04-4983-B5F4-A3F05A84D85E}" type="datetimeFigureOut">
              <a:rPr lang="en-US"/>
              <a:pPr>
                <a:defRPr/>
              </a:pPr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1934" tIns="45967" rIns="91934" bIns="4596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lIns="91934" tIns="45967" rIns="91934" bIns="45967" rtlCol="0" anchor="b"/>
          <a:lstStyle>
            <a:lvl1pPr algn="r">
              <a:defRPr sz="1200"/>
            </a:lvl1pPr>
          </a:lstStyle>
          <a:p>
            <a:pPr>
              <a:defRPr/>
            </a:pPr>
            <a:fld id="{EC03B7E9-AF54-4277-B9AC-FB4F1C2C7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58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defTabSz="932106">
              <a:defRPr sz="1200" b="0">
                <a:latin typeface="Time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algn="r" defTabSz="932106">
              <a:defRPr sz="1200" b="0">
                <a:latin typeface="Time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5296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defTabSz="932106">
              <a:defRPr sz="1200" b="0">
                <a:latin typeface="Time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algn="r" defTabSz="932106">
              <a:defRPr sz="1200" b="0">
                <a:latin typeface="Times"/>
              </a:defRPr>
            </a:lvl1pPr>
          </a:lstStyle>
          <a:p>
            <a:pPr>
              <a:defRPr/>
            </a:pPr>
            <a:fld id="{DF8A5E6B-44A9-44AC-A551-5E1341D44E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7153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5375"/>
            <a:ext cx="8643938" cy="16335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5588" y="4316413"/>
            <a:ext cx="7116762" cy="1946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18559-A12A-4DDB-945D-59F360CEDE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60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962C3-B8FF-458F-A042-B49D44DAB5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33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45350" y="676275"/>
            <a:ext cx="2160588" cy="6094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30950" cy="6094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41B3B-18BC-4F7F-B634-6F32343A9C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405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59D0D-6012-4AF9-8138-F251E4C879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998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4263"/>
            <a:ext cx="8642350" cy="15128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42350" cy="16652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C4BE7-3A57-455D-92C2-E47ED16AA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048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4975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75" y="2200275"/>
            <a:ext cx="424656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86845-549A-4848-AA8D-8EE74F43C1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45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51938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92625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92625" cy="4387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5725" y="1704975"/>
            <a:ext cx="4494213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5725" y="2416175"/>
            <a:ext cx="4494213" cy="4387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8CF90-7FEA-4BC7-B0F4-77002EC5A0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45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EBAB5-B39D-44AA-8BD7-AAB7B7B5DD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559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B70D9-7B7D-480C-AFF5-3303E09D55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71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4863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100" y="303213"/>
            <a:ext cx="5684838" cy="65008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4863" cy="52101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CA7B6-BD4B-4851-B381-2625996E0F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76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313" y="5332413"/>
            <a:ext cx="6100762" cy="62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2313" y="681038"/>
            <a:ext cx="6100762" cy="45704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2313" y="5961063"/>
            <a:ext cx="6100762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FC87E-F161-4DA5-84E2-79728FCCA3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619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43938" cy="1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26" tIns="50813" rIns="101626" bIns="508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43938" cy="457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26" tIns="50813" rIns="101626" bIns="508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0550"/>
            <a:ext cx="211931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26" tIns="50813" rIns="101626" bIns="50813" numCol="1" anchor="t" anchorCtr="0" compatLnSpc="1">
            <a:prstTxWarp prst="textNoShape">
              <a:avLst/>
            </a:prstTxWarp>
          </a:bodyPr>
          <a:lstStyle>
            <a:lvl1pPr defTabSz="1016000">
              <a:defRPr sz="16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3450" y="6940550"/>
            <a:ext cx="3221038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26" tIns="50813" rIns="101626" bIns="50813" numCol="1" anchor="t" anchorCtr="0" compatLnSpc="1">
            <a:prstTxWarp prst="textNoShape">
              <a:avLst/>
            </a:prstTxWarp>
          </a:bodyPr>
          <a:lstStyle>
            <a:lvl1pPr algn="ctr" defTabSz="1016000">
              <a:defRPr sz="16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6625" y="6940550"/>
            <a:ext cx="211931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26" tIns="50813" rIns="101626" bIns="50813" numCol="1" anchor="t" anchorCtr="0" compatLnSpc="1">
            <a:prstTxWarp prst="textNoShape">
              <a:avLst/>
            </a:prstTxWarp>
          </a:bodyPr>
          <a:lstStyle>
            <a:lvl1pPr algn="r" defTabSz="1016000">
              <a:defRPr sz="1600" b="0">
                <a:latin typeface="+mn-lt"/>
              </a:defRPr>
            </a:lvl1pPr>
          </a:lstStyle>
          <a:p>
            <a:pPr>
              <a:defRPr/>
            </a:pPr>
            <a:fld id="{5C7346A1-4909-4DBB-8C8A-5A7CA8C2E9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2pPr>
      <a:lvl3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3pPr>
      <a:lvl4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4pPr>
      <a:lvl5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5pPr>
      <a:lvl6pPr marL="457200"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6pPr>
      <a:lvl7pPr marL="914400"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7pPr>
      <a:lvl8pPr marL="1371600"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8pPr>
      <a:lvl9pPr marL="1828800"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9pPr>
    </p:titleStyle>
    <p:bodyStyle>
      <a:lvl1pPr marL="381000" indent="-381000" algn="l" defTabSz="1016000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5500" indent="-317500" algn="l" defTabSz="1016000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0000" indent="-254000" algn="l" defTabSz="1016000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78000" indent="-254000" algn="l" defTabSz="1016000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86000" indent="-254000" algn="l" defTabSz="101600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43200" indent="-254000" algn="l" defTabSz="101600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00400" indent="-254000" algn="l" defTabSz="101600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57600" indent="-254000" algn="l" defTabSz="101600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14800" indent="-254000" algn="l" defTabSz="101600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436563" y="566738"/>
            <a:ext cx="9601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200" u="sng" dirty="0"/>
              <a:t>saturated solution</a:t>
            </a:r>
            <a:r>
              <a:rPr lang="en-US" altLang="en-US" dirty="0"/>
              <a:t> – no more solute will dissolve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07963" y="4612693"/>
            <a:ext cx="9829800" cy="1508125"/>
            <a:chOff x="322263" y="5276850"/>
            <a:chExt cx="9829800" cy="1508125"/>
          </a:xfrm>
        </p:grpSpPr>
        <p:sp>
          <p:nvSpPr>
            <p:cNvPr id="3" name="TextBox 2"/>
            <p:cNvSpPr txBox="1">
              <a:spLocks noChangeArrowheads="1"/>
            </p:cNvSpPr>
            <p:nvPr/>
          </p:nvSpPr>
          <p:spPr bwMode="auto">
            <a:xfrm>
              <a:off x="322263" y="5276850"/>
              <a:ext cx="9829800" cy="1508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657600" indent="-3657600">
                <a:defRPr sz="3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3200" u="sng" dirty="0"/>
                <a:t>solubility product constant</a:t>
              </a:r>
              <a:r>
                <a:rPr lang="en-US" altLang="en-US" dirty="0"/>
                <a:t> – equilibrium constant for ionic compounds that are only slightly soluble</a:t>
              </a:r>
            </a:p>
          </p:txBody>
        </p:sp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1738313" y="5935045"/>
              <a:ext cx="9906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/>
                <a:t>K</a:t>
              </a:r>
              <a:r>
                <a:rPr lang="en-US" altLang="en-US" sz="2400" dirty="0" err="1"/>
                <a:t>sp</a:t>
              </a:r>
              <a:endParaRPr lang="en-US" altLang="en-US" sz="2400" dirty="0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391715" y="1906439"/>
            <a:ext cx="7896225" cy="788987"/>
            <a:chOff x="1432" y="378"/>
            <a:chExt cx="4974" cy="497"/>
          </a:xfrm>
        </p:grpSpPr>
        <p:sp>
          <p:nvSpPr>
            <p:cNvPr id="15366" name="TextBox 20"/>
            <p:cNvSpPr txBox="1">
              <a:spLocks noChangeArrowheads="1"/>
            </p:cNvSpPr>
            <p:nvPr/>
          </p:nvSpPr>
          <p:spPr bwMode="auto">
            <a:xfrm>
              <a:off x="1432" y="526"/>
              <a:ext cx="497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CaCO</a:t>
              </a:r>
              <a:r>
                <a:rPr lang="en-US" altLang="en-US" baseline="-25000" dirty="0"/>
                <a:t>3</a:t>
              </a:r>
              <a:r>
                <a:rPr lang="en-US" altLang="en-US" sz="2600" dirty="0"/>
                <a:t> </a:t>
              </a:r>
              <a:r>
                <a:rPr lang="en-US" altLang="en-US" sz="2400" dirty="0"/>
                <a:t>(s)</a:t>
              </a:r>
              <a:r>
                <a:rPr lang="en-US" altLang="en-US" dirty="0"/>
                <a:t>                 Ca</a:t>
              </a:r>
              <a:r>
                <a:rPr lang="en-US" altLang="en-US" baseline="30000" dirty="0"/>
                <a:t>2+</a:t>
              </a:r>
              <a:r>
                <a:rPr lang="en-US" altLang="en-US" sz="2400" dirty="0"/>
                <a:t> (</a:t>
              </a:r>
              <a:r>
                <a:rPr lang="en-US" altLang="en-US" sz="2400" dirty="0" err="1">
                  <a:sym typeface="MT Extra" pitchFamily="18" charset="2"/>
                </a:rPr>
                <a:t>aq</a:t>
              </a:r>
              <a:r>
                <a:rPr lang="en-US" altLang="en-US" sz="2400" dirty="0"/>
                <a:t>)</a:t>
              </a:r>
              <a:r>
                <a:rPr lang="en-US" altLang="en-US" sz="2600" dirty="0"/>
                <a:t> </a:t>
              </a:r>
              <a:r>
                <a:rPr lang="en-US" altLang="en-US" dirty="0"/>
                <a:t>  +   CO</a:t>
              </a:r>
              <a:r>
                <a:rPr lang="en-US" altLang="en-US" baseline="-25000" dirty="0"/>
                <a:t>3</a:t>
              </a:r>
              <a:r>
                <a:rPr lang="en-US" altLang="en-US" baseline="30000" dirty="0"/>
                <a:t>2</a:t>
              </a:r>
              <a:r>
                <a:rPr lang="en-US" altLang="en-US" sz="3600" baseline="30000" dirty="0">
                  <a:cs typeface="Arial" charset="0"/>
                  <a:sym typeface="Symbol" pitchFamily="18" charset="2"/>
                </a:rPr>
                <a:t>−</a:t>
              </a:r>
              <a:r>
                <a:rPr lang="en-US" altLang="en-US" sz="2600" dirty="0"/>
                <a:t> </a:t>
              </a:r>
              <a:r>
                <a:rPr lang="en-US" altLang="en-US" sz="2400" dirty="0"/>
                <a:t>(</a:t>
              </a:r>
              <a:r>
                <a:rPr lang="en-US" altLang="en-US" sz="2400" dirty="0" err="1"/>
                <a:t>aq</a:t>
              </a:r>
              <a:r>
                <a:rPr lang="en-US" altLang="en-US" sz="2400" dirty="0"/>
                <a:t>)</a:t>
              </a:r>
            </a:p>
          </p:txBody>
        </p:sp>
        <p:grpSp>
          <p:nvGrpSpPr>
            <p:cNvPr id="15367" name="Group 21"/>
            <p:cNvGrpSpPr>
              <a:grpSpLocks/>
            </p:cNvGrpSpPr>
            <p:nvPr/>
          </p:nvGrpSpPr>
          <p:grpSpPr bwMode="auto">
            <a:xfrm>
              <a:off x="2813" y="378"/>
              <a:ext cx="629" cy="346"/>
              <a:chOff x="3792014" y="2646882"/>
              <a:chExt cx="895384" cy="551930"/>
            </a:xfrm>
          </p:grpSpPr>
          <p:sp>
            <p:nvSpPr>
              <p:cNvPr id="15368" name="TextBox 6"/>
              <p:cNvSpPr txBox="1">
                <a:spLocks noChangeArrowheads="1"/>
              </p:cNvSpPr>
              <p:nvPr/>
            </p:nvSpPr>
            <p:spPr bwMode="auto">
              <a:xfrm>
                <a:off x="3897413" y="2646882"/>
                <a:ext cx="789985" cy="3995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3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3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3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3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2000"/>
                  <a:t>H</a:t>
                </a:r>
                <a:r>
                  <a:rPr lang="en-US" altLang="en-US" sz="2000" baseline="-25000"/>
                  <a:t>2</a:t>
                </a:r>
                <a:r>
                  <a:rPr lang="en-US" altLang="en-US" sz="2000"/>
                  <a:t>O</a:t>
                </a:r>
              </a:p>
            </p:txBody>
          </p:sp>
          <p:grpSp>
            <p:nvGrpSpPr>
              <p:cNvPr id="15369" name="Group 23"/>
              <p:cNvGrpSpPr>
                <a:grpSpLocks/>
              </p:cNvGrpSpPr>
              <p:nvPr/>
            </p:nvGrpSpPr>
            <p:grpSpPr bwMode="auto">
              <a:xfrm>
                <a:off x="3792014" y="3046412"/>
                <a:ext cx="830351" cy="152400"/>
                <a:chOff x="3792014" y="3046412"/>
                <a:chExt cx="830351" cy="152400"/>
              </a:xfrm>
            </p:grpSpPr>
            <p:cxnSp>
              <p:nvCxnSpPr>
                <p:cNvPr id="15370" name="Straight Arrow Connector 8"/>
                <p:cNvCxnSpPr>
                  <a:cxnSpLocks noChangeShapeType="1"/>
                </p:cNvCxnSpPr>
                <p:nvPr/>
              </p:nvCxnSpPr>
              <p:spPr bwMode="auto">
                <a:xfrm>
                  <a:off x="3792014" y="3046412"/>
                  <a:ext cx="830351" cy="0"/>
                </a:xfrm>
                <a:prstGeom prst="straightConnector1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371" name="Straight Arrow Connector 25"/>
                <p:cNvCxnSpPr>
                  <a:cxnSpLocks noChangeShapeType="1"/>
                </p:cNvCxnSpPr>
                <p:nvPr/>
              </p:nvCxnSpPr>
              <p:spPr bwMode="auto">
                <a:xfrm flipH="1">
                  <a:off x="3792014" y="3198812"/>
                  <a:ext cx="799359" cy="0"/>
                </a:xfrm>
                <a:prstGeom prst="straightConnector1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534204" y="3226613"/>
            <a:ext cx="395172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 smtClean="0"/>
              <a:t>K     =  </a:t>
            </a:r>
            <a:r>
              <a:rPr lang="en-US" altLang="en-US" sz="2800" dirty="0"/>
              <a:t>[</a:t>
            </a:r>
            <a:r>
              <a:rPr lang="en-US" altLang="en-US" dirty="0"/>
              <a:t> </a:t>
            </a:r>
            <a:r>
              <a:rPr lang="en-US" altLang="en-US" dirty="0" smtClean="0"/>
              <a:t>Ca</a:t>
            </a:r>
            <a:r>
              <a:rPr lang="en-US" altLang="en-US" baseline="30000" dirty="0" smtClean="0"/>
              <a:t>2+</a:t>
            </a:r>
            <a:r>
              <a:rPr lang="en-US" altLang="en-US" dirty="0" smtClean="0"/>
              <a:t>] </a:t>
            </a:r>
            <a:r>
              <a:rPr lang="en-US" altLang="en-US" dirty="0"/>
              <a:t>[</a:t>
            </a:r>
            <a:r>
              <a:rPr lang="en-US" altLang="en-US" dirty="0" smtClean="0"/>
              <a:t>CO</a:t>
            </a:r>
            <a:r>
              <a:rPr lang="en-US" altLang="en-US" baseline="-25000" dirty="0" smtClean="0"/>
              <a:t>3</a:t>
            </a:r>
            <a:r>
              <a:rPr lang="en-US" altLang="en-US" baseline="30000" dirty="0" smtClean="0"/>
              <a:t>2</a:t>
            </a:r>
            <a:r>
              <a:rPr lang="en-US" altLang="en-US" baseline="30000" dirty="0" smtClean="0">
                <a:cs typeface="Arial" charset="0"/>
                <a:sym typeface="Symbol" pitchFamily="18" charset="2"/>
              </a:rPr>
              <a:t>−</a:t>
            </a:r>
            <a:r>
              <a:rPr lang="en-US" altLang="en-US" dirty="0" smtClean="0"/>
              <a:t>]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837497" y="3367999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sp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207963" y="2436812"/>
            <a:ext cx="980757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0" indent="-3429000"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200" u="sng" dirty="0"/>
              <a:t>molar solubility</a:t>
            </a:r>
            <a:r>
              <a:rPr lang="en-US" altLang="en-US" dirty="0"/>
              <a:t> – # moles of ionic solid that dissolves per 1 L DI water to form a saturated solution at 25 </a:t>
            </a:r>
            <a:r>
              <a:rPr lang="en-US" altLang="en-US" dirty="0">
                <a:sym typeface="Symbol" pitchFamily="18" charset="2"/>
              </a:rPr>
              <a:t></a:t>
            </a:r>
            <a:r>
              <a:rPr lang="en-US" altLang="en-US" dirty="0"/>
              <a:t>C 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1685075" y="4341812"/>
            <a:ext cx="6781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molar solubility </a:t>
            </a:r>
            <a:r>
              <a:rPr lang="en-US" altLang="en-US" u="sng" dirty="0">
                <a:solidFill>
                  <a:srgbClr val="00B050"/>
                </a:solidFill>
              </a:rPr>
              <a:t>always</a:t>
            </a:r>
            <a:r>
              <a:rPr lang="en-US" altLang="en-US" dirty="0"/>
              <a:t> equals “X”</a:t>
            </a: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539750" y="5484812"/>
            <a:ext cx="9144000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6.7 x 10</a:t>
            </a:r>
            <a:r>
              <a:rPr lang="en-US" altLang="en-US" sz="3200" baseline="30000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en-US" baseline="30000" dirty="0"/>
              <a:t>5</a:t>
            </a:r>
            <a:r>
              <a:rPr lang="en-US" altLang="en-US" dirty="0"/>
              <a:t> moles of CaCO</a:t>
            </a:r>
            <a:r>
              <a:rPr lang="en-US" altLang="en-US" baseline="-25000" dirty="0"/>
              <a:t>3</a:t>
            </a:r>
            <a:r>
              <a:rPr lang="en-US" altLang="en-US" sz="2400" dirty="0"/>
              <a:t> (s)</a:t>
            </a:r>
            <a:r>
              <a:rPr lang="en-US" altLang="en-US" dirty="0"/>
              <a:t> will dissolve per 1 L DI water producing 6.7 x 10</a:t>
            </a:r>
            <a:r>
              <a:rPr lang="en-US" altLang="en-US" sz="3200" baseline="30000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en-US" baseline="30000" dirty="0"/>
              <a:t>5</a:t>
            </a:r>
            <a:r>
              <a:rPr lang="en-US" altLang="en-US" baseline="-25000" dirty="0"/>
              <a:t>  </a:t>
            </a:r>
            <a:r>
              <a:rPr lang="en-US" altLang="en-US" u="sng" dirty="0"/>
              <a:t>M</a:t>
            </a:r>
            <a:r>
              <a:rPr lang="en-US" altLang="en-US" dirty="0"/>
              <a:t> Ca</a:t>
            </a:r>
            <a:r>
              <a:rPr lang="en-US" altLang="en-US" baseline="30000" dirty="0"/>
              <a:t>2+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aq</a:t>
            </a:r>
            <a:r>
              <a:rPr lang="en-US" altLang="en-US" sz="2400" dirty="0"/>
              <a:t>)</a:t>
            </a:r>
            <a:r>
              <a:rPr lang="en-US" altLang="en-US" sz="3200" dirty="0"/>
              <a:t> </a:t>
            </a:r>
            <a:r>
              <a:rPr lang="en-US" altLang="en-US" dirty="0"/>
              <a:t>and</a:t>
            </a:r>
            <a:br>
              <a:rPr lang="en-US" altLang="en-US" dirty="0"/>
            </a:br>
            <a:r>
              <a:rPr lang="en-US" altLang="en-US" dirty="0"/>
              <a:t>6.7 x 10</a:t>
            </a:r>
            <a:r>
              <a:rPr lang="en-US" altLang="en-US" sz="3200" baseline="30000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en-US" baseline="30000" dirty="0"/>
              <a:t>5</a:t>
            </a:r>
            <a:r>
              <a:rPr lang="en-US" altLang="en-US" baseline="-25000" dirty="0"/>
              <a:t>  </a:t>
            </a:r>
            <a:r>
              <a:rPr lang="en-US" altLang="en-US" u="sng" dirty="0"/>
              <a:t>M</a:t>
            </a:r>
            <a:r>
              <a:rPr lang="en-US" altLang="en-US" dirty="0"/>
              <a:t> CO</a:t>
            </a:r>
            <a:r>
              <a:rPr lang="en-US" altLang="en-US" baseline="-25000" dirty="0"/>
              <a:t>3</a:t>
            </a:r>
            <a:r>
              <a:rPr lang="en-US" altLang="en-US" baseline="30000" dirty="0"/>
              <a:t>2</a:t>
            </a:r>
            <a:r>
              <a:rPr lang="en-US" altLang="en-US" sz="3200" baseline="30000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aq</a:t>
            </a:r>
            <a:r>
              <a:rPr lang="en-US" altLang="en-US" sz="2400" dirty="0"/>
              <a:t>)</a:t>
            </a:r>
            <a:endParaRPr lang="en-US" altLang="en-US" sz="2400" u="sng" dirty="0"/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686855" y="767789"/>
            <a:ext cx="8991600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 smtClean="0"/>
              <a:t>Determine the final equilibrium concentration of </a:t>
            </a:r>
            <a:r>
              <a:rPr lang="en-US" altLang="en-US" dirty="0"/>
              <a:t>Ca</a:t>
            </a:r>
            <a:r>
              <a:rPr lang="en-US" altLang="en-US" baseline="30000" dirty="0"/>
              <a:t>2+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aq</a:t>
            </a:r>
            <a:r>
              <a:rPr lang="en-US" altLang="en-US" sz="2400" dirty="0"/>
              <a:t>)</a:t>
            </a:r>
            <a:r>
              <a:rPr lang="en-US" altLang="en-US" sz="3200" dirty="0"/>
              <a:t> </a:t>
            </a:r>
            <a:r>
              <a:rPr lang="en-US" altLang="en-US" dirty="0" smtClean="0"/>
              <a:t>and CO</a:t>
            </a:r>
            <a:r>
              <a:rPr lang="en-US" altLang="en-US" baseline="-25000" dirty="0" smtClean="0"/>
              <a:t>3</a:t>
            </a:r>
            <a:r>
              <a:rPr lang="en-US" altLang="en-US" baseline="30000" dirty="0" smtClean="0"/>
              <a:t>2</a:t>
            </a:r>
            <a:r>
              <a:rPr lang="en-US" altLang="en-US" sz="3200" baseline="300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(</a:t>
            </a:r>
            <a:r>
              <a:rPr lang="en-US" altLang="en-US" sz="2400" dirty="0" err="1" smtClean="0"/>
              <a:t>aq</a:t>
            </a:r>
            <a:r>
              <a:rPr lang="en-US" altLang="en-US" sz="2400" dirty="0" smtClean="0"/>
              <a:t>) </a:t>
            </a:r>
            <a:r>
              <a:rPr lang="en-US" altLang="en-US" dirty="0" smtClean="0"/>
              <a:t>in the saturated solution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/>
      <p:bldP spid="163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435769" y="760413"/>
            <a:ext cx="9448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Determine the equilibrium concentration of all ions and the molar solubility of </a:t>
            </a:r>
            <a:r>
              <a:rPr lang="en-US" altLang="en-US" dirty="0" smtClean="0"/>
              <a:t>calcium phosphate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98:Templates:Blank Presentation</Template>
  <TotalTime>2936</TotalTime>
  <Words>141</Words>
  <Application>Microsoft Office PowerPoint</Application>
  <PresentationFormat>Custom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17 Buffers</dc:title>
  <dc:subject>CHE 1102</dc:subject>
  <dc:creator>BJ Yoblinski</dc:creator>
  <cp:lastModifiedBy>BJ Yoblinski</cp:lastModifiedBy>
  <cp:revision>243</cp:revision>
  <cp:lastPrinted>2012-04-17T20:18:05Z</cp:lastPrinted>
  <dcterms:created xsi:type="dcterms:W3CDTF">2001-03-19T16:24:52Z</dcterms:created>
  <dcterms:modified xsi:type="dcterms:W3CDTF">2016-04-19T23:38:41Z</dcterms:modified>
</cp:coreProperties>
</file>