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71" r:id="rId2"/>
    <p:sldId id="269" r:id="rId3"/>
    <p:sldId id="270" r:id="rId4"/>
    <p:sldId id="257" r:id="rId5"/>
    <p:sldId id="306" r:id="rId6"/>
    <p:sldId id="307" r:id="rId7"/>
    <p:sldId id="273" r:id="rId8"/>
    <p:sldId id="275" r:id="rId9"/>
    <p:sldId id="276" r:id="rId10"/>
    <p:sldId id="277" r:id="rId11"/>
    <p:sldId id="278" r:id="rId12"/>
    <p:sldId id="279" r:id="rId13"/>
    <p:sldId id="272" r:id="rId14"/>
    <p:sldId id="285" r:id="rId15"/>
    <p:sldId id="280" r:id="rId16"/>
    <p:sldId id="281" r:id="rId17"/>
    <p:sldId id="282" r:id="rId18"/>
    <p:sldId id="283" r:id="rId19"/>
    <p:sldId id="284" r:id="rId20"/>
    <p:sldId id="286" r:id="rId21"/>
    <p:sldId id="266" r:id="rId22"/>
    <p:sldId id="259" r:id="rId23"/>
    <p:sldId id="308" r:id="rId24"/>
    <p:sldId id="288" r:id="rId25"/>
    <p:sldId id="289" r:id="rId26"/>
    <p:sldId id="290" r:id="rId27"/>
    <p:sldId id="291" r:id="rId28"/>
    <p:sldId id="292" r:id="rId29"/>
    <p:sldId id="310" r:id="rId30"/>
    <p:sldId id="311" r:id="rId31"/>
    <p:sldId id="293" r:id="rId32"/>
    <p:sldId id="294" r:id="rId33"/>
    <p:sldId id="295" r:id="rId34"/>
    <p:sldId id="296" r:id="rId35"/>
    <p:sldId id="329" r:id="rId36"/>
    <p:sldId id="312" r:id="rId37"/>
    <p:sldId id="298" r:id="rId38"/>
    <p:sldId id="299" r:id="rId39"/>
    <p:sldId id="300" r:id="rId40"/>
    <p:sldId id="297" r:id="rId41"/>
    <p:sldId id="258" r:id="rId42"/>
    <p:sldId id="265" r:id="rId43"/>
    <p:sldId id="309" r:id="rId44"/>
    <p:sldId id="303" r:id="rId45"/>
    <p:sldId id="304" r:id="rId46"/>
    <p:sldId id="305" r:id="rId47"/>
    <p:sldId id="260" r:id="rId48"/>
    <p:sldId id="313" r:id="rId49"/>
    <p:sldId id="314" r:id="rId50"/>
    <p:sldId id="315" r:id="rId51"/>
    <p:sldId id="316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</p:sldIdLst>
  <p:sldSz cx="10167938" cy="7616825"/>
  <p:notesSz cx="69469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4682" autoAdjust="0"/>
  </p:normalViewPr>
  <p:slideViewPr>
    <p:cSldViewPr>
      <p:cViewPr>
        <p:scale>
          <a:sx n="75" d="100"/>
          <a:sy n="75" d="100"/>
        </p:scale>
        <p:origin x="-58" y="134"/>
      </p:cViewPr>
      <p:guideLst>
        <p:guide orient="horz" pos="2399"/>
        <p:guide pos="32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632" y="-120"/>
      </p:cViewPr>
      <p:guideLst>
        <p:guide orient="horz" pos="2920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5029A57-10C7-4D36-B898-B4F489AD9BB8}" type="datetimeFigureOut">
              <a:rPr lang="en-US"/>
              <a:pPr>
                <a:defRPr/>
              </a:pPr>
              <a:t>4/4/2016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099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805863"/>
            <a:ext cx="30099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1E5BC44-5198-4224-B702-82C57EEBF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01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65" tIns="46333" rIns="92665" bIns="46333" numCol="1" anchor="t" anchorCtr="0" compatLnSpc="1">
            <a:prstTxWarp prst="textNoShape">
              <a:avLst/>
            </a:prstTxWarp>
          </a:bodyPr>
          <a:lstStyle>
            <a:lvl1pPr defTabSz="927100">
              <a:defRPr sz="1200" b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65" tIns="46333" rIns="92665" bIns="46333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4113" y="695325"/>
            <a:ext cx="4640262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03725"/>
            <a:ext cx="5095875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65" tIns="46333" rIns="92665" bIns="463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65" tIns="46333" rIns="92665" bIns="46333" numCol="1" anchor="b" anchorCtr="0" compatLnSpc="1">
            <a:prstTxWarp prst="textNoShape">
              <a:avLst/>
            </a:prstTxWarp>
          </a:bodyPr>
          <a:lstStyle>
            <a:lvl1pPr defTabSz="927100">
              <a:defRPr sz="1200" b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074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65" tIns="46333" rIns="92665" bIns="46333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"/>
              </a:defRPr>
            </a:lvl1pPr>
          </a:lstStyle>
          <a:p>
            <a:pPr>
              <a:defRPr/>
            </a:pPr>
            <a:fld id="{A35E5D0F-885A-4AB6-B205-962DD52C45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192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733CFDD-834C-402C-83BB-C187F844EFB4}" type="slidenum">
              <a:rPr lang="en-US" altLang="en-US" sz="1200" b="0" smtClean="0">
                <a:latin typeface="Times"/>
              </a:rPr>
              <a:pPr/>
              <a:t>4</a:t>
            </a:fld>
            <a:endParaRPr lang="en-US" altLang="en-US" sz="1200" b="0" smtClean="0">
              <a:latin typeface="Times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16-02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F210D8C-6C61-4341-9703-C4EC961593F5}" type="slidenum">
              <a:rPr lang="en-US" altLang="en-US" sz="1200" b="0" smtClean="0">
                <a:latin typeface="Times"/>
              </a:rPr>
              <a:pPr/>
              <a:t>22</a:t>
            </a:fld>
            <a:endParaRPr lang="en-US" altLang="en-US" sz="1200" b="0" smtClean="0">
              <a:latin typeface="Time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16-05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F3A8AFB-71FF-4648-A671-B5E416060DE1}" type="slidenum">
              <a:rPr lang="en-US" altLang="en-US" sz="1200" b="0" smtClean="0">
                <a:latin typeface="Times"/>
              </a:rPr>
              <a:pPr/>
              <a:t>41</a:t>
            </a:fld>
            <a:endParaRPr lang="en-US" altLang="en-US" sz="1200" b="0" smtClean="0">
              <a:latin typeface="Times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16-04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A02B7D2-C7D4-4C9B-BD0E-2402BB5C8A81}" type="slidenum">
              <a:rPr lang="en-US" altLang="en-US" sz="1200" b="0" smtClean="0">
                <a:latin typeface="Times"/>
              </a:rPr>
              <a:pPr/>
              <a:t>42</a:t>
            </a:fld>
            <a:endParaRPr lang="en-US" altLang="en-US" sz="1200" b="0" smtClean="0">
              <a:latin typeface="Time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16-09-03T05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F6A8C62-CACD-4EA4-A54F-AF609F42A505}" type="slidenum">
              <a:rPr lang="en-US" altLang="en-US" sz="1200" b="0" smtClean="0">
                <a:latin typeface="Times"/>
              </a:rPr>
              <a:pPr/>
              <a:t>47</a:t>
            </a:fld>
            <a:endParaRPr lang="en-US" altLang="en-US" sz="1200" b="0" smtClean="0">
              <a:latin typeface="Time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16-07</a:t>
            </a:r>
          </a:p>
          <a:p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5375"/>
            <a:ext cx="8643938" cy="1633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5588" y="4316413"/>
            <a:ext cx="7116762" cy="19462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486EC-561E-4284-8E47-A1CC305E8C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31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74791-1598-4CBE-B97F-61B1F7D971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87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45350" y="676275"/>
            <a:ext cx="2160588" cy="6094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676275"/>
            <a:ext cx="6330950" cy="6094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E7F00-DC50-4070-ADD3-9E35B14A74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15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0695-2EFA-46C6-A535-D196647F69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44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4263"/>
            <a:ext cx="8642350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42350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2EF85-3A2D-4C55-9AA7-48148FBAC2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522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0275"/>
            <a:ext cx="4244975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75" y="2200275"/>
            <a:ext cx="424656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ED00B-8AC6-460A-9203-440262ECA3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904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51938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92625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92625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5725" y="1704975"/>
            <a:ext cx="4494213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5725" y="2416175"/>
            <a:ext cx="4494213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C95D2-1F1B-4719-A0D7-432E83471C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00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D7C8C-0375-4B86-8C42-C966802DCB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75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8FB82-F25F-4293-949F-00FB85782E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583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4863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100" y="303213"/>
            <a:ext cx="5684838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4863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665DC-0A5E-45E3-8423-AD3C1C5946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411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313" y="5332413"/>
            <a:ext cx="6100762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2313" y="681038"/>
            <a:ext cx="6100762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2313" y="5961063"/>
            <a:ext cx="6100762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C3ECD-D0EE-47AD-B2EF-74181A4BF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62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43938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26" tIns="50813" rIns="101626" bIns="508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43938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0550"/>
            <a:ext cx="21193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 defTabSz="1016000">
              <a:defRPr sz="1600" b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3450" y="6940550"/>
            <a:ext cx="3221038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 algn="ctr" defTabSz="1016000">
              <a:defRPr sz="1600" b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6625" y="6940550"/>
            <a:ext cx="21193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 algn="r" defTabSz="1016000">
              <a:defRPr sz="1600" b="0">
                <a:latin typeface="+mn-lt"/>
              </a:defRPr>
            </a:lvl1pPr>
          </a:lstStyle>
          <a:p>
            <a:pPr>
              <a:defRPr/>
            </a:pPr>
            <a:fld id="{1139C716-4F0B-40C3-9D7D-46BE109315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2pPr>
      <a:lvl3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3pPr>
      <a:lvl4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4pPr>
      <a:lvl5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5pPr>
      <a:lvl6pPr marL="4572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6pPr>
      <a:lvl7pPr marL="9144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7pPr>
      <a:lvl8pPr marL="13716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8pPr>
      <a:lvl9pPr marL="18288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/>
        </a:defRPr>
      </a:lvl9pPr>
    </p:titleStyle>
    <p:bodyStyle>
      <a:lvl1pPr marL="381000" indent="-381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0000" indent="-254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8000" indent="-2540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60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432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004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76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48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620713" y="608013"/>
            <a:ext cx="9263062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9975" indent="-2339975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u="sng"/>
              <a:t>weak acid</a:t>
            </a:r>
            <a:r>
              <a:rPr lang="en-US" altLang="en-US"/>
              <a:t> </a:t>
            </a:r>
            <a:r>
              <a:rPr lang="en-US" altLang="en-US">
                <a:latin typeface="Courier New" pitchFamily="49" charset="0"/>
              </a:rPr>
              <a:t>–</a:t>
            </a:r>
            <a:r>
              <a:rPr lang="en-US" altLang="en-US"/>
              <a:t> an acid that only slightly dissociates into ions in aqueous solution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893763" y="2603500"/>
            <a:ext cx="8610600" cy="704850"/>
            <a:chOff x="104696" y="4951938"/>
            <a:chExt cx="8305572" cy="705874"/>
          </a:xfrm>
        </p:grpSpPr>
        <p:grpSp>
          <p:nvGrpSpPr>
            <p:cNvPr id="10245" name="Group 5"/>
            <p:cNvGrpSpPr>
              <a:grpSpLocks/>
            </p:cNvGrpSpPr>
            <p:nvPr/>
          </p:nvGrpSpPr>
          <p:grpSpPr bwMode="auto">
            <a:xfrm>
              <a:off x="104696" y="5103814"/>
              <a:ext cx="8305572" cy="553998"/>
              <a:chOff x="48798" y="2055812"/>
              <a:chExt cx="8616254" cy="554503"/>
            </a:xfrm>
          </p:grpSpPr>
          <p:sp>
            <p:nvSpPr>
              <p:cNvPr id="10247" name="TextBox 4"/>
              <p:cNvSpPr txBox="1">
                <a:spLocks noChangeArrowheads="1"/>
              </p:cNvSpPr>
              <p:nvPr/>
            </p:nvSpPr>
            <p:spPr bwMode="auto">
              <a:xfrm>
                <a:off x="48798" y="2055812"/>
                <a:ext cx="8616254" cy="554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CH</a:t>
                </a:r>
                <a:r>
                  <a:rPr lang="en-US" altLang="en-US" baseline="-25000"/>
                  <a:t>3</a:t>
                </a:r>
                <a:r>
                  <a:rPr lang="en-US" altLang="en-US"/>
                  <a:t>COOH	</a:t>
                </a:r>
                <a:r>
                  <a:rPr lang="en-US" altLang="en-US" sz="2800"/>
                  <a:t> </a:t>
                </a:r>
                <a:r>
                  <a:rPr lang="en-US" altLang="en-US"/>
                  <a:t>	 CH</a:t>
                </a:r>
                <a:r>
                  <a:rPr lang="en-US" altLang="en-US" baseline="-25000"/>
                  <a:t>3</a:t>
                </a:r>
                <a:r>
                  <a:rPr lang="en-US" altLang="en-US"/>
                  <a:t>COO</a:t>
                </a:r>
                <a:r>
                  <a:rPr lang="en-US" altLang="en-US" sz="3600" baseline="30000">
                    <a:latin typeface="Courier New" pitchFamily="49" charset="0"/>
                    <a:cs typeface="Courier New" pitchFamily="49" charset="0"/>
                  </a:rPr>
                  <a:t>-</a:t>
                </a:r>
                <a:r>
                  <a:rPr lang="en-US" altLang="en-US" sz="2600"/>
                  <a:t> (aq)</a:t>
                </a:r>
                <a:r>
                  <a:rPr lang="en-US" altLang="en-US"/>
                  <a:t>   +    H</a:t>
                </a:r>
                <a:r>
                  <a:rPr lang="en-US" altLang="en-US" baseline="30000"/>
                  <a:t>+</a:t>
                </a:r>
                <a:r>
                  <a:rPr lang="en-US" altLang="en-US" sz="2800"/>
                  <a:t> </a:t>
                </a:r>
                <a:r>
                  <a:rPr lang="en-US" altLang="en-US" sz="2600"/>
                  <a:t>(</a:t>
                </a:r>
                <a:r>
                  <a:rPr lang="en-US" altLang="en-US" sz="2600">
                    <a:sym typeface="MT Extra" pitchFamily="18" charset="2"/>
                  </a:rPr>
                  <a:t>aq</a:t>
                </a:r>
                <a:r>
                  <a:rPr lang="en-US" altLang="en-US" sz="2600"/>
                  <a:t>)</a:t>
                </a:r>
              </a:p>
            </p:txBody>
          </p:sp>
          <p:cxnSp>
            <p:nvCxnSpPr>
              <p:cNvPr id="10248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2482487" y="2304272"/>
                <a:ext cx="890551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0246" name="TextBox 6"/>
            <p:cNvSpPr txBox="1">
              <a:spLocks noChangeArrowheads="1"/>
            </p:cNvSpPr>
            <p:nvPr/>
          </p:nvSpPr>
          <p:spPr bwMode="auto">
            <a:xfrm>
              <a:off x="2530723" y="4951938"/>
              <a:ext cx="762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/>
                <a:t>H</a:t>
              </a:r>
              <a:r>
                <a:rPr lang="en-US" altLang="en-US" sz="2000" baseline="-25000"/>
                <a:t>2</a:t>
              </a:r>
              <a:r>
                <a:rPr lang="en-US" altLang="en-US" sz="2000"/>
                <a:t>O</a:t>
              </a:r>
            </a:p>
          </p:txBody>
        </p:sp>
      </p:grp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H="1">
            <a:off x="3270250" y="3122613"/>
            <a:ext cx="885825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620713" y="608013"/>
            <a:ext cx="9263062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460625" indent="-2460625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u="sng"/>
              <a:t>weak base</a:t>
            </a:r>
            <a:r>
              <a:rPr lang="en-US" altLang="en-US"/>
              <a:t> </a:t>
            </a:r>
            <a:r>
              <a:rPr lang="en-US" altLang="en-US">
                <a:latin typeface="Courier New" pitchFamily="49" charset="0"/>
              </a:rPr>
              <a:t>–</a:t>
            </a:r>
            <a:r>
              <a:rPr lang="en-US" altLang="en-US"/>
              <a:t> a base that only slightly dissociates into ions in aqueous solution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427163" y="2754313"/>
            <a:ext cx="152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NH</a:t>
            </a:r>
            <a:r>
              <a:rPr lang="en-US" altLang="en-US" baseline="-25000"/>
              <a:t>4</a:t>
            </a:r>
            <a:r>
              <a:rPr lang="en-US" altLang="en-US"/>
              <a:t>OH</a:t>
            </a:r>
            <a:endParaRPr lang="en-US" altLang="en-US" sz="2600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627563" y="2754313"/>
            <a:ext cx="4038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NH</a:t>
            </a:r>
            <a:r>
              <a:rPr lang="en-US" altLang="en-US" baseline="-25000"/>
              <a:t>4</a:t>
            </a:r>
            <a:r>
              <a:rPr lang="en-US" altLang="en-US" baseline="30000"/>
              <a:t>+</a:t>
            </a:r>
            <a:r>
              <a:rPr lang="en-US" altLang="en-US"/>
              <a:t> </a:t>
            </a:r>
            <a:r>
              <a:rPr lang="en-US" altLang="en-US" sz="2600"/>
              <a:t>(aq)</a:t>
            </a:r>
            <a:r>
              <a:rPr lang="en-US" altLang="en-US"/>
              <a:t>  +   OH</a:t>
            </a:r>
            <a:r>
              <a:rPr lang="en-US" altLang="en-US" sz="36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 sz="2600"/>
              <a:t> (</a:t>
            </a:r>
            <a:r>
              <a:rPr lang="en-US" altLang="en-US" sz="2600">
                <a:sym typeface="MT Extra" pitchFamily="18" charset="2"/>
              </a:rPr>
              <a:t>aq</a:t>
            </a:r>
            <a:r>
              <a:rPr lang="en-US" altLang="en-US" sz="2600"/>
              <a:t>)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306763" y="2528888"/>
            <a:ext cx="914400" cy="561975"/>
            <a:chOff x="3687542" y="2798702"/>
            <a:chExt cx="915500" cy="562263"/>
          </a:xfrm>
        </p:grpSpPr>
        <p:sp>
          <p:nvSpPr>
            <p:cNvPr id="11270" name="TextBox 20"/>
            <p:cNvSpPr txBox="1">
              <a:spLocks noChangeArrowheads="1"/>
            </p:cNvSpPr>
            <p:nvPr/>
          </p:nvSpPr>
          <p:spPr bwMode="auto">
            <a:xfrm>
              <a:off x="3813057" y="2798702"/>
              <a:ext cx="78998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/>
                <a:t>H</a:t>
              </a:r>
              <a:r>
                <a:rPr lang="en-US" altLang="en-US" sz="2000" baseline="-25000"/>
                <a:t>2</a:t>
              </a:r>
              <a:r>
                <a:rPr lang="en-US" altLang="en-US" sz="2000"/>
                <a:t>O</a:t>
              </a:r>
            </a:p>
          </p:txBody>
        </p:sp>
        <p:grpSp>
          <p:nvGrpSpPr>
            <p:cNvPr id="11271" name="Group 1"/>
            <p:cNvGrpSpPr>
              <a:grpSpLocks/>
            </p:cNvGrpSpPr>
            <p:nvPr/>
          </p:nvGrpSpPr>
          <p:grpSpPr bwMode="auto">
            <a:xfrm>
              <a:off x="3687542" y="3198812"/>
              <a:ext cx="915500" cy="162153"/>
              <a:chOff x="3687542" y="3198812"/>
              <a:chExt cx="915500" cy="162153"/>
            </a:xfrm>
          </p:grpSpPr>
          <p:cxnSp>
            <p:nvCxnSpPr>
              <p:cNvPr id="11272" name="Straight Arrow Connector 21"/>
              <p:cNvCxnSpPr>
                <a:cxnSpLocks noChangeShapeType="1"/>
              </p:cNvCxnSpPr>
              <p:nvPr/>
            </p:nvCxnSpPr>
            <p:spPr bwMode="auto">
              <a:xfrm>
                <a:off x="3713075" y="3198812"/>
                <a:ext cx="889967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273" name="Straight Arrow Connector 22"/>
              <p:cNvCxnSpPr>
                <a:cxnSpLocks noChangeShapeType="1"/>
              </p:cNvCxnSpPr>
              <p:nvPr/>
            </p:nvCxnSpPr>
            <p:spPr bwMode="auto">
              <a:xfrm flipH="1">
                <a:off x="3687542" y="3360965"/>
                <a:ext cx="885655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930275" y="330200"/>
            <a:ext cx="85344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254375" indent="-3254375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200" u="sng"/>
              <a:t>self-ionization</a:t>
            </a:r>
            <a:r>
              <a:rPr lang="en-US" altLang="en-US"/>
              <a:t>  – when a substance reacts with itself to form ions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0088" y="989013"/>
            <a:ext cx="3352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(auto-ionization)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533525" y="1998663"/>
            <a:ext cx="6710363" cy="584200"/>
            <a:chOff x="1578769" y="4494212"/>
            <a:chExt cx="6710082" cy="584200"/>
          </a:xfrm>
        </p:grpSpPr>
        <p:sp>
          <p:nvSpPr>
            <p:cNvPr id="12299" name="TextBox 4"/>
            <p:cNvSpPr txBox="1">
              <a:spLocks noChangeArrowheads="1"/>
            </p:cNvSpPr>
            <p:nvPr/>
          </p:nvSpPr>
          <p:spPr bwMode="auto">
            <a:xfrm>
              <a:off x="1578769" y="4494212"/>
              <a:ext cx="671008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H</a:t>
              </a:r>
              <a:r>
                <a:rPr lang="en-US" altLang="en-US" baseline="-25000"/>
                <a:t>2</a:t>
              </a:r>
              <a:r>
                <a:rPr lang="en-US" altLang="en-US"/>
                <a:t>O</a:t>
              </a:r>
              <a:r>
                <a:rPr lang="en-US" altLang="en-US" sz="2800"/>
                <a:t> (</a:t>
              </a:r>
              <a:r>
                <a:rPr lang="en-US" altLang="en-US" sz="3200">
                  <a:sym typeface="MT Extra" pitchFamily="18" charset="2"/>
                </a:rPr>
                <a:t></a:t>
              </a:r>
              <a:r>
                <a:rPr lang="en-US" altLang="en-US" sz="2800"/>
                <a:t>)</a:t>
              </a:r>
              <a:r>
                <a:rPr lang="en-US" altLang="en-US"/>
                <a:t>  		 H</a:t>
              </a:r>
              <a:r>
                <a:rPr lang="en-US" altLang="en-US" baseline="30000"/>
                <a:t>+</a:t>
              </a:r>
              <a:r>
                <a:rPr lang="en-US" altLang="en-US" sz="3200"/>
                <a:t> </a:t>
              </a:r>
              <a:r>
                <a:rPr lang="en-US" altLang="en-US" sz="2600"/>
                <a:t>(</a:t>
              </a:r>
              <a:r>
                <a:rPr lang="en-US" altLang="en-US" sz="2600">
                  <a:sym typeface="MT Extra" pitchFamily="18" charset="2"/>
                </a:rPr>
                <a:t>aq</a:t>
              </a:r>
              <a:r>
                <a:rPr lang="en-US" altLang="en-US" sz="2600"/>
                <a:t>)</a:t>
              </a:r>
              <a:r>
                <a:rPr lang="en-US" altLang="en-US"/>
                <a:t>   +   OH</a:t>
              </a:r>
              <a:r>
                <a:rPr lang="en-US" altLang="en-US" sz="4000" baseline="30000">
                  <a:latin typeface="Courier New" pitchFamily="49" charset="0"/>
                  <a:cs typeface="Courier New" pitchFamily="49" charset="0"/>
                </a:rPr>
                <a:t>-</a:t>
              </a:r>
              <a:r>
                <a:rPr lang="en-US" altLang="en-US" sz="3200"/>
                <a:t> </a:t>
              </a:r>
              <a:r>
                <a:rPr lang="en-US" altLang="en-US" sz="2600"/>
                <a:t>(aq)</a:t>
              </a:r>
              <a:r>
                <a:rPr lang="en-US" altLang="en-US"/>
                <a:t> </a:t>
              </a:r>
              <a:endParaRPr lang="en-US" altLang="en-US" sz="2800"/>
            </a:p>
          </p:txBody>
        </p:sp>
        <p:grpSp>
          <p:nvGrpSpPr>
            <p:cNvPr id="12300" name="Group 17"/>
            <p:cNvGrpSpPr>
              <a:grpSpLocks/>
            </p:cNvGrpSpPr>
            <p:nvPr/>
          </p:nvGrpSpPr>
          <p:grpSpPr bwMode="auto">
            <a:xfrm>
              <a:off x="3293794" y="4710112"/>
              <a:ext cx="718858" cy="152400"/>
              <a:chOff x="3801875" y="6170612"/>
              <a:chExt cx="718858" cy="152400"/>
            </a:xfrm>
          </p:grpSpPr>
          <p:cxnSp>
            <p:nvCxnSpPr>
              <p:cNvPr id="12301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3809370" y="6170612"/>
                <a:ext cx="711363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02" name="Straight Arrow Connector 8"/>
              <p:cNvCxnSpPr>
                <a:cxnSpLocks noChangeShapeType="1"/>
              </p:cNvCxnSpPr>
              <p:nvPr/>
            </p:nvCxnSpPr>
            <p:spPr bwMode="auto">
              <a:xfrm flipH="1">
                <a:off x="3801875" y="6323012"/>
                <a:ext cx="718858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65163" y="3092450"/>
            <a:ext cx="8643937" cy="554038"/>
            <a:chOff x="588168" y="4799012"/>
            <a:chExt cx="8644731" cy="553998"/>
          </a:xfrm>
        </p:grpSpPr>
        <p:grpSp>
          <p:nvGrpSpPr>
            <p:cNvPr id="12295" name="Group 16"/>
            <p:cNvGrpSpPr>
              <a:grpSpLocks/>
            </p:cNvGrpSpPr>
            <p:nvPr/>
          </p:nvGrpSpPr>
          <p:grpSpPr bwMode="auto">
            <a:xfrm>
              <a:off x="4011233" y="4999811"/>
              <a:ext cx="801606" cy="152400"/>
              <a:chOff x="3801875" y="6170612"/>
              <a:chExt cx="801606" cy="152400"/>
            </a:xfrm>
          </p:grpSpPr>
          <p:cxnSp>
            <p:nvCxnSpPr>
              <p:cNvPr id="12297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3892118" y="6170612"/>
                <a:ext cx="711363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98" name="Straight Arrow Connector 8"/>
              <p:cNvCxnSpPr>
                <a:cxnSpLocks noChangeShapeType="1"/>
              </p:cNvCxnSpPr>
              <p:nvPr/>
            </p:nvCxnSpPr>
            <p:spPr bwMode="auto">
              <a:xfrm flipH="1">
                <a:off x="3801875" y="6323012"/>
                <a:ext cx="718858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296" name="TextBox 4"/>
            <p:cNvSpPr txBox="1">
              <a:spLocks noChangeArrowheads="1"/>
            </p:cNvSpPr>
            <p:nvPr/>
          </p:nvSpPr>
          <p:spPr bwMode="auto">
            <a:xfrm>
              <a:off x="588168" y="4799012"/>
              <a:ext cx="8644731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H</a:t>
              </a:r>
              <a:r>
                <a:rPr lang="en-US" altLang="en-US" baseline="-25000"/>
                <a:t>2</a:t>
              </a:r>
              <a:r>
                <a:rPr lang="en-US" altLang="en-US"/>
                <a:t>O</a:t>
              </a:r>
              <a:r>
                <a:rPr lang="en-US" altLang="en-US" sz="2800"/>
                <a:t> (</a:t>
              </a:r>
              <a:r>
                <a:rPr lang="en-US" altLang="en-US" sz="2800">
                  <a:sym typeface="MT Extra" pitchFamily="18" charset="2"/>
                </a:rPr>
                <a:t></a:t>
              </a:r>
              <a:r>
                <a:rPr lang="en-US" altLang="en-US" sz="2800"/>
                <a:t>)</a:t>
              </a:r>
              <a:r>
                <a:rPr lang="en-US" altLang="en-US"/>
                <a:t>  + H</a:t>
              </a:r>
              <a:r>
                <a:rPr lang="en-US" altLang="en-US" baseline="-25000"/>
                <a:t>2</a:t>
              </a:r>
              <a:r>
                <a:rPr lang="en-US" altLang="en-US"/>
                <a:t>O</a:t>
              </a:r>
              <a:r>
                <a:rPr lang="en-US" altLang="en-US" sz="2800"/>
                <a:t> (</a:t>
              </a:r>
              <a:r>
                <a:rPr lang="en-US" altLang="en-US" sz="2800">
                  <a:sym typeface="MT Extra" pitchFamily="18" charset="2"/>
                </a:rPr>
                <a:t></a:t>
              </a:r>
              <a:r>
                <a:rPr lang="en-US" altLang="en-US" sz="2800"/>
                <a:t>)</a:t>
              </a:r>
              <a:r>
                <a:rPr lang="en-US" altLang="en-US"/>
                <a:t> 	</a:t>
              </a:r>
              <a:r>
                <a:rPr lang="en-US" altLang="en-US" sz="2800"/>
                <a:t> </a:t>
              </a:r>
              <a:r>
                <a:rPr lang="en-US" altLang="en-US"/>
                <a:t>       H</a:t>
              </a:r>
              <a:r>
                <a:rPr lang="en-US" altLang="en-US" baseline="-25000"/>
                <a:t>3</a:t>
              </a:r>
              <a:r>
                <a:rPr lang="en-US" altLang="en-US"/>
                <a:t>O</a:t>
              </a:r>
              <a:r>
                <a:rPr lang="en-US" altLang="en-US" baseline="30000"/>
                <a:t>+</a:t>
              </a:r>
              <a:r>
                <a:rPr lang="en-US" altLang="en-US" sz="2800"/>
                <a:t> </a:t>
              </a:r>
              <a:r>
                <a:rPr lang="en-US" altLang="en-US" sz="2600"/>
                <a:t>(</a:t>
              </a:r>
              <a:r>
                <a:rPr lang="en-US" altLang="en-US" sz="2600">
                  <a:sym typeface="MT Extra" pitchFamily="18" charset="2"/>
                </a:rPr>
                <a:t>aq</a:t>
              </a:r>
              <a:r>
                <a:rPr lang="en-US" altLang="en-US" sz="2600"/>
                <a:t>)</a:t>
              </a:r>
              <a:r>
                <a:rPr lang="en-US" altLang="en-US"/>
                <a:t>   +   OH</a:t>
              </a:r>
              <a:r>
                <a:rPr lang="en-US" altLang="en-US" sz="4000" baseline="30000">
                  <a:latin typeface="Courier New" pitchFamily="49" charset="0"/>
                  <a:cs typeface="Courier New" pitchFamily="49" charset="0"/>
                </a:rPr>
                <a:t>-</a:t>
              </a:r>
              <a:r>
                <a:rPr lang="en-US" altLang="en-US" sz="2800"/>
                <a:t> </a:t>
              </a:r>
              <a:r>
                <a:rPr lang="en-US" altLang="en-US" sz="2600"/>
                <a:t>(aq)</a:t>
              </a:r>
            </a:p>
          </p:txBody>
        </p:sp>
      </p:grpSp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4037013"/>
            <a:ext cx="8942387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"/>
          <p:cNvGrpSpPr>
            <a:grpSpLocks/>
          </p:cNvGrpSpPr>
          <p:nvPr/>
        </p:nvGrpSpPr>
        <p:grpSpPr bwMode="auto">
          <a:xfrm>
            <a:off x="1960563" y="912813"/>
            <a:ext cx="6708775" cy="584200"/>
            <a:chOff x="1578769" y="4494212"/>
            <a:chExt cx="6710082" cy="584200"/>
          </a:xfrm>
        </p:grpSpPr>
        <p:sp>
          <p:nvSpPr>
            <p:cNvPr id="13320" name="TextBox 4"/>
            <p:cNvSpPr txBox="1">
              <a:spLocks noChangeArrowheads="1"/>
            </p:cNvSpPr>
            <p:nvPr/>
          </p:nvSpPr>
          <p:spPr bwMode="auto">
            <a:xfrm>
              <a:off x="1578769" y="4494212"/>
              <a:ext cx="671008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H</a:t>
              </a:r>
              <a:r>
                <a:rPr lang="en-US" altLang="en-US" baseline="-25000"/>
                <a:t>2</a:t>
              </a:r>
              <a:r>
                <a:rPr lang="en-US" altLang="en-US"/>
                <a:t>O</a:t>
              </a:r>
              <a:r>
                <a:rPr lang="en-US" altLang="en-US" sz="2800"/>
                <a:t> (</a:t>
              </a:r>
              <a:r>
                <a:rPr lang="en-US" altLang="en-US" sz="3200">
                  <a:sym typeface="MT Extra" pitchFamily="18" charset="2"/>
                </a:rPr>
                <a:t></a:t>
              </a:r>
              <a:r>
                <a:rPr lang="en-US" altLang="en-US" sz="2800"/>
                <a:t>)</a:t>
              </a:r>
              <a:r>
                <a:rPr lang="en-US" altLang="en-US"/>
                <a:t>  		 H</a:t>
              </a:r>
              <a:r>
                <a:rPr lang="en-US" altLang="en-US" baseline="30000"/>
                <a:t>+</a:t>
              </a:r>
              <a:r>
                <a:rPr lang="en-US" altLang="en-US" sz="3200"/>
                <a:t> </a:t>
              </a:r>
              <a:r>
                <a:rPr lang="en-US" altLang="en-US" sz="2600"/>
                <a:t>(</a:t>
              </a:r>
              <a:r>
                <a:rPr lang="en-US" altLang="en-US" sz="2600">
                  <a:sym typeface="MT Extra" pitchFamily="18" charset="2"/>
                </a:rPr>
                <a:t>aq</a:t>
              </a:r>
              <a:r>
                <a:rPr lang="en-US" altLang="en-US" sz="2600"/>
                <a:t>)</a:t>
              </a:r>
              <a:r>
                <a:rPr lang="en-US" altLang="en-US"/>
                <a:t>   +   OH</a:t>
              </a:r>
              <a:r>
                <a:rPr lang="en-US" altLang="en-US" sz="4000" baseline="30000">
                  <a:latin typeface="Courier New" pitchFamily="49" charset="0"/>
                  <a:cs typeface="Courier New" pitchFamily="49" charset="0"/>
                </a:rPr>
                <a:t>-</a:t>
              </a:r>
              <a:r>
                <a:rPr lang="en-US" altLang="en-US" sz="3200"/>
                <a:t> </a:t>
              </a:r>
              <a:r>
                <a:rPr lang="en-US" altLang="en-US" sz="2600"/>
                <a:t>(aq)</a:t>
              </a:r>
              <a:r>
                <a:rPr lang="en-US" altLang="en-US"/>
                <a:t> </a:t>
              </a:r>
              <a:endParaRPr lang="en-US" altLang="en-US" sz="2800"/>
            </a:p>
          </p:txBody>
        </p:sp>
        <p:grpSp>
          <p:nvGrpSpPr>
            <p:cNvPr id="13321" name="Group 3"/>
            <p:cNvGrpSpPr>
              <a:grpSpLocks/>
            </p:cNvGrpSpPr>
            <p:nvPr/>
          </p:nvGrpSpPr>
          <p:grpSpPr bwMode="auto">
            <a:xfrm>
              <a:off x="3293794" y="4710112"/>
              <a:ext cx="740287" cy="152400"/>
              <a:chOff x="3801875" y="6170612"/>
              <a:chExt cx="740287" cy="152400"/>
            </a:xfrm>
          </p:grpSpPr>
          <p:cxnSp>
            <p:nvCxnSpPr>
              <p:cNvPr id="13322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3830799" y="6170612"/>
                <a:ext cx="711363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23" name="Straight Arrow Connector 8"/>
              <p:cNvCxnSpPr>
                <a:cxnSpLocks noChangeShapeType="1"/>
              </p:cNvCxnSpPr>
              <p:nvPr/>
            </p:nvCxnSpPr>
            <p:spPr bwMode="auto">
              <a:xfrm flipH="1">
                <a:off x="3801875" y="6323012"/>
                <a:ext cx="718858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55963" y="2111375"/>
            <a:ext cx="3276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K    =  [H</a:t>
            </a:r>
            <a:r>
              <a:rPr lang="en-US" altLang="en-US" baseline="30000"/>
              <a:t>+</a:t>
            </a:r>
            <a:r>
              <a:rPr lang="en-US" altLang="en-US"/>
              <a:t>] [OH</a:t>
            </a:r>
            <a:r>
              <a:rPr lang="en-US" altLang="en-US" sz="40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/>
              <a:t>]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6638" y="2225675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w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95350" y="3182938"/>
            <a:ext cx="8839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K</a:t>
            </a:r>
            <a:r>
              <a:rPr lang="en-US" altLang="en-US" baseline="-25000"/>
              <a:t>w</a:t>
            </a:r>
            <a:r>
              <a:rPr lang="en-US" altLang="en-US"/>
              <a:t> is called the </a:t>
            </a:r>
            <a:r>
              <a:rPr lang="en-US" altLang="en-US">
                <a:solidFill>
                  <a:srgbClr val="0070C0"/>
                </a:solidFill>
              </a:rPr>
              <a:t>ion-product constant</a:t>
            </a:r>
            <a:r>
              <a:rPr lang="en-US" altLang="en-US"/>
              <a:t> for water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79563" y="4189413"/>
            <a:ext cx="77565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K</a:t>
            </a:r>
            <a:r>
              <a:rPr lang="en-US" altLang="en-US" baseline="-25000"/>
              <a:t>w</a:t>
            </a:r>
            <a:r>
              <a:rPr lang="en-US" altLang="en-US"/>
              <a:t> is just another equilibrium constant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79563" y="5408613"/>
            <a:ext cx="7315200" cy="554037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 K</a:t>
            </a:r>
            <a:r>
              <a:rPr lang="en-US" altLang="en-US" baseline="-25000"/>
              <a:t>w</a:t>
            </a:r>
            <a:r>
              <a:rPr lang="en-US" altLang="en-US"/>
              <a:t> = [H</a:t>
            </a:r>
            <a:r>
              <a:rPr lang="en-US" altLang="en-US" baseline="30000"/>
              <a:t>+</a:t>
            </a:r>
            <a:r>
              <a:rPr lang="en-US" altLang="en-US"/>
              <a:t>]</a:t>
            </a:r>
            <a:r>
              <a:rPr lang="en-US" altLang="en-US" sz="2400"/>
              <a:t> </a:t>
            </a:r>
            <a:r>
              <a:rPr lang="en-US" altLang="en-US"/>
              <a:t>[OH</a:t>
            </a:r>
            <a:r>
              <a:rPr lang="en-US" altLang="en-US" sz="40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/>
              <a:t>] = 1.0 x 10</a:t>
            </a:r>
            <a:r>
              <a:rPr lang="en-US" altLang="en-US" sz="32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 baseline="30000"/>
              <a:t>14</a:t>
            </a:r>
            <a:r>
              <a:rPr lang="en-US" altLang="en-US"/>
              <a:t>  (at 25 </a:t>
            </a:r>
            <a:r>
              <a:rPr lang="en-US" altLang="en-US">
                <a:sym typeface="Symbol" pitchFamily="18" charset="2"/>
              </a:rPr>
              <a:t></a:t>
            </a:r>
            <a:r>
              <a:rPr lang="en-US" altLang="en-US"/>
              <a:t>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2611438" y="2284413"/>
            <a:ext cx="4876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u="sng"/>
              <a:t>in pure DI water at 25 </a:t>
            </a:r>
            <a:r>
              <a:rPr lang="en-US" altLang="en-US" u="sng">
                <a:sym typeface="Symbol" pitchFamily="18" charset="2"/>
              </a:rPr>
              <a:t></a:t>
            </a:r>
            <a:r>
              <a:rPr lang="en-US" altLang="en-US" u="sng"/>
              <a:t>C</a:t>
            </a:r>
          </a:p>
        </p:txBody>
      </p:sp>
      <p:grpSp>
        <p:nvGrpSpPr>
          <p:cNvPr id="14339" name="Group 11"/>
          <p:cNvGrpSpPr>
            <a:grpSpLocks/>
          </p:cNvGrpSpPr>
          <p:nvPr/>
        </p:nvGrpSpPr>
        <p:grpSpPr bwMode="auto">
          <a:xfrm>
            <a:off x="3048000" y="3371850"/>
            <a:ext cx="4013200" cy="2362200"/>
            <a:chOff x="3047525" y="3372164"/>
            <a:chExt cx="4012882" cy="2361885"/>
          </a:xfrm>
        </p:grpSpPr>
        <p:sp>
          <p:nvSpPr>
            <p:cNvPr id="14345" name="TextBox 4"/>
            <p:cNvSpPr txBox="1">
              <a:spLocks noChangeArrowheads="1"/>
            </p:cNvSpPr>
            <p:nvPr/>
          </p:nvSpPr>
          <p:spPr bwMode="auto">
            <a:xfrm>
              <a:off x="3047525" y="5180012"/>
              <a:ext cx="4012882" cy="5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[OH</a:t>
              </a:r>
              <a:r>
                <a:rPr lang="en-US" altLang="en-US" sz="4000" baseline="30000">
                  <a:latin typeface="Courier New" pitchFamily="49" charset="0"/>
                  <a:cs typeface="Courier New" pitchFamily="49" charset="0"/>
                </a:rPr>
                <a:t>-</a:t>
              </a:r>
              <a:r>
                <a:rPr lang="en-US" altLang="en-US"/>
                <a:t>] = 1.0 x 10</a:t>
              </a:r>
              <a:r>
                <a:rPr lang="en-US" altLang="en-US" sz="3200" baseline="30000">
                  <a:latin typeface="Courier New" pitchFamily="49" charset="0"/>
                  <a:cs typeface="Courier New" pitchFamily="49" charset="0"/>
                </a:rPr>
                <a:t>-</a:t>
              </a:r>
              <a:r>
                <a:rPr lang="en-US" altLang="en-US" baseline="30000"/>
                <a:t>7</a:t>
              </a:r>
              <a:r>
                <a:rPr lang="en-US" altLang="en-US" baseline="-25000"/>
                <a:t> </a:t>
              </a:r>
              <a:r>
                <a:rPr lang="en-US" altLang="en-US"/>
                <a:t> </a:t>
              </a:r>
              <a:r>
                <a:rPr lang="en-US" altLang="en-US" u="sng"/>
                <a:t>M</a:t>
              </a:r>
              <a:r>
                <a:rPr lang="en-US" altLang="en-US"/>
                <a:t> </a:t>
              </a:r>
            </a:p>
          </p:txBody>
        </p:sp>
        <p:grpSp>
          <p:nvGrpSpPr>
            <p:cNvPr id="14346" name="Group 10"/>
            <p:cNvGrpSpPr>
              <a:grpSpLocks/>
            </p:cNvGrpSpPr>
            <p:nvPr/>
          </p:nvGrpSpPr>
          <p:grpSpPr bwMode="auto">
            <a:xfrm>
              <a:off x="3263266" y="3372164"/>
              <a:ext cx="3581400" cy="1422362"/>
              <a:chOff x="3263266" y="3372164"/>
              <a:chExt cx="3581400" cy="1422362"/>
            </a:xfrm>
          </p:grpSpPr>
          <p:sp>
            <p:nvSpPr>
              <p:cNvPr id="14347" name="TextBox 2"/>
              <p:cNvSpPr txBox="1">
                <a:spLocks noChangeArrowheads="1"/>
              </p:cNvSpPr>
              <p:nvPr/>
            </p:nvSpPr>
            <p:spPr bwMode="auto">
              <a:xfrm>
                <a:off x="3263266" y="3372164"/>
                <a:ext cx="3581400" cy="5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[H</a:t>
                </a:r>
                <a:r>
                  <a:rPr lang="en-US" altLang="en-US" baseline="30000"/>
                  <a:t>+</a:t>
                </a:r>
                <a:r>
                  <a:rPr lang="en-US" altLang="en-US"/>
                  <a:t>] = 1.0 x 10</a:t>
                </a:r>
                <a:r>
                  <a:rPr lang="en-US" altLang="en-US" sz="3200" baseline="30000">
                    <a:latin typeface="Courier New" pitchFamily="49" charset="0"/>
                    <a:cs typeface="Courier New" pitchFamily="49" charset="0"/>
                  </a:rPr>
                  <a:t>-</a:t>
                </a:r>
                <a:r>
                  <a:rPr lang="en-US" altLang="en-US" baseline="30000"/>
                  <a:t>7</a:t>
                </a:r>
                <a:r>
                  <a:rPr lang="en-US" altLang="en-US" baseline="-25000"/>
                  <a:t> </a:t>
                </a:r>
                <a:r>
                  <a:rPr lang="en-US" altLang="en-US"/>
                  <a:t> </a:t>
                </a:r>
                <a:r>
                  <a:rPr lang="en-US" altLang="en-US" u="sng"/>
                  <a:t>M</a:t>
                </a:r>
                <a:r>
                  <a:rPr lang="en-US" altLang="en-US"/>
                  <a:t> </a:t>
                </a:r>
              </a:p>
            </p:txBody>
          </p:sp>
          <p:sp>
            <p:nvSpPr>
              <p:cNvPr id="14348" name="TextBox 1"/>
              <p:cNvSpPr txBox="1">
                <a:spLocks noChangeArrowheads="1"/>
              </p:cNvSpPr>
              <p:nvPr/>
            </p:nvSpPr>
            <p:spPr bwMode="auto">
              <a:xfrm>
                <a:off x="4623119" y="4240528"/>
                <a:ext cx="915988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and</a:t>
                </a:r>
              </a:p>
            </p:txBody>
          </p:sp>
        </p:grpSp>
      </p:grpSp>
      <p:grpSp>
        <p:nvGrpSpPr>
          <p:cNvPr id="14340" name="Group 1"/>
          <p:cNvGrpSpPr>
            <a:grpSpLocks/>
          </p:cNvGrpSpPr>
          <p:nvPr/>
        </p:nvGrpSpPr>
        <p:grpSpPr bwMode="auto">
          <a:xfrm>
            <a:off x="1965325" y="835025"/>
            <a:ext cx="6708775" cy="584200"/>
            <a:chOff x="1578769" y="4494212"/>
            <a:chExt cx="6710082" cy="584200"/>
          </a:xfrm>
        </p:grpSpPr>
        <p:sp>
          <p:nvSpPr>
            <p:cNvPr id="14341" name="TextBox 4"/>
            <p:cNvSpPr txBox="1">
              <a:spLocks noChangeArrowheads="1"/>
            </p:cNvSpPr>
            <p:nvPr/>
          </p:nvSpPr>
          <p:spPr bwMode="auto">
            <a:xfrm>
              <a:off x="1578769" y="4494212"/>
              <a:ext cx="671008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H</a:t>
              </a:r>
              <a:r>
                <a:rPr lang="en-US" altLang="en-US" baseline="-25000"/>
                <a:t>2</a:t>
              </a:r>
              <a:r>
                <a:rPr lang="en-US" altLang="en-US"/>
                <a:t>O</a:t>
              </a:r>
              <a:r>
                <a:rPr lang="en-US" altLang="en-US" sz="2800"/>
                <a:t> (</a:t>
              </a:r>
              <a:r>
                <a:rPr lang="en-US" altLang="en-US" sz="3200">
                  <a:sym typeface="MT Extra" pitchFamily="18" charset="2"/>
                </a:rPr>
                <a:t></a:t>
              </a:r>
              <a:r>
                <a:rPr lang="en-US" altLang="en-US" sz="2800"/>
                <a:t>)</a:t>
              </a:r>
              <a:r>
                <a:rPr lang="en-US" altLang="en-US"/>
                <a:t>  		 H</a:t>
              </a:r>
              <a:r>
                <a:rPr lang="en-US" altLang="en-US" baseline="30000"/>
                <a:t>+</a:t>
              </a:r>
              <a:r>
                <a:rPr lang="en-US" altLang="en-US" sz="3200"/>
                <a:t> </a:t>
              </a:r>
              <a:r>
                <a:rPr lang="en-US" altLang="en-US" sz="2600"/>
                <a:t>(</a:t>
              </a:r>
              <a:r>
                <a:rPr lang="en-US" altLang="en-US" sz="2600">
                  <a:sym typeface="MT Extra" pitchFamily="18" charset="2"/>
                </a:rPr>
                <a:t>aq</a:t>
              </a:r>
              <a:r>
                <a:rPr lang="en-US" altLang="en-US" sz="2600"/>
                <a:t>)</a:t>
              </a:r>
              <a:r>
                <a:rPr lang="en-US" altLang="en-US"/>
                <a:t>   +   OH</a:t>
              </a:r>
              <a:r>
                <a:rPr lang="en-US" altLang="en-US" sz="4000" baseline="30000">
                  <a:latin typeface="Courier New" pitchFamily="49" charset="0"/>
                  <a:cs typeface="Courier New" pitchFamily="49" charset="0"/>
                </a:rPr>
                <a:t>-</a:t>
              </a:r>
              <a:r>
                <a:rPr lang="en-US" altLang="en-US" sz="3200"/>
                <a:t> </a:t>
              </a:r>
              <a:r>
                <a:rPr lang="en-US" altLang="en-US" sz="2600"/>
                <a:t>(aq)</a:t>
              </a:r>
              <a:r>
                <a:rPr lang="en-US" altLang="en-US"/>
                <a:t> </a:t>
              </a:r>
              <a:endParaRPr lang="en-US" altLang="en-US" sz="2800"/>
            </a:p>
          </p:txBody>
        </p:sp>
        <p:grpSp>
          <p:nvGrpSpPr>
            <p:cNvPr id="14342" name="Group 3"/>
            <p:cNvGrpSpPr>
              <a:grpSpLocks/>
            </p:cNvGrpSpPr>
            <p:nvPr/>
          </p:nvGrpSpPr>
          <p:grpSpPr bwMode="auto">
            <a:xfrm>
              <a:off x="3293794" y="4710112"/>
              <a:ext cx="740287" cy="152400"/>
              <a:chOff x="3801875" y="6170612"/>
              <a:chExt cx="740287" cy="152400"/>
            </a:xfrm>
          </p:grpSpPr>
          <p:cxnSp>
            <p:nvCxnSpPr>
              <p:cNvPr id="14343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3830799" y="6170612"/>
                <a:ext cx="711363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44" name="Straight Arrow Connector 8"/>
              <p:cNvCxnSpPr>
                <a:cxnSpLocks noChangeShapeType="1"/>
              </p:cNvCxnSpPr>
              <p:nvPr/>
            </p:nvCxnSpPr>
            <p:spPr bwMode="auto">
              <a:xfrm flipH="1">
                <a:off x="3801875" y="6323012"/>
                <a:ext cx="718858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1009650" y="982663"/>
            <a:ext cx="4495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when  [H</a:t>
            </a:r>
            <a:r>
              <a:rPr lang="en-US" altLang="en-US" baseline="30000"/>
              <a:t>+</a:t>
            </a:r>
            <a:r>
              <a:rPr lang="en-US" altLang="en-US"/>
              <a:t>]  =  [OH</a:t>
            </a:r>
            <a:r>
              <a:rPr lang="en-US" altLang="en-US" sz="40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/>
              <a:t>] </a:t>
            </a:r>
          </a:p>
        </p:txBody>
      </p:sp>
      <p:grpSp>
        <p:nvGrpSpPr>
          <p:cNvPr id="15363" name="Group 4"/>
          <p:cNvGrpSpPr>
            <a:grpSpLocks/>
          </p:cNvGrpSpPr>
          <p:nvPr/>
        </p:nvGrpSpPr>
        <p:grpSpPr bwMode="auto">
          <a:xfrm>
            <a:off x="5070475" y="982663"/>
            <a:ext cx="4673600" cy="554037"/>
            <a:chOff x="4906006" y="994801"/>
            <a:chExt cx="4673763" cy="553998"/>
          </a:xfrm>
        </p:grpSpPr>
        <p:cxnSp>
          <p:nvCxnSpPr>
            <p:cNvPr id="15375" name="Straight Arrow Connector 8"/>
            <p:cNvCxnSpPr>
              <a:cxnSpLocks noChangeShapeType="1"/>
            </p:cNvCxnSpPr>
            <p:nvPr/>
          </p:nvCxnSpPr>
          <p:spPr bwMode="auto">
            <a:xfrm>
              <a:off x="4906006" y="1288208"/>
              <a:ext cx="711363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376" name="TextBox 3"/>
            <p:cNvSpPr txBox="1">
              <a:spLocks noChangeArrowheads="1"/>
            </p:cNvSpPr>
            <p:nvPr/>
          </p:nvSpPr>
          <p:spPr bwMode="auto">
            <a:xfrm>
              <a:off x="5693569" y="994801"/>
              <a:ext cx="38862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 solution is </a:t>
              </a:r>
              <a:r>
                <a:rPr lang="en-US" altLang="en-US" u="sng"/>
                <a:t>neutral</a:t>
              </a: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14413" y="1979613"/>
            <a:ext cx="3884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when  [H</a:t>
            </a:r>
            <a:r>
              <a:rPr lang="en-US" altLang="en-US" baseline="30000"/>
              <a:t>+</a:t>
            </a:r>
            <a:r>
              <a:rPr lang="en-US" altLang="en-US"/>
              <a:t>]  </a:t>
            </a:r>
            <a:r>
              <a:rPr lang="en-US" altLang="en-US" sz="3200"/>
              <a:t>&gt;</a:t>
            </a:r>
            <a:r>
              <a:rPr lang="en-US" altLang="en-US"/>
              <a:t>  [OH</a:t>
            </a:r>
            <a:r>
              <a:rPr lang="en-US" altLang="en-US" sz="40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/>
              <a:t>]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14413" y="2970213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when  [H</a:t>
            </a:r>
            <a:r>
              <a:rPr lang="en-US" altLang="en-US" baseline="30000"/>
              <a:t>+</a:t>
            </a:r>
            <a:r>
              <a:rPr lang="en-US" altLang="en-US"/>
              <a:t>]  </a:t>
            </a:r>
            <a:r>
              <a:rPr lang="en-US" altLang="en-US" sz="3200"/>
              <a:t>&lt;</a:t>
            </a:r>
            <a:r>
              <a:rPr lang="en-US" altLang="en-US"/>
              <a:t>  [OH</a:t>
            </a:r>
            <a:r>
              <a:rPr lang="en-US" altLang="en-US" sz="40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/>
              <a:t>] 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080000" y="2035175"/>
            <a:ext cx="4800600" cy="554038"/>
            <a:chOff x="4779169" y="994801"/>
            <a:chExt cx="4800600" cy="553998"/>
          </a:xfrm>
        </p:grpSpPr>
        <p:cxnSp>
          <p:nvCxnSpPr>
            <p:cNvPr id="15373" name="Straight Arrow Connector 8"/>
            <p:cNvCxnSpPr>
              <a:cxnSpLocks noChangeShapeType="1"/>
            </p:cNvCxnSpPr>
            <p:nvPr/>
          </p:nvCxnSpPr>
          <p:spPr bwMode="auto">
            <a:xfrm>
              <a:off x="4779169" y="1263916"/>
              <a:ext cx="711363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374" name="TextBox 9"/>
            <p:cNvSpPr txBox="1">
              <a:spLocks noChangeArrowheads="1"/>
            </p:cNvSpPr>
            <p:nvPr/>
          </p:nvSpPr>
          <p:spPr bwMode="auto">
            <a:xfrm>
              <a:off x="5693569" y="994801"/>
              <a:ext cx="38862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solution is </a:t>
              </a:r>
              <a:r>
                <a:rPr lang="en-US" altLang="en-US" u="sng">
                  <a:solidFill>
                    <a:srgbClr val="FF0000"/>
                  </a:solidFill>
                </a:rPr>
                <a:t>acidic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084763" y="3013075"/>
            <a:ext cx="4800600" cy="554038"/>
            <a:chOff x="4779169" y="994801"/>
            <a:chExt cx="4800600" cy="553998"/>
          </a:xfrm>
        </p:grpSpPr>
        <p:cxnSp>
          <p:nvCxnSpPr>
            <p:cNvPr id="15371" name="Straight Arrow Connector 8"/>
            <p:cNvCxnSpPr>
              <a:cxnSpLocks noChangeShapeType="1"/>
            </p:cNvCxnSpPr>
            <p:nvPr/>
          </p:nvCxnSpPr>
          <p:spPr bwMode="auto">
            <a:xfrm>
              <a:off x="4779169" y="1263916"/>
              <a:ext cx="711363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372" name="TextBox 12"/>
            <p:cNvSpPr txBox="1">
              <a:spLocks noChangeArrowheads="1"/>
            </p:cNvSpPr>
            <p:nvPr/>
          </p:nvSpPr>
          <p:spPr bwMode="auto">
            <a:xfrm>
              <a:off x="5693569" y="994801"/>
              <a:ext cx="38862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solution is </a:t>
              </a:r>
              <a:r>
                <a:rPr lang="en-US" altLang="en-US" u="sng">
                  <a:solidFill>
                    <a:srgbClr val="0070C0"/>
                  </a:solidFill>
                </a:rPr>
                <a:t>basic</a:t>
              </a: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22325" y="763588"/>
            <a:ext cx="8736013" cy="30162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 sz="1000"/>
              <a:t/>
            </a:r>
            <a:br>
              <a:rPr lang="en-US" altLang="en-US" sz="1000"/>
            </a:br>
            <a:endParaRPr lang="en-US" alt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531938" y="4418013"/>
            <a:ext cx="7315200" cy="554037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 K</a:t>
            </a:r>
            <a:r>
              <a:rPr lang="en-US" altLang="en-US" baseline="-25000"/>
              <a:t>w</a:t>
            </a:r>
            <a:r>
              <a:rPr lang="en-US" altLang="en-US"/>
              <a:t> = [H</a:t>
            </a:r>
            <a:r>
              <a:rPr lang="en-US" altLang="en-US" baseline="30000"/>
              <a:t>+</a:t>
            </a:r>
            <a:r>
              <a:rPr lang="en-US" altLang="en-US"/>
              <a:t>]</a:t>
            </a:r>
            <a:r>
              <a:rPr lang="en-US" altLang="en-US" sz="2400"/>
              <a:t> </a:t>
            </a:r>
            <a:r>
              <a:rPr lang="en-US" altLang="en-US"/>
              <a:t>[OH</a:t>
            </a:r>
            <a:r>
              <a:rPr lang="en-US" altLang="en-US" sz="40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/>
              <a:t>] = 1.0 x 10</a:t>
            </a:r>
            <a:r>
              <a:rPr lang="en-US" altLang="en-US" sz="32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 baseline="30000"/>
              <a:t>14</a:t>
            </a:r>
            <a:r>
              <a:rPr lang="en-US" altLang="en-US"/>
              <a:t>  (at 25 </a:t>
            </a:r>
            <a:r>
              <a:rPr lang="en-US" altLang="en-US">
                <a:sym typeface="Symbol" pitchFamily="18" charset="2"/>
              </a:rPr>
              <a:t></a:t>
            </a:r>
            <a:r>
              <a:rPr lang="en-US" altLang="en-US"/>
              <a:t>C)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27138" y="5561013"/>
            <a:ext cx="7926387" cy="104616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K</a:t>
            </a:r>
            <a:r>
              <a:rPr lang="en-US" altLang="en-US" baseline="-25000"/>
              <a:t>w</a:t>
            </a:r>
            <a:r>
              <a:rPr lang="en-US" altLang="en-US"/>
              <a:t> expression is valid for </a:t>
            </a:r>
            <a:r>
              <a:rPr lang="en-US" altLang="en-US" sz="3200" u="sng">
                <a:solidFill>
                  <a:srgbClr val="0070C0"/>
                </a:solidFill>
              </a:rPr>
              <a:t>ALL</a:t>
            </a:r>
            <a:r>
              <a:rPr lang="en-US" altLang="en-US"/>
              <a:t> aqueous solutions (acidic, basic or neutral) at 25 </a:t>
            </a:r>
            <a:r>
              <a:rPr lang="en-US" altLang="en-US">
                <a:sym typeface="Symbol" pitchFamily="18" charset="2"/>
              </a:rPr>
              <a:t></a:t>
            </a:r>
            <a:r>
              <a:rPr lang="en-US" altLang="en-US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274763" y="684213"/>
            <a:ext cx="7924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an aqueous solution at 25 </a:t>
            </a:r>
            <a:r>
              <a:rPr lang="en-US" altLang="en-US">
                <a:sym typeface="Symbol" pitchFamily="18" charset="2"/>
              </a:rPr>
              <a:t></a:t>
            </a:r>
            <a:r>
              <a:rPr lang="en-US" altLang="en-US"/>
              <a:t>C has</a:t>
            </a:r>
            <a:br>
              <a:rPr lang="en-US" altLang="en-US"/>
            </a:br>
            <a:r>
              <a:rPr lang="en-US" altLang="en-US"/>
              <a:t>[H</a:t>
            </a:r>
            <a:r>
              <a:rPr lang="en-US" altLang="en-US" baseline="30000"/>
              <a:t>+</a:t>
            </a:r>
            <a:r>
              <a:rPr lang="en-US" altLang="en-US"/>
              <a:t>] = 0.000423 </a:t>
            </a:r>
            <a:r>
              <a:rPr lang="en-US" altLang="en-US" u="sng"/>
              <a:t>M</a:t>
            </a:r>
            <a:r>
              <a:rPr lang="en-US" altLang="en-US"/>
              <a:t>. What is the [OH</a:t>
            </a:r>
            <a:r>
              <a:rPr lang="en-US" altLang="en-US" sz="40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/>
              <a:t>]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3941763" y="303213"/>
            <a:ext cx="2590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the pH scale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935038" y="1446213"/>
            <a:ext cx="3954462" cy="5054600"/>
            <a:chOff x="934989" y="1446212"/>
            <a:chExt cx="3954559" cy="5054263"/>
          </a:xfrm>
        </p:grpSpPr>
        <p:pic>
          <p:nvPicPr>
            <p:cNvPr id="1741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369" y="1446212"/>
              <a:ext cx="2971800" cy="3760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4" name="TextBox 3"/>
            <p:cNvSpPr txBox="1">
              <a:spLocks noChangeArrowheads="1"/>
            </p:cNvSpPr>
            <p:nvPr/>
          </p:nvSpPr>
          <p:spPr bwMode="auto">
            <a:xfrm>
              <a:off x="934989" y="5484812"/>
              <a:ext cx="395455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/>
                <a:t>S</a:t>
              </a:r>
              <a:r>
                <a:rPr lang="en-US" altLang="en-US">
                  <a:cs typeface="Arial" charset="0"/>
                </a:rPr>
                <a:t>ø</a:t>
              </a:r>
              <a:r>
                <a:rPr lang="en-US" altLang="en-US"/>
                <a:t>ren S</a:t>
              </a:r>
              <a:r>
                <a:rPr lang="en-US" altLang="en-US">
                  <a:cs typeface="Arial" charset="0"/>
                </a:rPr>
                <a:t>ø</a:t>
              </a:r>
              <a:r>
                <a:rPr lang="en-US" altLang="en-US"/>
                <a:t>rensen</a:t>
              </a:r>
              <a:br>
                <a:rPr lang="en-US" altLang="en-US"/>
              </a:br>
              <a:r>
                <a:rPr lang="en-US" altLang="en-US"/>
                <a:t>1868 – 1939</a:t>
              </a:r>
            </a:p>
          </p:txBody>
        </p: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999163" y="3101975"/>
            <a:ext cx="2895600" cy="5540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 pH = </a:t>
            </a:r>
            <a:r>
              <a:rPr lang="en-US" altLang="en-US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/>
              <a:t>log [H</a:t>
            </a:r>
            <a:r>
              <a:rPr lang="en-US" altLang="en-US" baseline="30000"/>
              <a:t>+</a:t>
            </a:r>
            <a:r>
              <a:rPr lang="en-US" altLang="en-US"/>
              <a:t>]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1960563" y="490538"/>
            <a:ext cx="670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u="sng"/>
              <a:t>for </a:t>
            </a:r>
            <a:r>
              <a:rPr lang="en-US" altLang="en-US" u="sng">
                <a:solidFill>
                  <a:srgbClr val="0070C0"/>
                </a:solidFill>
              </a:rPr>
              <a:t>any</a:t>
            </a:r>
            <a:r>
              <a:rPr lang="en-US" altLang="en-US" u="sng"/>
              <a:t> aqueous solution at 25 </a:t>
            </a:r>
            <a:r>
              <a:rPr lang="en-US" altLang="en-US" u="sng">
                <a:sym typeface="Symbol" pitchFamily="18" charset="2"/>
              </a:rPr>
              <a:t></a:t>
            </a:r>
            <a:r>
              <a:rPr lang="en-US" altLang="en-US" u="sng"/>
              <a:t>C</a:t>
            </a:r>
            <a:r>
              <a:rPr lang="en-US" altLang="en-US"/>
              <a:t> 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825625" y="1827213"/>
            <a:ext cx="670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when pH = 7   the solution is neutral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25625" y="2817813"/>
            <a:ext cx="670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when pH &lt; 7   the solution is </a:t>
            </a:r>
            <a:r>
              <a:rPr lang="en-US" altLang="en-US">
                <a:solidFill>
                  <a:srgbClr val="FF0000"/>
                </a:solidFill>
              </a:rPr>
              <a:t>acidic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25625" y="3808413"/>
            <a:ext cx="670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when pH &gt; 7   the solution is </a:t>
            </a:r>
            <a:r>
              <a:rPr lang="en-US" altLang="en-US">
                <a:solidFill>
                  <a:srgbClr val="0070C0"/>
                </a:solidFill>
              </a:rPr>
              <a:t>basic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35125" y="1700213"/>
            <a:ext cx="7086600" cy="286226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425700" y="5281613"/>
            <a:ext cx="55054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pH scale range is from 0 - 14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893763" y="455613"/>
            <a:ext cx="8763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Dr. Pepper Cherry (it’s amazingly smooth) has [H</a:t>
            </a:r>
            <a:r>
              <a:rPr lang="en-US" altLang="en-US" baseline="30000"/>
              <a:t>+</a:t>
            </a:r>
            <a:r>
              <a:rPr lang="en-US" altLang="en-US"/>
              <a:t>] = 1.2 x 10</a:t>
            </a:r>
            <a:r>
              <a:rPr lang="en-US" altLang="en-US" sz="32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 baseline="30000"/>
              <a:t>3</a:t>
            </a:r>
            <a:r>
              <a:rPr lang="en-US" altLang="en-US"/>
              <a:t> </a:t>
            </a:r>
            <a:r>
              <a:rPr lang="en-US" altLang="en-US" u="sng"/>
              <a:t>M</a:t>
            </a:r>
            <a:r>
              <a:rPr lang="en-US" altLang="en-US"/>
              <a:t>. What is the pH of this pop ?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2055813"/>
            <a:ext cx="416083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1655763" y="638175"/>
            <a:ext cx="720883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Br</a:t>
            </a:r>
            <a:r>
              <a:rPr lang="en-US" altLang="en-US">
                <a:cs typeface="Arial" charset="0"/>
              </a:rPr>
              <a:t>ø</a:t>
            </a:r>
            <a:r>
              <a:rPr lang="en-US" altLang="en-US"/>
              <a:t>nsted–Lowry acid/base definition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08000" y="1598613"/>
            <a:ext cx="8813800" cy="5291137"/>
            <a:chOff x="507990" y="1598612"/>
            <a:chExt cx="8813810" cy="5290651"/>
          </a:xfrm>
        </p:grpSpPr>
        <p:grpSp>
          <p:nvGrpSpPr>
            <p:cNvPr id="2052" name="Group 2"/>
            <p:cNvGrpSpPr>
              <a:grpSpLocks/>
            </p:cNvGrpSpPr>
            <p:nvPr/>
          </p:nvGrpSpPr>
          <p:grpSpPr bwMode="auto">
            <a:xfrm>
              <a:off x="507990" y="1598612"/>
              <a:ext cx="3954563" cy="5282863"/>
              <a:chOff x="507990" y="1827212"/>
              <a:chExt cx="3954563" cy="5282863"/>
            </a:xfrm>
          </p:grpSpPr>
          <p:pic>
            <p:nvPicPr>
              <p:cNvPr id="2056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8716" y="1827212"/>
                <a:ext cx="2984257" cy="3913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7" name="TextBox 3"/>
              <p:cNvSpPr txBox="1">
                <a:spLocks noChangeArrowheads="1"/>
              </p:cNvSpPr>
              <p:nvPr/>
            </p:nvSpPr>
            <p:spPr bwMode="auto">
              <a:xfrm>
                <a:off x="507990" y="6094412"/>
                <a:ext cx="3954563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/>
                  <a:t>Johannes Br</a:t>
                </a:r>
                <a:r>
                  <a:rPr lang="en-US" altLang="en-US">
                    <a:cs typeface="Arial" charset="0"/>
                  </a:rPr>
                  <a:t>ø</a:t>
                </a:r>
                <a:r>
                  <a:rPr lang="en-US" altLang="en-US"/>
                  <a:t>nsted</a:t>
                </a:r>
                <a:br>
                  <a:rPr lang="en-US" altLang="en-US"/>
                </a:br>
                <a:r>
                  <a:rPr lang="en-US" altLang="en-US"/>
                  <a:t>1879 – 1947</a:t>
                </a:r>
              </a:p>
            </p:txBody>
          </p:sp>
        </p:grpSp>
        <p:grpSp>
          <p:nvGrpSpPr>
            <p:cNvPr id="2053" name="Group 3"/>
            <p:cNvGrpSpPr>
              <a:grpSpLocks/>
            </p:cNvGrpSpPr>
            <p:nvPr/>
          </p:nvGrpSpPr>
          <p:grpSpPr bwMode="auto">
            <a:xfrm>
              <a:off x="5724525" y="1605989"/>
              <a:ext cx="3597275" cy="5283274"/>
              <a:chOff x="5724525" y="1827212"/>
              <a:chExt cx="3597275" cy="5283274"/>
            </a:xfrm>
          </p:grpSpPr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5416" y="1827212"/>
                <a:ext cx="3315494" cy="3913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55" name="TextBox 3"/>
              <p:cNvSpPr txBox="1">
                <a:spLocks noChangeArrowheads="1"/>
              </p:cNvSpPr>
              <p:nvPr/>
            </p:nvSpPr>
            <p:spPr bwMode="auto">
              <a:xfrm>
                <a:off x="5724525" y="6094412"/>
                <a:ext cx="3597275" cy="1016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/>
                  <a:t>Thomas Lowry</a:t>
                </a:r>
                <a:br>
                  <a:rPr lang="en-US" altLang="en-US"/>
                </a:br>
                <a:r>
                  <a:rPr lang="en-US" altLang="en-US"/>
                  <a:t>1874 – 1936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1914525" y="342900"/>
            <a:ext cx="661511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Lemon juice has a pH = 2.41</a:t>
            </a:r>
            <a:br>
              <a:rPr lang="en-US" altLang="en-US"/>
            </a:br>
            <a:r>
              <a:rPr lang="en-US" altLang="en-US"/>
              <a:t>Stomach juice has a pH = 2.09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8818563" y="6262688"/>
            <a:ext cx="304800" cy="552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41363" y="2536825"/>
            <a:ext cx="3805237" cy="2520950"/>
            <a:chOff x="781050" y="4489450"/>
            <a:chExt cx="3805238" cy="2520950"/>
          </a:xfrm>
        </p:grpSpPr>
        <p:grpSp>
          <p:nvGrpSpPr>
            <p:cNvPr id="20490" name="Group 5"/>
            <p:cNvGrpSpPr>
              <a:grpSpLocks/>
            </p:cNvGrpSpPr>
            <p:nvPr/>
          </p:nvGrpSpPr>
          <p:grpSpPr bwMode="auto">
            <a:xfrm>
              <a:off x="781050" y="4489450"/>
              <a:ext cx="3805238" cy="1781175"/>
              <a:chOff x="781051" y="4488772"/>
              <a:chExt cx="3805239" cy="1781175"/>
            </a:xfrm>
          </p:grpSpPr>
          <p:pic>
            <p:nvPicPr>
              <p:cNvPr id="2049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051" y="4488772"/>
                <a:ext cx="2562225" cy="1781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49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3276" y="4659291"/>
                <a:ext cx="1243014" cy="1243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491" name="Rectangle 1"/>
            <p:cNvSpPr>
              <a:spLocks noChangeArrowheads="1"/>
            </p:cNvSpPr>
            <p:nvPr/>
          </p:nvSpPr>
          <p:spPr bwMode="auto">
            <a:xfrm>
              <a:off x="1731963" y="6456363"/>
              <a:ext cx="1882775" cy="5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pH = 2.41</a:t>
              </a: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916488" y="1609725"/>
            <a:ext cx="4078287" cy="3468688"/>
            <a:chOff x="4932363" y="3690938"/>
            <a:chExt cx="4078287" cy="3468687"/>
          </a:xfrm>
        </p:grpSpPr>
        <p:sp>
          <p:nvSpPr>
            <p:cNvPr id="20487" name="TextBox 3"/>
            <p:cNvSpPr txBox="1">
              <a:spLocks noChangeArrowheads="1"/>
            </p:cNvSpPr>
            <p:nvPr/>
          </p:nvSpPr>
          <p:spPr bwMode="auto">
            <a:xfrm>
              <a:off x="4932363" y="5003800"/>
              <a:ext cx="762000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vs.</a:t>
              </a:r>
            </a:p>
          </p:txBody>
        </p:sp>
        <p:pic>
          <p:nvPicPr>
            <p:cNvPr id="2048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7763" y="3690938"/>
              <a:ext cx="2782887" cy="278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89" name="Rectangle 2"/>
            <p:cNvSpPr>
              <a:spLocks noChangeArrowheads="1"/>
            </p:cNvSpPr>
            <p:nvPr/>
          </p:nvSpPr>
          <p:spPr bwMode="auto">
            <a:xfrm>
              <a:off x="6837363" y="6605588"/>
              <a:ext cx="1882775" cy="5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pH = 2.09</a:t>
              </a:r>
            </a:p>
          </p:txBody>
        </p:sp>
      </p:grp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98475" y="5568950"/>
            <a:ext cx="9448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Which one is more acidic ?   Calculate, specifically by how much more acidic is one (vs. the other)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p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413"/>
            <a:ext cx="1021080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41275"/>
            <a:ext cx="7805738" cy="75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969963" y="836613"/>
            <a:ext cx="868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blood has a [OH</a:t>
            </a:r>
            <a:r>
              <a:rPr lang="en-US" altLang="en-US" sz="40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/>
              <a:t>] = 2.69 x 10</a:t>
            </a:r>
            <a:r>
              <a:rPr lang="en-US" altLang="en-US" sz="32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 baseline="30000"/>
              <a:t>7</a:t>
            </a:r>
            <a:r>
              <a:rPr lang="en-US" altLang="en-US"/>
              <a:t> </a:t>
            </a:r>
            <a:r>
              <a:rPr lang="en-US" altLang="en-US" u="sng"/>
              <a:t>M</a:t>
            </a:r>
            <a:r>
              <a:rPr lang="en-US" altLang="en-US"/>
              <a:t> at 25 </a:t>
            </a:r>
            <a:r>
              <a:rPr lang="en-US" altLang="en-US">
                <a:sym typeface="Symbol" pitchFamily="18" charset="2"/>
              </a:rPr>
              <a:t></a:t>
            </a:r>
            <a:r>
              <a:rPr lang="en-US" altLang="en-US"/>
              <a:t>C. What is the pH of blood ?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2262188"/>
            <a:ext cx="2582862" cy="333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5600700"/>
            <a:ext cx="2590800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1816100"/>
            <a:ext cx="2909888" cy="380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1503363" y="45561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there is another scale analogous to pH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08363" y="1522413"/>
            <a:ext cx="3581400" cy="5540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 pOH = </a:t>
            </a:r>
            <a:r>
              <a:rPr lang="en-US" altLang="en-US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/>
              <a:t>log [OH</a:t>
            </a:r>
            <a:r>
              <a:rPr lang="en-US" altLang="en-US" sz="32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/>
              <a:t>]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03463" y="2695575"/>
            <a:ext cx="5791200" cy="5540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 pH  +  pOH  =  14.00  (at 25 </a:t>
            </a:r>
            <a:r>
              <a:rPr lang="en-US" altLang="en-US">
                <a:sym typeface="Symbol" pitchFamily="18" charset="2"/>
              </a:rPr>
              <a:t></a:t>
            </a:r>
            <a:r>
              <a:rPr lang="en-US" altLang="en-US"/>
              <a:t>C)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55663" y="5637213"/>
            <a:ext cx="868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blood has a [OH</a:t>
            </a:r>
            <a:r>
              <a:rPr lang="en-US" altLang="en-US" sz="40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/>
              <a:t>] = 2.69 x 10</a:t>
            </a:r>
            <a:r>
              <a:rPr lang="en-US" altLang="en-US" sz="3200" baseline="3000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 baseline="30000"/>
              <a:t>7</a:t>
            </a:r>
            <a:r>
              <a:rPr lang="en-US" altLang="en-US"/>
              <a:t> </a:t>
            </a:r>
            <a:r>
              <a:rPr lang="en-US" altLang="en-US" u="sng"/>
              <a:t>M</a:t>
            </a:r>
            <a:r>
              <a:rPr lang="en-US" altLang="en-US"/>
              <a:t> at 25 </a:t>
            </a:r>
            <a:r>
              <a:rPr lang="en-US" altLang="en-US">
                <a:sym typeface="Symbol" pitchFamily="18" charset="2"/>
              </a:rPr>
              <a:t></a:t>
            </a:r>
            <a:r>
              <a:rPr lang="en-US" altLang="en-US"/>
              <a:t>C. What is the pH of blood 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65213" y="3884613"/>
            <a:ext cx="8267700" cy="10461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above expression is valid for </a:t>
            </a:r>
            <a:r>
              <a:rPr lang="en-US" altLang="en-US" sz="3200" u="sng">
                <a:solidFill>
                  <a:srgbClr val="0070C0"/>
                </a:solidFill>
              </a:rPr>
              <a:t>ALL</a:t>
            </a:r>
            <a:r>
              <a:rPr lang="en-US" altLang="en-US"/>
              <a:t> aqueous solutions (acidic, basic or neutral) at 25 </a:t>
            </a:r>
            <a:r>
              <a:rPr lang="en-US" altLang="en-US">
                <a:sym typeface="Symbol" pitchFamily="18" charset="2"/>
              </a:rPr>
              <a:t></a:t>
            </a:r>
            <a:r>
              <a:rPr lang="en-US" altLang="en-US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1884363" y="560388"/>
            <a:ext cx="70088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u="sng"/>
              <a:t>calculations for </a:t>
            </a:r>
            <a:r>
              <a:rPr lang="en-US" altLang="en-US" u="sng">
                <a:solidFill>
                  <a:srgbClr val="FF0000"/>
                </a:solidFill>
              </a:rPr>
              <a:t>strong</a:t>
            </a:r>
            <a:r>
              <a:rPr lang="en-US" altLang="en-US" u="sng"/>
              <a:t> acids/bases</a:t>
            </a: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1046163" y="1751013"/>
            <a:ext cx="8077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Determine the pH of a 0.15 </a:t>
            </a:r>
            <a:r>
              <a:rPr lang="en-US" altLang="en-US" u="sng"/>
              <a:t>M</a:t>
            </a:r>
            <a:r>
              <a:rPr lang="en-US" altLang="en-US"/>
              <a:t> HBr</a:t>
            </a:r>
            <a:r>
              <a:rPr lang="en-US" altLang="en-US" sz="2600"/>
              <a:t> (aq)</a:t>
            </a:r>
            <a:r>
              <a:rPr lang="en-US" altLang="en-US"/>
              <a:t> soln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741363" y="684213"/>
            <a:ext cx="8839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14.2 g Ba(OH)</a:t>
            </a:r>
            <a:r>
              <a:rPr lang="en-US" altLang="en-US" baseline="-25000"/>
              <a:t>2</a:t>
            </a:r>
            <a:r>
              <a:rPr lang="en-US" altLang="en-US" sz="2600"/>
              <a:t> (s)</a:t>
            </a:r>
            <a:r>
              <a:rPr lang="en-US" altLang="en-US"/>
              <a:t> is dissolved in enough H</a:t>
            </a:r>
            <a:r>
              <a:rPr lang="en-US" altLang="en-US" baseline="-25000"/>
              <a:t>2</a:t>
            </a:r>
            <a:r>
              <a:rPr lang="en-US" altLang="en-US"/>
              <a:t>O to form 500.0 mL soln. What’s the resulting pH of the solution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8"/>
          <p:cNvGrpSpPr>
            <a:grpSpLocks/>
          </p:cNvGrpSpPr>
          <p:nvPr/>
        </p:nvGrpSpPr>
        <p:grpSpPr bwMode="auto">
          <a:xfrm>
            <a:off x="284163" y="684213"/>
            <a:ext cx="9372600" cy="812800"/>
            <a:chOff x="283369" y="684212"/>
            <a:chExt cx="9372600" cy="812626"/>
          </a:xfrm>
        </p:grpSpPr>
        <p:sp>
          <p:nvSpPr>
            <p:cNvPr id="27665" name="TextBox 4"/>
            <p:cNvSpPr txBox="1">
              <a:spLocks noChangeArrowheads="1"/>
            </p:cNvSpPr>
            <p:nvPr/>
          </p:nvSpPr>
          <p:spPr bwMode="auto">
            <a:xfrm>
              <a:off x="283369" y="912065"/>
              <a:ext cx="9372600" cy="584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CH</a:t>
              </a:r>
              <a:r>
                <a:rPr lang="en-US" altLang="en-US" baseline="-25000"/>
                <a:t>3</a:t>
              </a:r>
              <a:r>
                <a:rPr lang="en-US" altLang="en-US"/>
                <a:t>COOH</a:t>
              </a:r>
              <a:r>
                <a:rPr lang="en-US" altLang="en-US" sz="3200"/>
                <a:t> </a:t>
              </a:r>
              <a:r>
                <a:rPr lang="en-US" altLang="en-US" sz="2600"/>
                <a:t>(</a:t>
              </a:r>
              <a:r>
                <a:rPr lang="en-US" altLang="en-US" sz="2600">
                  <a:sym typeface="MT Extra" pitchFamily="18" charset="2"/>
                </a:rPr>
                <a:t>aq</a:t>
              </a:r>
              <a:r>
                <a:rPr lang="en-US" altLang="en-US" sz="2600"/>
                <a:t>) </a:t>
              </a:r>
              <a:r>
                <a:rPr lang="en-US" altLang="en-US"/>
                <a:t>		</a:t>
              </a:r>
              <a:r>
                <a:rPr lang="en-US" altLang="en-US" sz="2800"/>
                <a:t> </a:t>
              </a:r>
              <a:r>
                <a:rPr lang="en-US" altLang="en-US"/>
                <a:t>	CH</a:t>
              </a:r>
              <a:r>
                <a:rPr lang="en-US" altLang="en-US" baseline="-25000"/>
                <a:t>3</a:t>
              </a:r>
              <a:r>
                <a:rPr lang="en-US" altLang="en-US"/>
                <a:t>COO</a:t>
              </a:r>
              <a:r>
                <a:rPr lang="en-US" altLang="en-US" sz="3600" baseline="30000">
                  <a:cs typeface="Arial" charset="0"/>
                  <a:sym typeface="Symbol" pitchFamily="18" charset="2"/>
                </a:rPr>
                <a:t>−</a:t>
              </a:r>
              <a:r>
                <a:rPr lang="en-US" altLang="en-US" sz="2600"/>
                <a:t> (aq)</a:t>
              </a:r>
              <a:r>
                <a:rPr lang="en-US" altLang="en-US"/>
                <a:t>   +    H</a:t>
              </a:r>
              <a:r>
                <a:rPr lang="en-US" altLang="en-US" baseline="30000"/>
                <a:t>+</a:t>
              </a:r>
              <a:r>
                <a:rPr lang="en-US" altLang="en-US" sz="2800"/>
                <a:t> </a:t>
              </a:r>
              <a:r>
                <a:rPr lang="en-US" altLang="en-US" sz="2600"/>
                <a:t>(</a:t>
              </a:r>
              <a:r>
                <a:rPr lang="en-US" altLang="en-US" sz="2600">
                  <a:sym typeface="MT Extra" pitchFamily="18" charset="2"/>
                </a:rPr>
                <a:t>aq</a:t>
              </a:r>
              <a:r>
                <a:rPr lang="en-US" altLang="en-US" sz="2600"/>
                <a:t>)</a:t>
              </a:r>
            </a:p>
          </p:txBody>
        </p:sp>
        <p:grpSp>
          <p:nvGrpSpPr>
            <p:cNvPr id="27666" name="Group 17"/>
            <p:cNvGrpSpPr>
              <a:grpSpLocks/>
            </p:cNvGrpSpPr>
            <p:nvPr/>
          </p:nvGrpSpPr>
          <p:grpSpPr bwMode="auto">
            <a:xfrm>
              <a:off x="3467229" y="684212"/>
              <a:ext cx="847895" cy="551930"/>
              <a:chOff x="3657466" y="2646882"/>
              <a:chExt cx="847895" cy="551930"/>
            </a:xfrm>
          </p:grpSpPr>
          <p:sp>
            <p:nvSpPr>
              <p:cNvPr id="27667" name="TextBox 6"/>
              <p:cNvSpPr txBox="1">
                <a:spLocks noChangeArrowheads="1"/>
              </p:cNvSpPr>
              <p:nvPr/>
            </p:nvSpPr>
            <p:spPr bwMode="auto">
              <a:xfrm>
                <a:off x="3684384" y="2646882"/>
                <a:ext cx="789985" cy="399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000"/>
                  <a:t>H</a:t>
                </a:r>
                <a:r>
                  <a:rPr lang="en-US" altLang="en-US" sz="2000" baseline="-25000"/>
                  <a:t>2</a:t>
                </a:r>
                <a:r>
                  <a:rPr lang="en-US" altLang="en-US" sz="2000"/>
                  <a:t>O</a:t>
                </a:r>
              </a:p>
            </p:txBody>
          </p:sp>
          <p:grpSp>
            <p:nvGrpSpPr>
              <p:cNvPr id="27668" name="Group 16"/>
              <p:cNvGrpSpPr>
                <a:grpSpLocks/>
              </p:cNvGrpSpPr>
              <p:nvPr/>
            </p:nvGrpSpPr>
            <p:grpSpPr bwMode="auto">
              <a:xfrm>
                <a:off x="3657466" y="3046412"/>
                <a:ext cx="847895" cy="152400"/>
                <a:chOff x="3657466" y="3046412"/>
                <a:chExt cx="847895" cy="152400"/>
              </a:xfrm>
            </p:grpSpPr>
            <p:cxnSp>
              <p:nvCxnSpPr>
                <p:cNvPr id="27669" name="Straight Arrow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3675010" y="3046412"/>
                  <a:ext cx="830351" cy="0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670" name="Straight Arrow Connector 8"/>
                <p:cNvCxnSpPr>
                  <a:cxnSpLocks noChangeShapeType="1"/>
                </p:cNvCxnSpPr>
                <p:nvPr/>
              </p:nvCxnSpPr>
              <p:spPr bwMode="auto">
                <a:xfrm flipH="1">
                  <a:off x="3657466" y="3198812"/>
                  <a:ext cx="799359" cy="0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4163" y="2058988"/>
            <a:ext cx="9372600" cy="812800"/>
            <a:chOff x="309421" y="684212"/>
            <a:chExt cx="9052168" cy="813228"/>
          </a:xfrm>
        </p:grpSpPr>
        <p:sp>
          <p:nvSpPr>
            <p:cNvPr id="27659" name="TextBox 20"/>
            <p:cNvSpPr txBox="1">
              <a:spLocks noChangeArrowheads="1"/>
            </p:cNvSpPr>
            <p:nvPr/>
          </p:nvSpPr>
          <p:spPr bwMode="auto">
            <a:xfrm>
              <a:off x="309421" y="912065"/>
              <a:ext cx="9052168" cy="58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CH</a:t>
              </a:r>
              <a:r>
                <a:rPr lang="en-US" altLang="en-US" baseline="-25000"/>
                <a:t>3</a:t>
              </a:r>
              <a:r>
                <a:rPr lang="en-US" altLang="en-US"/>
                <a:t>COOH</a:t>
              </a:r>
              <a:r>
                <a:rPr lang="en-US" altLang="en-US" sz="3200"/>
                <a:t> </a:t>
              </a:r>
              <a:r>
                <a:rPr lang="en-US" altLang="en-US" sz="2600"/>
                <a:t>(</a:t>
              </a:r>
              <a:r>
                <a:rPr lang="en-US" altLang="en-US" sz="2600">
                  <a:sym typeface="MT Extra" pitchFamily="18" charset="2"/>
                </a:rPr>
                <a:t>aq</a:t>
              </a:r>
              <a:r>
                <a:rPr lang="en-US" altLang="en-US" sz="2600"/>
                <a:t>) </a:t>
              </a:r>
              <a:r>
                <a:rPr lang="en-US" altLang="en-US"/>
                <a:t>	</a:t>
              </a:r>
              <a:r>
                <a:rPr lang="en-US" altLang="en-US" sz="2800"/>
                <a:t> 	</a:t>
              </a:r>
              <a:r>
                <a:rPr lang="en-US" altLang="en-US"/>
                <a:t>	 H</a:t>
              </a:r>
              <a:r>
                <a:rPr lang="en-US" altLang="en-US" baseline="30000"/>
                <a:t>+</a:t>
              </a:r>
              <a:r>
                <a:rPr lang="en-US" altLang="en-US" sz="2600"/>
                <a:t> (</a:t>
              </a:r>
              <a:r>
                <a:rPr lang="en-US" altLang="en-US" sz="2600">
                  <a:sym typeface="MT Extra" pitchFamily="18" charset="2"/>
                </a:rPr>
                <a:t>aq</a:t>
              </a:r>
              <a:r>
                <a:rPr lang="en-US" altLang="en-US" sz="2600"/>
                <a:t>) </a:t>
              </a:r>
              <a:r>
                <a:rPr lang="en-US" altLang="en-US"/>
                <a:t>  +    CH</a:t>
              </a:r>
              <a:r>
                <a:rPr lang="en-US" altLang="en-US" baseline="-25000"/>
                <a:t>3</a:t>
              </a:r>
              <a:r>
                <a:rPr lang="en-US" altLang="en-US"/>
                <a:t>COO</a:t>
              </a:r>
              <a:r>
                <a:rPr lang="en-US" altLang="en-US" sz="3600" baseline="30000">
                  <a:cs typeface="Arial" charset="0"/>
                  <a:sym typeface="Symbol" pitchFamily="18" charset="2"/>
                </a:rPr>
                <a:t>−</a:t>
              </a:r>
              <a:r>
                <a:rPr lang="en-US" altLang="en-US" sz="2600"/>
                <a:t> (aq)</a:t>
              </a:r>
            </a:p>
          </p:txBody>
        </p:sp>
        <p:grpSp>
          <p:nvGrpSpPr>
            <p:cNvPr id="27660" name="Group 21"/>
            <p:cNvGrpSpPr>
              <a:grpSpLocks/>
            </p:cNvGrpSpPr>
            <p:nvPr/>
          </p:nvGrpSpPr>
          <p:grpSpPr bwMode="auto">
            <a:xfrm>
              <a:off x="3467229" y="684212"/>
              <a:ext cx="847895" cy="551930"/>
              <a:chOff x="3657466" y="2646882"/>
              <a:chExt cx="847895" cy="551930"/>
            </a:xfrm>
          </p:grpSpPr>
          <p:sp>
            <p:nvSpPr>
              <p:cNvPr id="27661" name="TextBox 6"/>
              <p:cNvSpPr txBox="1">
                <a:spLocks noChangeArrowheads="1"/>
              </p:cNvSpPr>
              <p:nvPr/>
            </p:nvSpPr>
            <p:spPr bwMode="auto">
              <a:xfrm>
                <a:off x="3684384" y="2646882"/>
                <a:ext cx="789985" cy="399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000"/>
                  <a:t>H</a:t>
                </a:r>
                <a:r>
                  <a:rPr lang="en-US" altLang="en-US" sz="2000" baseline="-25000"/>
                  <a:t>2</a:t>
                </a:r>
                <a:r>
                  <a:rPr lang="en-US" altLang="en-US" sz="2000"/>
                  <a:t>O</a:t>
                </a:r>
              </a:p>
            </p:txBody>
          </p:sp>
          <p:grpSp>
            <p:nvGrpSpPr>
              <p:cNvPr id="27662" name="Group 23"/>
              <p:cNvGrpSpPr>
                <a:grpSpLocks/>
              </p:cNvGrpSpPr>
              <p:nvPr/>
            </p:nvGrpSpPr>
            <p:grpSpPr bwMode="auto">
              <a:xfrm>
                <a:off x="3657466" y="3046412"/>
                <a:ext cx="847895" cy="152400"/>
                <a:chOff x="3657466" y="3046412"/>
                <a:chExt cx="847895" cy="152400"/>
              </a:xfrm>
            </p:grpSpPr>
            <p:cxnSp>
              <p:nvCxnSpPr>
                <p:cNvPr id="27663" name="Straight Arrow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3675010" y="3046412"/>
                  <a:ext cx="830351" cy="0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664" name="Straight Arrow Connector 25"/>
                <p:cNvCxnSpPr>
                  <a:cxnSpLocks noChangeShapeType="1"/>
                </p:cNvCxnSpPr>
                <p:nvPr/>
              </p:nvCxnSpPr>
              <p:spPr bwMode="auto">
                <a:xfrm flipH="1">
                  <a:off x="3657466" y="3198812"/>
                  <a:ext cx="799359" cy="0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155700" y="1622425"/>
            <a:ext cx="609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or</a:t>
            </a:r>
          </a:p>
        </p:txBody>
      </p:sp>
      <p:grpSp>
        <p:nvGrpSpPr>
          <p:cNvPr id="28" name="Group 14"/>
          <p:cNvGrpSpPr>
            <a:grpSpLocks/>
          </p:cNvGrpSpPr>
          <p:nvPr/>
        </p:nvGrpSpPr>
        <p:grpSpPr bwMode="auto">
          <a:xfrm>
            <a:off x="2630488" y="3379788"/>
            <a:ext cx="4206875" cy="1016000"/>
            <a:chOff x="1662" y="1878"/>
            <a:chExt cx="2821" cy="640"/>
          </a:xfrm>
        </p:grpSpPr>
        <p:sp>
          <p:nvSpPr>
            <p:cNvPr id="27656" name="Rectangle 11"/>
            <p:cNvSpPr>
              <a:spLocks noChangeArrowheads="1"/>
            </p:cNvSpPr>
            <p:nvPr/>
          </p:nvSpPr>
          <p:spPr bwMode="auto">
            <a:xfrm>
              <a:off x="2210" y="1878"/>
              <a:ext cx="2273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800"/>
                <a:t>[</a:t>
              </a:r>
              <a:r>
                <a:rPr lang="en-US" altLang="en-US"/>
                <a:t> H</a:t>
              </a:r>
              <a:r>
                <a:rPr lang="en-US" altLang="en-US" baseline="30000"/>
                <a:t>+</a:t>
              </a:r>
              <a:r>
                <a:rPr lang="en-US" altLang="en-US"/>
                <a:t>] [CH</a:t>
              </a:r>
              <a:r>
                <a:rPr lang="en-US" altLang="en-US" baseline="-25000"/>
                <a:t>3</a:t>
              </a:r>
              <a:r>
                <a:rPr lang="en-US" altLang="en-US"/>
                <a:t>COO</a:t>
              </a:r>
              <a:r>
                <a:rPr lang="en-US" altLang="en-US" baseline="30000">
                  <a:cs typeface="Arial" charset="0"/>
                  <a:sym typeface="Symbol" pitchFamily="18" charset="2"/>
                </a:rPr>
                <a:t>−</a:t>
              </a:r>
              <a:r>
                <a:rPr lang="en-US" altLang="en-US"/>
                <a:t>]</a:t>
              </a:r>
            </a:p>
            <a:p>
              <a:pPr algn="ctr"/>
              <a:r>
                <a:rPr lang="en-US" altLang="en-US"/>
                <a:t>[CH</a:t>
              </a:r>
              <a:r>
                <a:rPr lang="en-US" altLang="en-US" baseline="-25000"/>
                <a:t>3</a:t>
              </a:r>
              <a:r>
                <a:rPr lang="en-US" altLang="en-US"/>
                <a:t>COOH]</a:t>
              </a:r>
            </a:p>
          </p:txBody>
        </p:sp>
        <p:sp>
          <p:nvSpPr>
            <p:cNvPr id="27657" name="Line 12"/>
            <p:cNvSpPr>
              <a:spLocks noChangeShapeType="1"/>
            </p:cNvSpPr>
            <p:nvPr/>
          </p:nvSpPr>
          <p:spPr bwMode="auto">
            <a:xfrm>
              <a:off x="2404" y="2217"/>
              <a:ext cx="1885" cy="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Rectangle 13"/>
            <p:cNvSpPr>
              <a:spLocks noChangeArrowheads="1"/>
            </p:cNvSpPr>
            <p:nvPr/>
          </p:nvSpPr>
          <p:spPr bwMode="auto">
            <a:xfrm>
              <a:off x="1662" y="1997"/>
              <a:ext cx="647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K</a:t>
              </a:r>
              <a:r>
                <a:rPr lang="en-US" altLang="en-US" sz="2400"/>
                <a:t>a</a:t>
              </a:r>
              <a:r>
                <a:rPr lang="en-US" altLang="en-US"/>
                <a:t> =</a:t>
              </a:r>
              <a:endParaRPr lang="en-US" altLang="en-US" i="1"/>
            </a:p>
          </p:txBody>
        </p:sp>
      </p:grp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155700" y="4799013"/>
            <a:ext cx="83915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K</a:t>
            </a:r>
            <a:r>
              <a:rPr lang="en-US" altLang="en-US" sz="2400"/>
              <a:t>a</a:t>
            </a:r>
            <a:r>
              <a:rPr lang="en-US" altLang="en-US"/>
              <a:t> is called the </a:t>
            </a:r>
            <a:r>
              <a:rPr lang="en-US" altLang="en-US" u="sng">
                <a:solidFill>
                  <a:srgbClr val="0070C0"/>
                </a:solidFill>
              </a:rPr>
              <a:t>acid-dissociation constant</a:t>
            </a:r>
            <a:r>
              <a:rPr lang="en-US" altLang="en-US"/>
              <a:t> 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155700" y="5789613"/>
            <a:ext cx="8391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K</a:t>
            </a:r>
            <a:r>
              <a:rPr lang="en-US" altLang="en-US" sz="2400"/>
              <a:t>a</a:t>
            </a:r>
            <a:r>
              <a:rPr lang="en-US" altLang="en-US"/>
              <a:t> is just an equilibrium constant that is specific for a weak acid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817563" y="608013"/>
            <a:ext cx="868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a  0.050 </a:t>
            </a:r>
            <a:r>
              <a:rPr lang="en-US" altLang="en-US" u="sng"/>
              <a:t>M</a:t>
            </a:r>
            <a:r>
              <a:rPr lang="en-US" altLang="en-US"/>
              <a:t> aqueous acetic acid solution has a</a:t>
            </a:r>
            <a:br>
              <a:rPr lang="en-US" altLang="en-US"/>
            </a:br>
            <a:r>
              <a:rPr lang="en-US" altLang="en-US"/>
              <a:t>pH = 3.03.  What is the K</a:t>
            </a:r>
            <a:r>
              <a:rPr lang="en-US" altLang="en-US" sz="2400"/>
              <a:t>a</a:t>
            </a:r>
            <a:r>
              <a:rPr lang="en-US" altLang="en-US"/>
              <a:t> for acetic acid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519113"/>
            <a:ext cx="8424862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741363" y="303213"/>
            <a:ext cx="90678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57600" indent="-365760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u="sng"/>
              <a:t>Br</a:t>
            </a:r>
            <a:r>
              <a:rPr lang="en-US" altLang="en-US" sz="3200" u="sng">
                <a:cs typeface="Arial" charset="0"/>
              </a:rPr>
              <a:t>ø</a:t>
            </a:r>
            <a:r>
              <a:rPr lang="en-US" altLang="en-US" sz="3200" u="sng"/>
              <a:t>nsted–Lowry acid</a:t>
            </a:r>
            <a:r>
              <a:rPr lang="en-US" altLang="en-US"/>
              <a:t> – chemical substance that acts as a proton </a:t>
            </a:r>
            <a:r>
              <a:rPr lang="en-US" altLang="en-US" u="sng">
                <a:solidFill>
                  <a:srgbClr val="0070C0"/>
                </a:solidFill>
              </a:rPr>
              <a:t>donor</a:t>
            </a:r>
            <a:r>
              <a:rPr lang="en-US" altLang="en-US"/>
              <a:t> (species that produces H</a:t>
            </a:r>
            <a:r>
              <a:rPr lang="en-US" altLang="en-US" baseline="30000"/>
              <a:t>+</a:t>
            </a:r>
            <a:r>
              <a:rPr lang="en-US" altLang="en-US"/>
              <a:t>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5775" y="2132013"/>
            <a:ext cx="92964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57600" indent="-365760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u="sng"/>
              <a:t>Br</a:t>
            </a:r>
            <a:r>
              <a:rPr lang="en-US" altLang="en-US" sz="3200" u="sng">
                <a:cs typeface="Arial" charset="0"/>
              </a:rPr>
              <a:t>ø</a:t>
            </a:r>
            <a:r>
              <a:rPr lang="en-US" altLang="en-US" sz="3200" u="sng"/>
              <a:t>nsted–Lowry base</a:t>
            </a:r>
            <a:r>
              <a:rPr lang="en-US" altLang="en-US"/>
              <a:t> – chemical substance that acts as a proton </a:t>
            </a:r>
            <a:r>
              <a:rPr lang="en-US" altLang="en-US" u="sng">
                <a:solidFill>
                  <a:srgbClr val="0070C0"/>
                </a:solidFill>
              </a:rPr>
              <a:t>acceptor</a:t>
            </a:r>
            <a:r>
              <a:rPr lang="en-US" altLang="en-US"/>
              <a:t> (species that takes in H</a:t>
            </a:r>
            <a:r>
              <a:rPr lang="en-US" altLang="en-US" baseline="30000"/>
              <a:t>+</a:t>
            </a:r>
            <a:r>
              <a:rPr lang="en-US" altLang="en-US"/>
              <a:t>)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030413" y="4043363"/>
            <a:ext cx="6400800" cy="677862"/>
            <a:chOff x="1340644" y="4980703"/>
            <a:chExt cx="6481618" cy="677109"/>
          </a:xfrm>
        </p:grpSpPr>
        <p:grpSp>
          <p:nvGrpSpPr>
            <p:cNvPr id="3087" name="Group 4"/>
            <p:cNvGrpSpPr>
              <a:grpSpLocks/>
            </p:cNvGrpSpPr>
            <p:nvPr/>
          </p:nvGrpSpPr>
          <p:grpSpPr bwMode="auto">
            <a:xfrm>
              <a:off x="1340644" y="5103814"/>
              <a:ext cx="6481618" cy="553998"/>
              <a:chOff x="1330978" y="2055812"/>
              <a:chExt cx="6724073" cy="554503"/>
            </a:xfrm>
          </p:grpSpPr>
          <p:sp>
            <p:nvSpPr>
              <p:cNvPr id="3089" name="TextBox 4"/>
              <p:cNvSpPr txBox="1">
                <a:spLocks noChangeArrowheads="1"/>
              </p:cNvSpPr>
              <p:nvPr/>
            </p:nvSpPr>
            <p:spPr bwMode="auto">
              <a:xfrm>
                <a:off x="1330978" y="2055812"/>
                <a:ext cx="6724073" cy="554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HCl	</a:t>
                </a:r>
                <a:r>
                  <a:rPr lang="en-US" altLang="en-US" sz="2800"/>
                  <a:t> </a:t>
                </a:r>
                <a:r>
                  <a:rPr lang="en-US" altLang="en-US"/>
                  <a:t>		H</a:t>
                </a:r>
                <a:r>
                  <a:rPr lang="en-US" altLang="en-US" baseline="30000"/>
                  <a:t>+</a:t>
                </a:r>
                <a:r>
                  <a:rPr lang="en-US" altLang="en-US" sz="2800"/>
                  <a:t> </a:t>
                </a:r>
                <a:r>
                  <a:rPr lang="en-US" altLang="en-US" sz="2600"/>
                  <a:t>(</a:t>
                </a:r>
                <a:r>
                  <a:rPr lang="en-US" altLang="en-US" sz="2600">
                    <a:sym typeface="MT Extra" pitchFamily="18" charset="2"/>
                  </a:rPr>
                  <a:t>aq</a:t>
                </a:r>
                <a:r>
                  <a:rPr lang="en-US" altLang="en-US" sz="2600"/>
                  <a:t>)</a:t>
                </a:r>
                <a:r>
                  <a:rPr lang="en-US" altLang="en-US"/>
                  <a:t>   +   Cl</a:t>
                </a:r>
                <a:r>
                  <a:rPr lang="en-US" altLang="en-US" sz="3200" baseline="30000">
                    <a:latin typeface="Courier New" pitchFamily="49" charset="0"/>
                    <a:cs typeface="Courier New" pitchFamily="49" charset="0"/>
                  </a:rPr>
                  <a:t>-</a:t>
                </a:r>
                <a:r>
                  <a:rPr lang="en-US" altLang="en-US" sz="2800"/>
                  <a:t> </a:t>
                </a:r>
                <a:r>
                  <a:rPr lang="en-US" altLang="en-US" sz="2600"/>
                  <a:t>(aq)</a:t>
                </a:r>
              </a:p>
            </p:txBody>
          </p:sp>
          <p:cxnSp>
            <p:nvCxnSpPr>
              <p:cNvPr id="3090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2605665" y="2352221"/>
                <a:ext cx="990600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088" name="TextBox 7"/>
            <p:cNvSpPr txBox="1">
              <a:spLocks noChangeArrowheads="1"/>
            </p:cNvSpPr>
            <p:nvPr/>
          </p:nvSpPr>
          <p:spPr bwMode="auto">
            <a:xfrm>
              <a:off x="2665809" y="4980703"/>
              <a:ext cx="762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/>
                <a:t>H</a:t>
              </a:r>
              <a:r>
                <a:rPr lang="en-US" altLang="en-US" sz="2000" baseline="-25000"/>
                <a:t>2</a:t>
              </a:r>
              <a:r>
                <a:rPr lang="en-US" altLang="en-US" sz="2000"/>
                <a:t>O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011238" y="5257800"/>
            <a:ext cx="8229600" cy="554038"/>
            <a:chOff x="1330978" y="2055812"/>
            <a:chExt cx="7564582" cy="554503"/>
          </a:xfrm>
        </p:grpSpPr>
        <p:sp>
          <p:nvSpPr>
            <p:cNvPr id="3085" name="TextBox 4"/>
            <p:cNvSpPr txBox="1">
              <a:spLocks noChangeArrowheads="1"/>
            </p:cNvSpPr>
            <p:nvPr/>
          </p:nvSpPr>
          <p:spPr bwMode="auto">
            <a:xfrm>
              <a:off x="1330978" y="2055812"/>
              <a:ext cx="7564582" cy="554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HCl    +    H</a:t>
              </a:r>
              <a:r>
                <a:rPr lang="en-US" altLang="en-US" baseline="-25000"/>
                <a:t>2</a:t>
              </a:r>
              <a:r>
                <a:rPr lang="en-US" altLang="en-US"/>
                <a:t>O	</a:t>
              </a:r>
              <a:r>
                <a:rPr lang="en-US" altLang="en-US" sz="2800"/>
                <a:t> </a:t>
              </a:r>
              <a:r>
                <a:rPr lang="en-US" altLang="en-US"/>
                <a:t>	      H</a:t>
              </a:r>
              <a:r>
                <a:rPr lang="en-US" altLang="en-US" baseline="-25000"/>
                <a:t>3</a:t>
              </a:r>
              <a:r>
                <a:rPr lang="en-US" altLang="en-US"/>
                <a:t>O</a:t>
              </a:r>
              <a:r>
                <a:rPr lang="en-US" altLang="en-US" baseline="30000"/>
                <a:t>+</a:t>
              </a:r>
              <a:r>
                <a:rPr lang="en-US" altLang="en-US" sz="2800"/>
                <a:t> </a:t>
              </a:r>
              <a:r>
                <a:rPr lang="en-US" altLang="en-US" sz="2600"/>
                <a:t>(</a:t>
              </a:r>
              <a:r>
                <a:rPr lang="en-US" altLang="en-US" sz="2600">
                  <a:sym typeface="MT Extra" pitchFamily="18" charset="2"/>
                </a:rPr>
                <a:t>aq</a:t>
              </a:r>
              <a:r>
                <a:rPr lang="en-US" altLang="en-US" sz="2600"/>
                <a:t>)</a:t>
              </a:r>
              <a:r>
                <a:rPr lang="en-US" altLang="en-US"/>
                <a:t>   +   Cl</a:t>
              </a:r>
              <a:r>
                <a:rPr lang="en-US" altLang="en-US" sz="3200" baseline="30000">
                  <a:latin typeface="Courier New" pitchFamily="49" charset="0"/>
                  <a:cs typeface="Courier New" pitchFamily="49" charset="0"/>
                </a:rPr>
                <a:t>-</a:t>
              </a:r>
              <a:r>
                <a:rPr lang="en-US" altLang="en-US" sz="2800"/>
                <a:t> </a:t>
              </a:r>
              <a:r>
                <a:rPr lang="en-US" altLang="en-US" sz="2600"/>
                <a:t>(aq)</a:t>
              </a:r>
            </a:p>
          </p:txBody>
        </p:sp>
        <p:cxnSp>
          <p:nvCxnSpPr>
            <p:cNvPr id="3086" name="Straight Arrow Connector 8"/>
            <p:cNvCxnSpPr>
              <a:cxnSpLocks noChangeShapeType="1"/>
            </p:cNvCxnSpPr>
            <p:nvPr/>
          </p:nvCxnSpPr>
          <p:spPr bwMode="auto">
            <a:xfrm>
              <a:off x="4094611" y="2333063"/>
              <a:ext cx="790505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46438" y="6246813"/>
            <a:ext cx="2403475" cy="5842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200"/>
              <a:t> H</a:t>
            </a:r>
            <a:r>
              <a:rPr lang="en-US" altLang="en-US" sz="3200" baseline="30000"/>
              <a:t>+</a:t>
            </a:r>
            <a:r>
              <a:rPr lang="en-US" altLang="en-US" sz="3200"/>
              <a:t>  =  H</a:t>
            </a:r>
            <a:r>
              <a:rPr lang="en-US" altLang="en-US" sz="3200" baseline="-25000"/>
              <a:t>3</a:t>
            </a:r>
            <a:r>
              <a:rPr lang="en-US" altLang="en-US" sz="3200"/>
              <a:t>O</a:t>
            </a:r>
            <a:r>
              <a:rPr lang="en-US" altLang="en-US" sz="3200" baseline="30000"/>
              <a:t>+</a:t>
            </a:r>
            <a:endParaRPr lang="en-US" altLang="en-US" sz="320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151563" y="6273800"/>
            <a:ext cx="2743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/>
              <a:t>hydronium ion</a:t>
            </a: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4991100" y="6831013"/>
            <a:ext cx="1911350" cy="330200"/>
            <a:chOff x="4991801" y="6831013"/>
            <a:chExt cx="1910322" cy="330199"/>
          </a:xfrm>
        </p:grpSpPr>
        <p:cxnSp>
          <p:nvCxnSpPr>
            <p:cNvPr id="3081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6902123" y="6831013"/>
              <a:ext cx="0" cy="330199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082" name="Group 23"/>
            <p:cNvGrpSpPr>
              <a:grpSpLocks/>
            </p:cNvGrpSpPr>
            <p:nvPr/>
          </p:nvGrpSpPr>
          <p:grpSpPr bwMode="auto">
            <a:xfrm>
              <a:off x="4991801" y="6926264"/>
              <a:ext cx="1910322" cy="234948"/>
              <a:chOff x="4991801" y="6926264"/>
              <a:chExt cx="1910322" cy="234948"/>
            </a:xfrm>
          </p:grpSpPr>
          <p:cxnSp>
            <p:nvCxnSpPr>
              <p:cNvPr id="3083" name="Straight Arrow Connector 24"/>
              <p:cNvCxnSpPr>
                <a:cxnSpLocks noChangeShapeType="1"/>
              </p:cNvCxnSpPr>
              <p:nvPr/>
            </p:nvCxnSpPr>
            <p:spPr bwMode="auto">
              <a:xfrm flipV="1">
                <a:off x="4991801" y="6926264"/>
                <a:ext cx="0" cy="234948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84" name="Straight Connector 19"/>
              <p:cNvCxnSpPr>
                <a:cxnSpLocks noChangeShapeType="1"/>
              </p:cNvCxnSpPr>
              <p:nvPr/>
            </p:nvCxnSpPr>
            <p:spPr bwMode="auto">
              <a:xfrm>
                <a:off x="5007769" y="7161212"/>
                <a:ext cx="1894354" cy="0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3408363" y="754063"/>
            <a:ext cx="2895600" cy="5540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 pK</a:t>
            </a:r>
            <a:r>
              <a:rPr lang="en-US" altLang="en-US" sz="2400"/>
              <a:t>a</a:t>
            </a:r>
            <a:r>
              <a:rPr lang="en-US" altLang="en-US"/>
              <a:t> = </a:t>
            </a:r>
            <a:r>
              <a:rPr lang="en-US" altLang="en-US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/>
              <a:t>log K</a:t>
            </a:r>
            <a:r>
              <a:rPr lang="en-US" altLang="en-US" sz="2400"/>
              <a:t>a</a:t>
            </a:r>
            <a:r>
              <a:rPr lang="en-US" altLang="en-US"/>
              <a:t>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75210" y="1771650"/>
            <a:ext cx="6361906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What is the </a:t>
            </a:r>
            <a:r>
              <a:rPr lang="en-US" altLang="en-US" dirty="0" err="1"/>
              <a:t>pK</a:t>
            </a:r>
            <a:r>
              <a:rPr lang="en-US" altLang="en-US" sz="2400" dirty="0" err="1"/>
              <a:t>a</a:t>
            </a:r>
            <a:r>
              <a:rPr lang="en-US" altLang="en-US" dirty="0"/>
              <a:t> of </a:t>
            </a:r>
            <a:r>
              <a:rPr lang="en-US" altLang="en-US" dirty="0" smtClean="0"/>
              <a:t>acetic </a:t>
            </a:r>
            <a:r>
              <a:rPr lang="en-US" altLang="en-US" dirty="0"/>
              <a:t>acid 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8298" y="4037012"/>
            <a:ext cx="9677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What is the </a:t>
            </a:r>
            <a:r>
              <a:rPr lang="en-US" altLang="en-US" dirty="0" smtClean="0"/>
              <a:t>percentage of ionization of acetic </a:t>
            </a:r>
            <a:r>
              <a:rPr lang="en-US" altLang="en-US" dirty="0"/>
              <a:t>acid ?</a:t>
            </a:r>
          </a:p>
        </p:txBody>
      </p:sp>
    </p:spTree>
    <p:extLst>
      <p:ext uri="{BB962C8B-B14F-4D97-AF65-F5344CB8AC3E}">
        <p14:creationId xmlns:p14="http://schemas.microsoft.com/office/powerpoint/2010/main" val="396843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1624013" y="684213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What is the pH of a 0.60 </a:t>
            </a:r>
            <a:r>
              <a:rPr lang="en-US" altLang="en-US" u="sng"/>
              <a:t>M</a:t>
            </a:r>
            <a:r>
              <a:rPr lang="en-US" altLang="en-US"/>
              <a:t> HNO</a:t>
            </a:r>
            <a:r>
              <a:rPr lang="en-US" altLang="en-US" baseline="-25000"/>
              <a:t>2</a:t>
            </a:r>
            <a:r>
              <a:rPr lang="en-US" altLang="en-US" sz="2600"/>
              <a:t> (aq)</a:t>
            </a:r>
            <a:r>
              <a:rPr lang="en-US" altLang="en-US"/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701675" y="303213"/>
            <a:ext cx="8728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When can you legitimately disregard “X” in the denominator to avoid quadratic equation ?</a:t>
            </a: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3017838" y="1446213"/>
            <a:ext cx="3657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u="sng">
                <a:solidFill>
                  <a:srgbClr val="0070C0"/>
                </a:solidFill>
              </a:rPr>
              <a:t>perform 5% check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1047750" y="2284413"/>
            <a:ext cx="7543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1. disregard the “X” in the denominator</a:t>
            </a: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1074738" y="3094038"/>
            <a:ext cx="8534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2. solve the equality with that approximation</a:t>
            </a: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1504950" y="5256213"/>
            <a:ext cx="6629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If value &lt; 5%, approximation </a:t>
            </a:r>
            <a:r>
              <a:rPr lang="en-US" altLang="en-US">
                <a:solidFill>
                  <a:srgbClr val="00B050"/>
                </a:solidFill>
              </a:rPr>
              <a:t>OK</a:t>
            </a:r>
          </a:p>
        </p:txBody>
      </p:sp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1092200" y="6170613"/>
            <a:ext cx="868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If value &gt; 5%, approximation is </a:t>
            </a:r>
            <a:r>
              <a:rPr lang="en-US" altLang="en-US">
                <a:solidFill>
                  <a:srgbClr val="FF0000"/>
                </a:solidFill>
              </a:rPr>
              <a:t>NOT</a:t>
            </a:r>
            <a:r>
              <a:rPr lang="en-US" altLang="en-US"/>
              <a:t> OK and must go back and use quadratic equation </a:t>
            </a:r>
            <a:r>
              <a:rPr lang="en-US" altLang="en-US">
                <a:sym typeface="Wingdings" pitchFamily="2" charset="2"/>
              </a:rPr>
              <a:t></a:t>
            </a:r>
            <a:endParaRPr lang="en-US" alt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111250" y="3884613"/>
            <a:ext cx="6113463" cy="984250"/>
            <a:chOff x="1111250" y="3884613"/>
            <a:chExt cx="6113463" cy="984250"/>
          </a:xfrm>
        </p:grpSpPr>
        <p:grpSp>
          <p:nvGrpSpPr>
            <p:cNvPr id="31753" name="Group 1"/>
            <p:cNvGrpSpPr>
              <a:grpSpLocks/>
            </p:cNvGrpSpPr>
            <p:nvPr/>
          </p:nvGrpSpPr>
          <p:grpSpPr bwMode="auto">
            <a:xfrm>
              <a:off x="1111250" y="3884613"/>
              <a:ext cx="4848224" cy="984250"/>
              <a:chOff x="1111250" y="3884613"/>
              <a:chExt cx="4848224" cy="984250"/>
            </a:xfrm>
          </p:grpSpPr>
          <p:sp>
            <p:nvSpPr>
              <p:cNvPr id="31755" name="TextBox 7"/>
              <p:cNvSpPr txBox="1">
                <a:spLocks noChangeArrowheads="1"/>
              </p:cNvSpPr>
              <p:nvPr/>
            </p:nvSpPr>
            <p:spPr bwMode="auto">
              <a:xfrm>
                <a:off x="1111250" y="4037013"/>
                <a:ext cx="558800" cy="5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3.  </a:t>
                </a:r>
              </a:p>
            </p:txBody>
          </p:sp>
          <p:grpSp>
            <p:nvGrpSpPr>
              <p:cNvPr id="31756" name="Group 14"/>
              <p:cNvGrpSpPr>
                <a:grpSpLocks/>
              </p:cNvGrpSpPr>
              <p:nvPr/>
            </p:nvGrpSpPr>
            <p:grpSpPr bwMode="auto">
              <a:xfrm>
                <a:off x="1960295" y="3884613"/>
                <a:ext cx="3999179" cy="984250"/>
                <a:chOff x="1801" y="1878"/>
                <a:chExt cx="2682" cy="620"/>
              </a:xfrm>
            </p:grpSpPr>
            <p:sp>
              <p:nvSpPr>
                <p:cNvPr id="31757" name="Rectangle 11"/>
                <p:cNvSpPr>
                  <a:spLocks noChangeArrowheads="1"/>
                </p:cNvSpPr>
                <p:nvPr/>
              </p:nvSpPr>
              <p:spPr bwMode="auto">
                <a:xfrm>
                  <a:off x="1801" y="1878"/>
                  <a:ext cx="268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/>
                  <a:r>
                    <a:rPr lang="en-US" altLang="en-US" sz="2800"/>
                    <a:t>“value obtained for X”</a:t>
                  </a:r>
                  <a:endParaRPr lang="en-US" altLang="en-US"/>
                </a:p>
                <a:p>
                  <a:pPr algn="ctr"/>
                  <a:r>
                    <a:rPr lang="en-US" altLang="en-US"/>
                    <a:t>[original]</a:t>
                  </a:r>
                </a:p>
              </p:txBody>
            </p:sp>
            <p:sp>
              <p:nvSpPr>
                <p:cNvPr id="31758" name="Line 12"/>
                <p:cNvSpPr>
                  <a:spLocks noChangeShapeType="1"/>
                </p:cNvSpPr>
                <p:nvPr/>
              </p:nvSpPr>
              <p:spPr bwMode="auto">
                <a:xfrm>
                  <a:off x="1954" y="2188"/>
                  <a:ext cx="2402" cy="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1754" name="TextBox 12"/>
            <p:cNvSpPr txBox="1">
              <a:spLocks noChangeArrowheads="1"/>
            </p:cNvSpPr>
            <p:nvPr/>
          </p:nvSpPr>
          <p:spPr bwMode="auto">
            <a:xfrm>
              <a:off x="5929313" y="4037013"/>
              <a:ext cx="1295400" cy="5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x 100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28676" grpId="0"/>
      <p:bldP spid="28677" grpId="0"/>
      <p:bldP spid="28678" grpId="0"/>
      <p:bldP spid="2867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3865563" y="333375"/>
            <a:ext cx="2590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u="sng"/>
              <a:t>Weak bases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17563" y="1265238"/>
            <a:ext cx="83915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K</a:t>
            </a:r>
            <a:r>
              <a:rPr lang="en-US" altLang="en-US" baseline="-25000"/>
              <a:t>b</a:t>
            </a:r>
            <a:r>
              <a:rPr lang="en-US" altLang="en-US"/>
              <a:t> is called the </a:t>
            </a:r>
            <a:r>
              <a:rPr lang="en-US" altLang="en-US" u="sng">
                <a:solidFill>
                  <a:srgbClr val="0070C0"/>
                </a:solidFill>
              </a:rPr>
              <a:t>base-dissociation constant</a:t>
            </a:r>
            <a:r>
              <a:rPr lang="en-US" altLang="en-US"/>
              <a:t>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27088" y="2589213"/>
            <a:ext cx="8391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K</a:t>
            </a:r>
            <a:r>
              <a:rPr lang="en-US" altLang="en-US" baseline="-25000"/>
              <a:t>b</a:t>
            </a:r>
            <a:r>
              <a:rPr lang="en-US" altLang="en-US"/>
              <a:t> is just an equilibrium constant that is specific for a weak base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17563" y="5256213"/>
            <a:ext cx="86868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460625" indent="-2460625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200" u="sng"/>
              <a:t>hydrolysis</a:t>
            </a:r>
            <a:r>
              <a:rPr lang="en-US" altLang="en-US"/>
              <a:t> – a substance reacts with H</a:t>
            </a:r>
            <a:r>
              <a:rPr lang="en-US" altLang="en-US" baseline="-25000"/>
              <a:t>2</a:t>
            </a:r>
            <a:r>
              <a:rPr lang="en-US" altLang="en-US"/>
              <a:t>O leaving either H</a:t>
            </a:r>
            <a:r>
              <a:rPr lang="en-US" altLang="en-US" baseline="30000"/>
              <a:t>+</a:t>
            </a:r>
            <a:r>
              <a:rPr lang="en-US" altLang="en-US"/>
              <a:t> or OH</a:t>
            </a:r>
            <a:r>
              <a:rPr lang="en-US" altLang="en-US" sz="3200" baseline="30000">
                <a:cs typeface="Arial" charset="0"/>
                <a:sym typeface="Symbol" pitchFamily="18" charset="2"/>
              </a:rPr>
              <a:t>−</a:t>
            </a:r>
            <a:endParaRPr lang="en-US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69963" y="4098925"/>
            <a:ext cx="68214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weak bases undergo hydrolysis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20"/>
          <p:cNvSpPr txBox="1">
            <a:spLocks noChangeArrowheads="1"/>
          </p:cNvSpPr>
          <p:nvPr/>
        </p:nvSpPr>
        <p:spPr bwMode="auto">
          <a:xfrm>
            <a:off x="587375" y="1193800"/>
            <a:ext cx="41163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NH</a:t>
            </a:r>
            <a:r>
              <a:rPr lang="en-US" altLang="en-US" baseline="-25000"/>
              <a:t>3</a:t>
            </a:r>
            <a:r>
              <a:rPr lang="en-US" altLang="en-US" sz="2600"/>
              <a:t> (</a:t>
            </a:r>
            <a:r>
              <a:rPr lang="en-US" altLang="en-US" sz="2600">
                <a:sym typeface="MT Extra" pitchFamily="18" charset="2"/>
              </a:rPr>
              <a:t>aq</a:t>
            </a:r>
            <a:r>
              <a:rPr lang="en-US" altLang="en-US" sz="2600"/>
              <a:t>)</a:t>
            </a:r>
            <a:r>
              <a:rPr lang="en-US" altLang="en-US"/>
              <a:t>  +   H</a:t>
            </a:r>
            <a:r>
              <a:rPr lang="en-US" altLang="en-US" baseline="-25000"/>
              <a:t>2</a:t>
            </a:r>
            <a:r>
              <a:rPr lang="en-US" altLang="en-US"/>
              <a:t>O </a:t>
            </a:r>
            <a:r>
              <a:rPr lang="en-US" altLang="en-US" sz="2600"/>
              <a:t>(</a:t>
            </a:r>
            <a:r>
              <a:rPr lang="en-US" altLang="en-US">
                <a:sym typeface="MT Extra" pitchFamily="18" charset="2"/>
              </a:rPr>
              <a:t></a:t>
            </a:r>
            <a:r>
              <a:rPr lang="en-US" altLang="en-US" sz="2600"/>
              <a:t>)</a:t>
            </a:r>
          </a:p>
        </p:txBody>
      </p: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827088" y="571500"/>
            <a:ext cx="2130425" cy="1006475"/>
            <a:chOff x="1199126" y="530222"/>
            <a:chExt cx="2130886" cy="1158887"/>
          </a:xfrm>
        </p:grpSpPr>
        <p:sp>
          <p:nvSpPr>
            <p:cNvPr id="36" name="Arc 35"/>
            <p:cNvSpPr/>
            <p:nvPr/>
          </p:nvSpPr>
          <p:spPr bwMode="auto">
            <a:xfrm flipV="1">
              <a:off x="1199126" y="530222"/>
              <a:ext cx="2130886" cy="1158887"/>
            </a:xfrm>
            <a:prstGeom prst="arc">
              <a:avLst>
                <a:gd name="adj1" fmla="val 21478226"/>
                <a:gd name="adj2" fmla="val 10800000"/>
              </a:avLst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3200" b="0"/>
            </a:p>
          </p:txBody>
        </p:sp>
        <p:grpSp>
          <p:nvGrpSpPr>
            <p:cNvPr id="33811" name="Group 41"/>
            <p:cNvGrpSpPr>
              <a:grpSpLocks/>
            </p:cNvGrpSpPr>
            <p:nvPr/>
          </p:nvGrpSpPr>
          <p:grpSpPr bwMode="auto">
            <a:xfrm>
              <a:off x="1199126" y="1078878"/>
              <a:ext cx="2130886" cy="259387"/>
              <a:chOff x="1199126" y="1078878"/>
              <a:chExt cx="2130886" cy="259387"/>
            </a:xfrm>
          </p:grpSpPr>
          <p:cxnSp>
            <p:nvCxnSpPr>
              <p:cNvPr id="33812" name="Straight Arrow Connector 37"/>
              <p:cNvCxnSpPr>
                <a:cxnSpLocks noChangeShapeType="1"/>
              </p:cNvCxnSpPr>
              <p:nvPr/>
            </p:nvCxnSpPr>
            <p:spPr bwMode="auto">
              <a:xfrm flipV="1">
                <a:off x="1199126" y="1078878"/>
                <a:ext cx="0" cy="228600"/>
              </a:xfrm>
              <a:prstGeom prst="straightConnector1">
                <a:avLst/>
              </a:prstGeom>
              <a:noFill/>
              <a:ln w="31750" algn="ctr">
                <a:solidFill>
                  <a:srgbClr val="FF00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813" name="Straight Arrow Connector 40"/>
              <p:cNvCxnSpPr>
                <a:cxnSpLocks noChangeShapeType="1"/>
              </p:cNvCxnSpPr>
              <p:nvPr/>
            </p:nvCxnSpPr>
            <p:spPr bwMode="auto">
              <a:xfrm flipV="1">
                <a:off x="3330012" y="1109665"/>
                <a:ext cx="0" cy="228600"/>
              </a:xfrm>
              <a:prstGeom prst="straightConnector1">
                <a:avLst/>
              </a:prstGeom>
              <a:noFill/>
              <a:ln w="31750" algn="ctr">
                <a:solidFill>
                  <a:srgbClr val="FF00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4398963" y="1216025"/>
            <a:ext cx="5334000" cy="554038"/>
            <a:chOff x="1646080" y="912065"/>
            <a:chExt cx="5240722" cy="554566"/>
          </a:xfrm>
        </p:grpSpPr>
        <p:sp>
          <p:nvSpPr>
            <p:cNvPr id="33806" name="TextBox 20"/>
            <p:cNvSpPr txBox="1">
              <a:spLocks noChangeArrowheads="1"/>
            </p:cNvSpPr>
            <p:nvPr/>
          </p:nvSpPr>
          <p:spPr bwMode="auto">
            <a:xfrm>
              <a:off x="1646080" y="912065"/>
              <a:ext cx="5240722" cy="5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	</a:t>
              </a:r>
              <a:r>
                <a:rPr lang="en-US" altLang="en-US" sz="2800"/>
                <a:t> </a:t>
              </a:r>
              <a:r>
                <a:rPr lang="en-US" altLang="en-US"/>
                <a:t>   NH</a:t>
              </a:r>
              <a:r>
                <a:rPr lang="en-US" altLang="en-US" baseline="-25000"/>
                <a:t>4</a:t>
              </a:r>
              <a:r>
                <a:rPr lang="en-US" altLang="en-US" baseline="30000"/>
                <a:t>+</a:t>
              </a:r>
              <a:r>
                <a:rPr lang="en-US" altLang="en-US" sz="2600"/>
                <a:t> (</a:t>
              </a:r>
              <a:r>
                <a:rPr lang="en-US" altLang="en-US" sz="2600">
                  <a:sym typeface="MT Extra" pitchFamily="18" charset="2"/>
                </a:rPr>
                <a:t>aq</a:t>
              </a:r>
              <a:r>
                <a:rPr lang="en-US" altLang="en-US" sz="2600"/>
                <a:t>) </a:t>
              </a:r>
              <a:r>
                <a:rPr lang="en-US" altLang="en-US"/>
                <a:t>  +  OH</a:t>
              </a:r>
              <a:r>
                <a:rPr lang="en-US" altLang="en-US" sz="3600" baseline="30000">
                  <a:cs typeface="Arial" charset="0"/>
                  <a:sym typeface="Symbol" pitchFamily="18" charset="2"/>
                </a:rPr>
                <a:t>−</a:t>
              </a:r>
              <a:r>
                <a:rPr lang="en-US" altLang="en-US" sz="2600"/>
                <a:t> (aq)</a:t>
              </a:r>
            </a:p>
          </p:txBody>
        </p:sp>
        <p:grpSp>
          <p:nvGrpSpPr>
            <p:cNvPr id="33807" name="Group 23"/>
            <p:cNvGrpSpPr>
              <a:grpSpLocks/>
            </p:cNvGrpSpPr>
            <p:nvPr/>
          </p:nvGrpSpPr>
          <p:grpSpPr bwMode="auto">
            <a:xfrm>
              <a:off x="1806421" y="1115587"/>
              <a:ext cx="888703" cy="143269"/>
              <a:chOff x="1996658" y="3078257"/>
              <a:chExt cx="888703" cy="143269"/>
            </a:xfrm>
          </p:grpSpPr>
          <p:cxnSp>
            <p:nvCxnSpPr>
              <p:cNvPr id="33808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2055010" y="3078257"/>
                <a:ext cx="830351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809" name="Straight Arrow Connector 25"/>
              <p:cNvCxnSpPr>
                <a:cxnSpLocks noChangeShapeType="1"/>
              </p:cNvCxnSpPr>
              <p:nvPr/>
            </p:nvCxnSpPr>
            <p:spPr bwMode="auto">
              <a:xfrm flipH="1">
                <a:off x="1996658" y="3221526"/>
                <a:ext cx="799359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49" name="Group 14"/>
          <p:cNvGrpSpPr>
            <a:grpSpLocks/>
          </p:cNvGrpSpPr>
          <p:nvPr/>
        </p:nvGrpSpPr>
        <p:grpSpPr bwMode="auto">
          <a:xfrm>
            <a:off x="3429000" y="3348038"/>
            <a:ext cx="2722563" cy="1016000"/>
            <a:chOff x="2887" y="1878"/>
            <a:chExt cx="1888" cy="640"/>
          </a:xfrm>
        </p:grpSpPr>
        <p:sp>
          <p:nvSpPr>
            <p:cNvPr id="33804" name="Rectangle 11"/>
            <p:cNvSpPr>
              <a:spLocks noChangeArrowheads="1"/>
            </p:cNvSpPr>
            <p:nvPr/>
          </p:nvSpPr>
          <p:spPr bwMode="auto">
            <a:xfrm>
              <a:off x="2887" y="1878"/>
              <a:ext cx="188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800"/>
                <a:t>[</a:t>
              </a:r>
              <a:r>
                <a:rPr lang="en-US" altLang="en-US"/>
                <a:t> NH</a:t>
              </a:r>
              <a:r>
                <a:rPr lang="en-US" altLang="en-US" baseline="-25000"/>
                <a:t>4</a:t>
              </a:r>
              <a:r>
                <a:rPr lang="en-US" altLang="en-US" baseline="30000"/>
                <a:t>+</a:t>
              </a:r>
              <a:r>
                <a:rPr lang="en-US" altLang="en-US"/>
                <a:t>] [OH</a:t>
              </a:r>
              <a:r>
                <a:rPr lang="en-US" altLang="en-US" baseline="30000">
                  <a:cs typeface="Arial" charset="0"/>
                  <a:sym typeface="Symbol" pitchFamily="18" charset="2"/>
                </a:rPr>
                <a:t>−</a:t>
              </a:r>
              <a:r>
                <a:rPr lang="en-US" altLang="en-US"/>
                <a:t>]</a:t>
              </a:r>
            </a:p>
            <a:p>
              <a:pPr algn="ctr"/>
              <a:r>
                <a:rPr lang="en-US" altLang="en-US"/>
                <a:t>[NH</a:t>
              </a:r>
              <a:r>
                <a:rPr lang="en-US" altLang="en-US" baseline="-25000"/>
                <a:t>3</a:t>
              </a:r>
              <a:r>
                <a:rPr lang="en-US" altLang="en-US"/>
                <a:t>]</a:t>
              </a:r>
            </a:p>
          </p:txBody>
        </p:sp>
        <p:sp>
          <p:nvSpPr>
            <p:cNvPr id="33805" name="Line 12"/>
            <p:cNvSpPr>
              <a:spLocks noChangeShapeType="1"/>
            </p:cNvSpPr>
            <p:nvPr/>
          </p:nvSpPr>
          <p:spPr bwMode="auto">
            <a:xfrm>
              <a:off x="3012" y="2216"/>
              <a:ext cx="1638" cy="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513013" y="3613150"/>
            <a:ext cx="952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K</a:t>
            </a:r>
            <a:r>
              <a:rPr lang="en-US" altLang="en-US" baseline="-25000"/>
              <a:t>b</a:t>
            </a:r>
            <a:r>
              <a:rPr lang="en-US" altLang="en-US"/>
              <a:t> = 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6188075" y="3579813"/>
            <a:ext cx="2514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=  1.8 x 10</a:t>
            </a:r>
            <a:r>
              <a:rPr lang="en-US" altLang="en-US" baseline="30000">
                <a:cs typeface="Arial" charset="0"/>
                <a:sym typeface="Symbol" pitchFamily="18" charset="2"/>
              </a:rPr>
              <a:t>−</a:t>
            </a:r>
            <a:r>
              <a:rPr lang="en-US" altLang="en-US" baseline="30000"/>
              <a:t>5</a:t>
            </a:r>
            <a:endParaRPr lang="en-US" altLang="en-US"/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1552575" y="5103813"/>
            <a:ext cx="72786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equilibrium favors the reactants (left) </a:t>
            </a:r>
          </a:p>
        </p:txBody>
      </p: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3319463" y="2208213"/>
            <a:ext cx="3390900" cy="152400"/>
            <a:chOff x="2257120" y="5408612"/>
            <a:chExt cx="3390134" cy="152400"/>
          </a:xfrm>
        </p:grpSpPr>
        <p:cxnSp>
          <p:nvCxnSpPr>
            <p:cNvPr id="33802" name="Straight Arrow Connector 8"/>
            <p:cNvCxnSpPr>
              <a:cxnSpLocks noChangeShapeType="1"/>
            </p:cNvCxnSpPr>
            <p:nvPr/>
          </p:nvCxnSpPr>
          <p:spPr bwMode="auto">
            <a:xfrm>
              <a:off x="2424100" y="5408612"/>
              <a:ext cx="632354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803" name="Straight Arrow Connector 25"/>
            <p:cNvCxnSpPr>
              <a:cxnSpLocks noChangeShapeType="1"/>
            </p:cNvCxnSpPr>
            <p:nvPr/>
          </p:nvCxnSpPr>
          <p:spPr bwMode="auto">
            <a:xfrm flipH="1">
              <a:off x="2257120" y="5561012"/>
              <a:ext cx="3390134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288940" y="227012"/>
            <a:ext cx="97536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err="1"/>
              <a:t>trimethylamine</a:t>
            </a:r>
            <a:r>
              <a:rPr lang="en-US" altLang="en-US" dirty="0"/>
              <a:t>, (CH</a:t>
            </a:r>
            <a:r>
              <a:rPr lang="en-US" altLang="en-US" baseline="-25000" dirty="0"/>
              <a:t>3</a:t>
            </a:r>
            <a:r>
              <a:rPr lang="en-US" altLang="en-US" dirty="0"/>
              <a:t>)</a:t>
            </a:r>
            <a:r>
              <a:rPr lang="en-US" altLang="en-US" baseline="-25000" dirty="0"/>
              <a:t>3</a:t>
            </a:r>
            <a:r>
              <a:rPr lang="en-US" altLang="en-US" dirty="0"/>
              <a:t>N </a:t>
            </a:r>
            <a:r>
              <a:rPr lang="en-US" altLang="en-US" dirty="0" smtClean="0"/>
              <a:t>has </a:t>
            </a:r>
            <a:r>
              <a:rPr lang="en-US" altLang="en-US" dirty="0"/>
              <a:t>a lovely, putrefying smell (like rotting </a:t>
            </a:r>
            <a:r>
              <a:rPr lang="en-US" altLang="en-US" dirty="0">
                <a:sym typeface="Wingdings" pitchFamily="2" charset="2"/>
              </a:rPr>
              <a:t></a:t>
            </a:r>
            <a:r>
              <a:rPr lang="en-US" altLang="en-US" dirty="0"/>
              <a:t>dead fish</a:t>
            </a:r>
            <a:r>
              <a:rPr lang="en-US" altLang="en-US" dirty="0">
                <a:sym typeface="Wingdings" pitchFamily="2" charset="2"/>
              </a:rPr>
              <a:t></a:t>
            </a:r>
            <a:r>
              <a:rPr lang="en-US" altLang="en-US" dirty="0"/>
              <a:t>). What is the pH of a 0.145 </a:t>
            </a:r>
            <a:r>
              <a:rPr lang="en-US" altLang="en-US" u="sng" dirty="0"/>
              <a:t>M</a:t>
            </a:r>
            <a:r>
              <a:rPr lang="en-US" altLang="en-US" dirty="0"/>
              <a:t> aqueous solution of </a:t>
            </a:r>
            <a:r>
              <a:rPr lang="en-US" altLang="en-US" dirty="0" err="1"/>
              <a:t>trimethylamine</a:t>
            </a:r>
            <a:r>
              <a:rPr lang="en-US" altLang="en-US" dirty="0"/>
              <a:t> ?</a:t>
            </a:r>
          </a:p>
        </p:txBody>
      </p:sp>
      <p:sp>
        <p:nvSpPr>
          <p:cNvPr id="3" name="TextBox 20"/>
          <p:cNvSpPr txBox="1">
            <a:spLocks noChangeArrowheads="1"/>
          </p:cNvSpPr>
          <p:nvPr/>
        </p:nvSpPr>
        <p:spPr bwMode="auto">
          <a:xfrm>
            <a:off x="97820" y="6426993"/>
            <a:ext cx="44211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(CH</a:t>
            </a:r>
            <a:r>
              <a:rPr lang="en-US" altLang="en-US" baseline="-25000" dirty="0"/>
              <a:t>3</a:t>
            </a:r>
            <a:r>
              <a:rPr lang="en-US" altLang="en-US" dirty="0"/>
              <a:t>)</a:t>
            </a:r>
            <a:r>
              <a:rPr lang="en-US" altLang="en-US" baseline="-25000" dirty="0"/>
              <a:t>3</a:t>
            </a:r>
            <a:r>
              <a:rPr lang="en-US" altLang="en-US" dirty="0"/>
              <a:t>N</a:t>
            </a:r>
            <a:r>
              <a:rPr lang="en-US" altLang="en-US" sz="2600" dirty="0"/>
              <a:t> (</a:t>
            </a:r>
            <a:r>
              <a:rPr lang="en-US" altLang="en-US" sz="2600" dirty="0" err="1">
                <a:sym typeface="MT Extra" pitchFamily="18" charset="2"/>
              </a:rPr>
              <a:t>aq</a:t>
            </a:r>
            <a:r>
              <a:rPr lang="en-US" altLang="en-US" sz="2600" dirty="0"/>
              <a:t>) </a:t>
            </a:r>
            <a:r>
              <a:rPr lang="en-US" altLang="en-US" dirty="0"/>
              <a:t>+ H</a:t>
            </a:r>
            <a:r>
              <a:rPr lang="en-US" altLang="en-US" baseline="-25000" dirty="0"/>
              <a:t>2</a:t>
            </a:r>
            <a:r>
              <a:rPr lang="en-US" altLang="en-US" dirty="0"/>
              <a:t>O </a:t>
            </a:r>
            <a:r>
              <a:rPr lang="en-US" altLang="en-US" sz="2600" dirty="0"/>
              <a:t>(</a:t>
            </a:r>
            <a:r>
              <a:rPr lang="en-US" altLang="en-US" dirty="0">
                <a:sym typeface="MT Extra" pitchFamily="18" charset="2"/>
              </a:rPr>
              <a:t></a:t>
            </a:r>
            <a:r>
              <a:rPr lang="en-US" altLang="en-US" sz="2600" dirty="0"/>
              <a:t>)</a:t>
            </a:r>
          </a:p>
        </p:txBody>
      </p:sp>
      <p:sp>
        <p:nvSpPr>
          <p:cNvPr id="34822" name="TextBox 20"/>
          <p:cNvSpPr txBox="1">
            <a:spLocks noChangeArrowheads="1"/>
          </p:cNvSpPr>
          <p:nvPr/>
        </p:nvSpPr>
        <p:spPr bwMode="auto">
          <a:xfrm>
            <a:off x="4012595" y="6449218"/>
            <a:ext cx="61706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	</a:t>
            </a:r>
            <a:r>
              <a:rPr lang="en-US" altLang="en-US" sz="2800" dirty="0"/>
              <a:t> </a:t>
            </a:r>
            <a:r>
              <a:rPr lang="en-US" altLang="en-US" dirty="0"/>
              <a:t>   (CH</a:t>
            </a:r>
            <a:r>
              <a:rPr lang="en-US" altLang="en-US" baseline="-25000" dirty="0"/>
              <a:t>3</a:t>
            </a:r>
            <a:r>
              <a:rPr lang="en-US" altLang="en-US" dirty="0"/>
              <a:t>)</a:t>
            </a:r>
            <a:r>
              <a:rPr lang="en-US" altLang="en-US" baseline="-25000" dirty="0"/>
              <a:t>3</a:t>
            </a:r>
            <a:r>
              <a:rPr lang="en-US" altLang="en-US" dirty="0"/>
              <a:t>NH</a:t>
            </a:r>
            <a:r>
              <a:rPr lang="en-US" altLang="en-US" baseline="30000" dirty="0"/>
              <a:t>+</a:t>
            </a:r>
            <a:r>
              <a:rPr lang="en-US" altLang="en-US" sz="2600" dirty="0"/>
              <a:t> (</a:t>
            </a:r>
            <a:r>
              <a:rPr lang="en-US" altLang="en-US" sz="2600" dirty="0" err="1">
                <a:sym typeface="MT Extra" pitchFamily="18" charset="2"/>
              </a:rPr>
              <a:t>aq</a:t>
            </a:r>
            <a:r>
              <a:rPr lang="en-US" altLang="en-US" sz="2600" dirty="0"/>
              <a:t>)  </a:t>
            </a:r>
            <a:r>
              <a:rPr lang="en-US" altLang="en-US" dirty="0"/>
              <a:t>+ OH</a:t>
            </a:r>
            <a:r>
              <a:rPr lang="en-US" altLang="en-US" sz="3600" baseline="30000" dirty="0">
                <a:cs typeface="Arial" charset="0"/>
                <a:sym typeface="Symbol" pitchFamily="18" charset="2"/>
              </a:rPr>
              <a:t>−</a:t>
            </a:r>
            <a:r>
              <a:rPr lang="en-US" altLang="en-US" sz="2600" dirty="0"/>
              <a:t> (</a:t>
            </a:r>
            <a:r>
              <a:rPr lang="en-US" altLang="en-US" sz="2600" dirty="0" err="1"/>
              <a:t>aq</a:t>
            </a:r>
            <a:r>
              <a:rPr lang="en-US" altLang="en-US" sz="2600" dirty="0"/>
              <a:t>)</a:t>
            </a:r>
          </a:p>
        </p:txBody>
      </p:sp>
      <p:cxnSp>
        <p:nvCxnSpPr>
          <p:cNvPr id="34824" name="Straight Arrow Connector 8"/>
          <p:cNvCxnSpPr>
            <a:cxnSpLocks noChangeShapeType="1"/>
          </p:cNvCxnSpPr>
          <p:nvPr/>
        </p:nvCxnSpPr>
        <p:spPr bwMode="auto">
          <a:xfrm>
            <a:off x="4256173" y="6652542"/>
            <a:ext cx="924837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25" name="Straight Arrow Connector 25"/>
          <p:cNvCxnSpPr>
            <a:cxnSpLocks noChangeShapeType="1"/>
          </p:cNvCxnSpPr>
          <p:nvPr/>
        </p:nvCxnSpPr>
        <p:spPr bwMode="auto">
          <a:xfrm flipH="1">
            <a:off x="4191181" y="6795672"/>
            <a:ext cx="890318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90358" y="6111080"/>
            <a:ext cx="159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solidFill>
                  <a:srgbClr val="0070C0"/>
                </a:solidFill>
              </a:rPr>
              <a:t>hydrolysis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9" y="1979612"/>
            <a:ext cx="407055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69" y="1751012"/>
            <a:ext cx="3433964" cy="228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618" y="4246779"/>
            <a:ext cx="3505200" cy="189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04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822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42812" y="836612"/>
            <a:ext cx="2895600" cy="5540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 pK</a:t>
            </a:r>
            <a:r>
              <a:rPr lang="en-US" altLang="en-US" sz="2400"/>
              <a:t>b</a:t>
            </a:r>
            <a:r>
              <a:rPr lang="en-US" altLang="en-US"/>
              <a:t> = </a:t>
            </a:r>
            <a:r>
              <a:rPr lang="en-US" altLang="en-US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/>
              <a:t>log K</a:t>
            </a:r>
            <a:r>
              <a:rPr lang="en-US" altLang="en-US" sz="2400"/>
              <a:t>b</a:t>
            </a:r>
            <a:r>
              <a:rPr lang="en-US" altLang="en-US"/>
              <a:t>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35769" y="1979612"/>
            <a:ext cx="9372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The </a:t>
            </a:r>
            <a:r>
              <a:rPr lang="en-US" altLang="en-US" dirty="0" err="1"/>
              <a:t>pK</a:t>
            </a:r>
            <a:r>
              <a:rPr lang="en-US" altLang="en-US" sz="2400" dirty="0" err="1"/>
              <a:t>b</a:t>
            </a:r>
            <a:r>
              <a:rPr lang="en-US" altLang="en-US" dirty="0"/>
              <a:t> of methylamine is 3.38. What is the K</a:t>
            </a:r>
            <a:r>
              <a:rPr lang="en-US" altLang="en-US" sz="2400" dirty="0"/>
              <a:t>b</a:t>
            </a:r>
            <a:r>
              <a:rPr lang="en-US" altLang="en-US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22798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1050925" y="323850"/>
            <a:ext cx="8077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0" indent="-263525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u="sng"/>
              <a:t>conjugates</a:t>
            </a:r>
            <a:r>
              <a:rPr lang="en-US" altLang="en-US" sz="3200"/>
              <a:t> – </a:t>
            </a:r>
            <a:r>
              <a:rPr lang="en-US" altLang="en-US"/>
              <a:t>an acid/base pair that differs only by a single H</a:t>
            </a:r>
            <a:r>
              <a:rPr lang="en-US" altLang="en-US" baseline="30000"/>
              <a:t>+</a:t>
            </a:r>
            <a:endParaRPr lang="en-US" alt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522413"/>
            <a:ext cx="8077200" cy="347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00150" y="5332413"/>
            <a:ext cx="8223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HNO</a:t>
            </a:r>
            <a:r>
              <a:rPr lang="en-US" altLang="en-US" baseline="-25000"/>
              <a:t>2 </a:t>
            </a:r>
            <a:r>
              <a:rPr lang="en-US" altLang="en-US"/>
              <a:t>/ NO</a:t>
            </a:r>
            <a:r>
              <a:rPr lang="en-US" altLang="en-US" baseline="-25000"/>
              <a:t>2</a:t>
            </a:r>
            <a:r>
              <a:rPr lang="en-US" altLang="en-US" sz="3200" baseline="30000">
                <a:cs typeface="Arial" charset="0"/>
                <a:sym typeface="Symbol" pitchFamily="18" charset="2"/>
              </a:rPr>
              <a:t>−</a:t>
            </a:r>
            <a:r>
              <a:rPr lang="en-US" altLang="en-US" sz="3200">
                <a:cs typeface="Arial" charset="0"/>
                <a:sym typeface="Symbol" pitchFamily="18" charset="2"/>
              </a:rPr>
              <a:t> are conjugate acid/base pair</a:t>
            </a:r>
            <a:endParaRPr lang="en-US" alt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30313" y="6246813"/>
            <a:ext cx="8223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H</a:t>
            </a:r>
            <a:r>
              <a:rPr lang="en-US" altLang="en-US" baseline="-25000" dirty="0"/>
              <a:t>3</a:t>
            </a:r>
            <a:r>
              <a:rPr lang="en-US" altLang="en-US" dirty="0"/>
              <a:t>O</a:t>
            </a:r>
            <a:r>
              <a:rPr lang="en-US" altLang="en-US" baseline="30000" dirty="0"/>
              <a:t>+</a:t>
            </a:r>
            <a:r>
              <a:rPr lang="en-US" altLang="en-US" baseline="-25000" dirty="0"/>
              <a:t> </a:t>
            </a:r>
            <a:r>
              <a:rPr lang="en-US" altLang="en-US" dirty="0"/>
              <a:t>/ H</a:t>
            </a:r>
            <a:r>
              <a:rPr lang="en-US" altLang="en-US" baseline="-25000" dirty="0"/>
              <a:t>2</a:t>
            </a:r>
            <a:r>
              <a:rPr lang="en-US" altLang="en-US" dirty="0">
                <a:cs typeface="Arial" charset="0"/>
                <a:sym typeface="Symbol" pitchFamily="18" charset="2"/>
              </a:rPr>
              <a:t>O</a:t>
            </a:r>
            <a:r>
              <a:rPr lang="en-US" altLang="en-US" sz="3200" dirty="0">
                <a:cs typeface="Arial" charset="0"/>
                <a:sym typeface="Symbol" pitchFamily="18" charset="2"/>
              </a:rPr>
              <a:t> are conjugate acid/base pair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1573213" y="979488"/>
            <a:ext cx="739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What is the conjugate </a:t>
            </a:r>
            <a:r>
              <a:rPr lang="en-US" altLang="en-US">
                <a:solidFill>
                  <a:srgbClr val="0070C0"/>
                </a:solidFill>
              </a:rPr>
              <a:t>base</a:t>
            </a:r>
            <a:r>
              <a:rPr lang="en-US" altLang="en-US"/>
              <a:t> of HCl ?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808163" y="1665288"/>
            <a:ext cx="6400800" cy="677862"/>
            <a:chOff x="1340644" y="4980703"/>
            <a:chExt cx="6481618" cy="677109"/>
          </a:xfrm>
        </p:grpSpPr>
        <p:grpSp>
          <p:nvGrpSpPr>
            <p:cNvPr id="36890" name="Group 6"/>
            <p:cNvGrpSpPr>
              <a:grpSpLocks/>
            </p:cNvGrpSpPr>
            <p:nvPr/>
          </p:nvGrpSpPr>
          <p:grpSpPr bwMode="auto">
            <a:xfrm>
              <a:off x="1340644" y="5103814"/>
              <a:ext cx="6481618" cy="553998"/>
              <a:chOff x="1330978" y="2055812"/>
              <a:chExt cx="6724073" cy="554503"/>
            </a:xfrm>
          </p:grpSpPr>
          <p:sp>
            <p:nvSpPr>
              <p:cNvPr id="36892" name="TextBox 4"/>
              <p:cNvSpPr txBox="1">
                <a:spLocks noChangeArrowheads="1"/>
              </p:cNvSpPr>
              <p:nvPr/>
            </p:nvSpPr>
            <p:spPr bwMode="auto">
              <a:xfrm>
                <a:off x="1330978" y="2055812"/>
                <a:ext cx="6724073" cy="554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HCl	</a:t>
                </a:r>
                <a:r>
                  <a:rPr lang="en-US" altLang="en-US" sz="2800"/>
                  <a:t> </a:t>
                </a:r>
                <a:r>
                  <a:rPr lang="en-US" altLang="en-US"/>
                  <a:t>		H</a:t>
                </a:r>
                <a:r>
                  <a:rPr lang="en-US" altLang="en-US" baseline="30000"/>
                  <a:t>+</a:t>
                </a:r>
                <a:r>
                  <a:rPr lang="en-US" altLang="en-US" sz="2800"/>
                  <a:t> </a:t>
                </a:r>
                <a:r>
                  <a:rPr lang="en-US" altLang="en-US" sz="2600"/>
                  <a:t>(</a:t>
                </a:r>
                <a:r>
                  <a:rPr lang="en-US" altLang="en-US" sz="2600">
                    <a:sym typeface="MT Extra" pitchFamily="18" charset="2"/>
                  </a:rPr>
                  <a:t>aq</a:t>
                </a:r>
                <a:r>
                  <a:rPr lang="en-US" altLang="en-US" sz="2600"/>
                  <a:t>)</a:t>
                </a:r>
                <a:r>
                  <a:rPr lang="en-US" altLang="en-US"/>
                  <a:t>   +   Cl</a:t>
                </a:r>
                <a:r>
                  <a:rPr lang="en-US" altLang="en-US" sz="3200" baseline="30000">
                    <a:cs typeface="Arial" charset="0"/>
                    <a:sym typeface="Symbol" pitchFamily="18" charset="2"/>
                  </a:rPr>
                  <a:t>−</a:t>
                </a:r>
                <a:r>
                  <a:rPr lang="en-US" altLang="en-US" sz="2800"/>
                  <a:t> </a:t>
                </a:r>
                <a:r>
                  <a:rPr lang="en-US" altLang="en-US" sz="2600"/>
                  <a:t>(aq)</a:t>
                </a:r>
              </a:p>
            </p:txBody>
          </p:sp>
          <p:cxnSp>
            <p:nvCxnSpPr>
              <p:cNvPr id="36893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2605665" y="2352221"/>
                <a:ext cx="990600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6891" name="TextBox 7"/>
            <p:cNvSpPr txBox="1">
              <a:spLocks noChangeArrowheads="1"/>
            </p:cNvSpPr>
            <p:nvPr/>
          </p:nvSpPr>
          <p:spPr bwMode="auto">
            <a:xfrm>
              <a:off x="2665809" y="4980703"/>
              <a:ext cx="762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/>
                <a:t>H</a:t>
              </a:r>
              <a:r>
                <a:rPr lang="en-US" altLang="en-US" sz="2000" baseline="-25000"/>
                <a:t>2</a:t>
              </a:r>
              <a:r>
                <a:rPr lang="en-US" altLang="en-US" sz="2000"/>
                <a:t>O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2217738" y="2335213"/>
            <a:ext cx="4619625" cy="355600"/>
            <a:chOff x="2217225" y="2513012"/>
            <a:chExt cx="2564887" cy="355130"/>
          </a:xfrm>
        </p:grpSpPr>
        <p:cxnSp>
          <p:nvCxnSpPr>
            <p:cNvPr id="36886" name="Straight Connector 8"/>
            <p:cNvCxnSpPr>
              <a:cxnSpLocks noChangeShapeType="1"/>
            </p:cNvCxnSpPr>
            <p:nvPr/>
          </p:nvCxnSpPr>
          <p:spPr bwMode="auto">
            <a:xfrm>
              <a:off x="2217225" y="2868142"/>
              <a:ext cx="2564887" cy="0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6887" name="Group 16"/>
            <p:cNvGrpSpPr>
              <a:grpSpLocks/>
            </p:cNvGrpSpPr>
            <p:nvPr/>
          </p:nvGrpSpPr>
          <p:grpSpPr bwMode="auto">
            <a:xfrm>
              <a:off x="2217225" y="2513012"/>
              <a:ext cx="2564887" cy="355130"/>
              <a:chOff x="2202797" y="3115518"/>
              <a:chExt cx="2564887" cy="355130"/>
            </a:xfrm>
          </p:grpSpPr>
          <p:cxnSp>
            <p:nvCxnSpPr>
              <p:cNvPr id="36888" name="Straight Connector 9"/>
              <p:cNvCxnSpPr>
                <a:cxnSpLocks noChangeShapeType="1"/>
              </p:cNvCxnSpPr>
              <p:nvPr/>
            </p:nvCxnSpPr>
            <p:spPr bwMode="auto">
              <a:xfrm flipV="1">
                <a:off x="2202797" y="3115518"/>
                <a:ext cx="0" cy="355130"/>
              </a:xfrm>
              <a:prstGeom prst="line">
                <a:avLst/>
              </a:prstGeom>
              <a:noFill/>
              <a:ln w="317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889" name="Straight Connector 14"/>
              <p:cNvCxnSpPr>
                <a:cxnSpLocks noChangeShapeType="1"/>
              </p:cNvCxnSpPr>
              <p:nvPr/>
            </p:nvCxnSpPr>
            <p:spPr bwMode="auto">
              <a:xfrm flipV="1">
                <a:off x="4767684" y="3115518"/>
                <a:ext cx="0" cy="355130"/>
              </a:xfrm>
              <a:prstGeom prst="line">
                <a:avLst/>
              </a:prstGeom>
              <a:noFill/>
              <a:ln w="317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036763" y="2921000"/>
            <a:ext cx="52927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HCl</a:t>
            </a:r>
            <a:r>
              <a:rPr lang="en-US" altLang="en-US" baseline="-25000"/>
              <a:t> </a:t>
            </a:r>
            <a:r>
              <a:rPr lang="en-US" altLang="en-US"/>
              <a:t>/ Cl</a:t>
            </a:r>
            <a:r>
              <a:rPr lang="en-US" altLang="en-US" sz="3200" baseline="30000">
                <a:cs typeface="Arial" charset="0"/>
                <a:sym typeface="Symbol" pitchFamily="18" charset="2"/>
              </a:rPr>
              <a:t>−</a:t>
            </a:r>
            <a:r>
              <a:rPr lang="en-US" altLang="en-US">
                <a:cs typeface="Arial" charset="0"/>
                <a:sym typeface="Symbol" pitchFamily="18" charset="2"/>
              </a:rPr>
              <a:t> are conjugates</a:t>
            </a:r>
            <a:endParaRPr lang="en-US" alt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474788" y="4340225"/>
            <a:ext cx="73914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What is the conjugate </a:t>
            </a:r>
            <a:r>
              <a:rPr lang="en-US" altLang="en-US">
                <a:solidFill>
                  <a:srgbClr val="FF0000"/>
                </a:solidFill>
              </a:rPr>
              <a:t>acid</a:t>
            </a:r>
            <a:r>
              <a:rPr lang="en-US" altLang="en-US"/>
              <a:t> of NH</a:t>
            </a:r>
            <a:r>
              <a:rPr lang="en-US" altLang="en-US" baseline="-25000"/>
              <a:t>3</a:t>
            </a:r>
            <a:r>
              <a:rPr lang="en-US" altLang="en-US"/>
              <a:t> ?</a:t>
            </a: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969963" y="4986338"/>
            <a:ext cx="8686800" cy="554037"/>
            <a:chOff x="969169" y="5332412"/>
            <a:chExt cx="8686800" cy="554038"/>
          </a:xfrm>
        </p:grpSpPr>
        <p:sp>
          <p:nvSpPr>
            <p:cNvPr id="36880" name="TextBox 20"/>
            <p:cNvSpPr txBox="1">
              <a:spLocks noChangeArrowheads="1"/>
            </p:cNvSpPr>
            <p:nvPr/>
          </p:nvSpPr>
          <p:spPr bwMode="auto">
            <a:xfrm>
              <a:off x="969169" y="5332412"/>
              <a:ext cx="3124200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NH</a:t>
              </a:r>
              <a:r>
                <a:rPr lang="en-US" altLang="en-US" baseline="-25000"/>
                <a:t>3</a:t>
              </a:r>
              <a:r>
                <a:rPr lang="en-US" altLang="en-US" sz="2600"/>
                <a:t> (</a:t>
              </a:r>
              <a:r>
                <a:rPr lang="en-US" altLang="en-US" sz="2600">
                  <a:sym typeface="MT Extra" pitchFamily="18" charset="2"/>
                </a:rPr>
                <a:t>aq</a:t>
              </a:r>
              <a:r>
                <a:rPr lang="en-US" altLang="en-US" sz="2600"/>
                <a:t>)</a:t>
              </a:r>
              <a:r>
                <a:rPr lang="en-US" altLang="en-US"/>
                <a:t>  +   H</a:t>
              </a:r>
              <a:r>
                <a:rPr lang="en-US" altLang="en-US" baseline="-25000"/>
                <a:t>2</a:t>
              </a:r>
              <a:r>
                <a:rPr lang="en-US" altLang="en-US"/>
                <a:t>O</a:t>
              </a:r>
              <a:endParaRPr lang="en-US" altLang="en-US" sz="2600"/>
            </a:p>
          </p:txBody>
        </p:sp>
        <p:grpSp>
          <p:nvGrpSpPr>
            <p:cNvPr id="36881" name="Group 26"/>
            <p:cNvGrpSpPr>
              <a:grpSpLocks/>
            </p:cNvGrpSpPr>
            <p:nvPr/>
          </p:nvGrpSpPr>
          <p:grpSpPr bwMode="auto">
            <a:xfrm>
              <a:off x="4169569" y="5332412"/>
              <a:ext cx="5486400" cy="554038"/>
              <a:chOff x="1646080" y="912065"/>
              <a:chExt cx="5240722" cy="554566"/>
            </a:xfrm>
          </p:grpSpPr>
          <p:sp>
            <p:nvSpPr>
              <p:cNvPr id="36882" name="TextBox 20"/>
              <p:cNvSpPr txBox="1">
                <a:spLocks noChangeArrowheads="1"/>
              </p:cNvSpPr>
              <p:nvPr/>
            </p:nvSpPr>
            <p:spPr bwMode="auto">
              <a:xfrm>
                <a:off x="1646080" y="912065"/>
                <a:ext cx="5240722" cy="5545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	</a:t>
                </a:r>
                <a:r>
                  <a:rPr lang="en-US" altLang="en-US" sz="2800"/>
                  <a:t> </a:t>
                </a:r>
                <a:r>
                  <a:rPr lang="en-US" altLang="en-US"/>
                  <a:t>   NH</a:t>
                </a:r>
                <a:r>
                  <a:rPr lang="en-US" altLang="en-US" baseline="-25000"/>
                  <a:t>4</a:t>
                </a:r>
                <a:r>
                  <a:rPr lang="en-US" altLang="en-US" baseline="30000"/>
                  <a:t>+</a:t>
                </a:r>
                <a:r>
                  <a:rPr lang="en-US" altLang="en-US" sz="2600"/>
                  <a:t> (</a:t>
                </a:r>
                <a:r>
                  <a:rPr lang="en-US" altLang="en-US" sz="2600">
                    <a:sym typeface="MT Extra" pitchFamily="18" charset="2"/>
                  </a:rPr>
                  <a:t>aq</a:t>
                </a:r>
                <a:r>
                  <a:rPr lang="en-US" altLang="en-US" sz="2600"/>
                  <a:t>) </a:t>
                </a:r>
                <a:r>
                  <a:rPr lang="en-US" altLang="en-US"/>
                  <a:t>  +  OH</a:t>
                </a:r>
                <a:r>
                  <a:rPr lang="en-US" altLang="en-US" sz="3600" baseline="30000">
                    <a:cs typeface="Arial" charset="0"/>
                    <a:sym typeface="Symbol" pitchFamily="18" charset="2"/>
                  </a:rPr>
                  <a:t>−</a:t>
                </a:r>
                <a:r>
                  <a:rPr lang="en-US" altLang="en-US" sz="2600"/>
                  <a:t> (aq)</a:t>
                </a:r>
              </a:p>
            </p:txBody>
          </p:sp>
          <p:grpSp>
            <p:nvGrpSpPr>
              <p:cNvPr id="36883" name="Group 23"/>
              <p:cNvGrpSpPr>
                <a:grpSpLocks/>
              </p:cNvGrpSpPr>
              <p:nvPr/>
            </p:nvGrpSpPr>
            <p:grpSpPr bwMode="auto">
              <a:xfrm>
                <a:off x="1864773" y="1115587"/>
                <a:ext cx="830351" cy="143269"/>
                <a:chOff x="2055010" y="3078257"/>
                <a:chExt cx="830351" cy="143269"/>
              </a:xfrm>
            </p:grpSpPr>
            <p:cxnSp>
              <p:nvCxnSpPr>
                <p:cNvPr id="36884" name="Straight Arrow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2055010" y="3078257"/>
                  <a:ext cx="830351" cy="0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885" name="Straight Arrow Connector 25"/>
                <p:cNvCxnSpPr>
                  <a:cxnSpLocks noChangeShapeType="1"/>
                </p:cNvCxnSpPr>
                <p:nvPr/>
              </p:nvCxnSpPr>
              <p:spPr bwMode="auto">
                <a:xfrm flipH="1">
                  <a:off x="2055010" y="3221526"/>
                  <a:ext cx="799359" cy="0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350963" y="5588000"/>
            <a:ext cx="4500562" cy="355600"/>
            <a:chOff x="2217225" y="2513012"/>
            <a:chExt cx="2564887" cy="355130"/>
          </a:xfrm>
        </p:grpSpPr>
        <p:cxnSp>
          <p:nvCxnSpPr>
            <p:cNvPr id="36876" name="Straight Connector 33"/>
            <p:cNvCxnSpPr>
              <a:cxnSpLocks noChangeShapeType="1"/>
            </p:cNvCxnSpPr>
            <p:nvPr/>
          </p:nvCxnSpPr>
          <p:spPr bwMode="auto">
            <a:xfrm>
              <a:off x="2217225" y="2868142"/>
              <a:ext cx="2564887" cy="0"/>
            </a:xfrm>
            <a:prstGeom prst="line">
              <a:avLst/>
            </a:prstGeom>
            <a:noFill/>
            <a:ln w="31750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6877" name="Group 34"/>
            <p:cNvGrpSpPr>
              <a:grpSpLocks/>
            </p:cNvGrpSpPr>
            <p:nvPr/>
          </p:nvGrpSpPr>
          <p:grpSpPr bwMode="auto">
            <a:xfrm>
              <a:off x="2217225" y="2513012"/>
              <a:ext cx="2564887" cy="355130"/>
              <a:chOff x="2202797" y="3115518"/>
              <a:chExt cx="2564887" cy="355130"/>
            </a:xfrm>
          </p:grpSpPr>
          <p:cxnSp>
            <p:nvCxnSpPr>
              <p:cNvPr id="36878" name="Straight Connector 35"/>
              <p:cNvCxnSpPr>
                <a:cxnSpLocks noChangeShapeType="1"/>
              </p:cNvCxnSpPr>
              <p:nvPr/>
            </p:nvCxnSpPr>
            <p:spPr bwMode="auto">
              <a:xfrm flipV="1">
                <a:off x="2202797" y="3115518"/>
                <a:ext cx="0" cy="355130"/>
              </a:xfrm>
              <a:prstGeom prst="line">
                <a:avLst/>
              </a:prstGeom>
              <a:noFill/>
              <a:ln w="31750" algn="ctr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879" name="Straight Connector 36"/>
              <p:cNvCxnSpPr>
                <a:cxnSpLocks noChangeShapeType="1"/>
              </p:cNvCxnSpPr>
              <p:nvPr/>
            </p:nvCxnSpPr>
            <p:spPr bwMode="auto">
              <a:xfrm flipV="1">
                <a:off x="4767684" y="3115518"/>
                <a:ext cx="0" cy="355130"/>
              </a:xfrm>
              <a:prstGeom prst="line">
                <a:avLst/>
              </a:prstGeom>
              <a:noFill/>
              <a:ln w="31750" algn="ctr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036763" y="6170613"/>
            <a:ext cx="52927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NH</a:t>
            </a:r>
            <a:r>
              <a:rPr lang="en-US" altLang="en-US" baseline="-25000"/>
              <a:t>3 </a:t>
            </a:r>
            <a:r>
              <a:rPr lang="en-US" altLang="en-US"/>
              <a:t>/ NH</a:t>
            </a:r>
            <a:r>
              <a:rPr lang="en-US" altLang="en-US" baseline="-25000"/>
              <a:t>4</a:t>
            </a:r>
            <a:r>
              <a:rPr lang="en-US" altLang="en-US" baseline="30000"/>
              <a:t>+</a:t>
            </a:r>
            <a:r>
              <a:rPr lang="en-US" altLang="en-US">
                <a:cs typeface="Arial" charset="0"/>
                <a:sym typeface="Symbol" pitchFamily="18" charset="2"/>
              </a:rPr>
              <a:t> are conjugates</a:t>
            </a:r>
            <a:endParaRPr lang="en-US" altLang="en-US"/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965325" y="6627813"/>
            <a:ext cx="21304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600"/>
              <a:t>(</a:t>
            </a:r>
            <a:r>
              <a:rPr lang="en-US" altLang="en-US" sz="2600">
                <a:solidFill>
                  <a:srgbClr val="0070C0"/>
                </a:solidFill>
              </a:rPr>
              <a:t>base</a:t>
            </a:r>
            <a:r>
              <a:rPr lang="en-US" altLang="en-US" sz="2600"/>
              <a:t>/</a:t>
            </a:r>
            <a:r>
              <a:rPr lang="en-US" altLang="en-US" sz="2600">
                <a:solidFill>
                  <a:srgbClr val="FF0000"/>
                </a:solidFill>
              </a:rPr>
              <a:t>acid</a:t>
            </a:r>
            <a:r>
              <a:rPr lang="en-US" altLang="en-US" sz="2600"/>
              <a:t>)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901825" y="3351213"/>
            <a:ext cx="21304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600"/>
              <a:t>(</a:t>
            </a:r>
            <a:r>
              <a:rPr lang="en-US" altLang="en-US" sz="2600">
                <a:solidFill>
                  <a:srgbClr val="FF0000"/>
                </a:solidFill>
              </a:rPr>
              <a:t>acid</a:t>
            </a:r>
            <a:r>
              <a:rPr lang="en-US" altLang="en-US" sz="2600"/>
              <a:t>/</a:t>
            </a:r>
            <a:r>
              <a:rPr lang="en-US" altLang="en-US" sz="2600">
                <a:solidFill>
                  <a:srgbClr val="0070C0"/>
                </a:solidFill>
              </a:rPr>
              <a:t>base</a:t>
            </a:r>
            <a:r>
              <a:rPr lang="en-US" altLang="en-US" sz="26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8" grpId="0"/>
      <p:bldP spid="39" grpId="0"/>
      <p:bldP spid="4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1350963" y="495300"/>
            <a:ext cx="6934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What is the conjugate </a:t>
            </a:r>
            <a:r>
              <a:rPr lang="en-US" altLang="en-US">
                <a:solidFill>
                  <a:srgbClr val="FF0000"/>
                </a:solidFill>
              </a:rPr>
              <a:t>acid</a:t>
            </a:r>
            <a:r>
              <a:rPr lang="en-US" altLang="en-US"/>
              <a:t> of HS</a:t>
            </a:r>
            <a:r>
              <a:rPr lang="en-US" altLang="en-US" sz="3200" baseline="30000">
                <a:cs typeface="Arial" charset="0"/>
                <a:sym typeface="Symbol" pitchFamily="18" charset="2"/>
              </a:rPr>
              <a:t>−</a:t>
            </a:r>
            <a:r>
              <a:rPr lang="en-US" altLang="en-US"/>
              <a:t>  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39938" y="1293813"/>
            <a:ext cx="52927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HS</a:t>
            </a:r>
            <a:r>
              <a:rPr lang="en-US" altLang="en-US" sz="3200" baseline="30000">
                <a:cs typeface="Arial" charset="0"/>
                <a:sym typeface="Symbol" pitchFamily="18" charset="2"/>
              </a:rPr>
              <a:t>−</a:t>
            </a:r>
            <a:r>
              <a:rPr lang="en-US" altLang="en-US" baseline="-25000"/>
              <a:t> </a:t>
            </a:r>
            <a:r>
              <a:rPr lang="en-US" altLang="en-US"/>
              <a:t>/ H</a:t>
            </a:r>
            <a:r>
              <a:rPr lang="en-US" altLang="en-US" baseline="-25000"/>
              <a:t>2</a:t>
            </a:r>
            <a:r>
              <a:rPr lang="en-US" altLang="en-US"/>
              <a:t>S</a:t>
            </a:r>
            <a:r>
              <a:rPr lang="en-US" altLang="en-US">
                <a:cs typeface="Arial" charset="0"/>
                <a:sym typeface="Symbol" pitchFamily="18" charset="2"/>
              </a:rPr>
              <a:t> are conjugates</a:t>
            </a:r>
            <a:endParaRPr lang="en-US" alt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39938" y="1847850"/>
            <a:ext cx="21288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600"/>
              <a:t>(</a:t>
            </a:r>
            <a:r>
              <a:rPr lang="en-US" altLang="en-US" sz="2600">
                <a:solidFill>
                  <a:srgbClr val="0070C0"/>
                </a:solidFill>
              </a:rPr>
              <a:t>base</a:t>
            </a:r>
            <a:r>
              <a:rPr lang="en-US" altLang="en-US" sz="2600"/>
              <a:t>/</a:t>
            </a:r>
            <a:r>
              <a:rPr lang="en-US" altLang="en-US" sz="2600">
                <a:solidFill>
                  <a:srgbClr val="FF0000"/>
                </a:solidFill>
              </a:rPr>
              <a:t>acid</a:t>
            </a:r>
            <a:r>
              <a:rPr lang="en-US" altLang="en-US" sz="2600"/>
              <a:t>)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39938" y="4381500"/>
            <a:ext cx="21304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600"/>
              <a:t>(</a:t>
            </a:r>
            <a:r>
              <a:rPr lang="en-US" altLang="en-US" sz="2600">
                <a:solidFill>
                  <a:srgbClr val="FF0000"/>
                </a:solidFill>
              </a:rPr>
              <a:t>acid</a:t>
            </a:r>
            <a:r>
              <a:rPr lang="en-US" altLang="en-US" sz="2600"/>
              <a:t>/</a:t>
            </a:r>
            <a:r>
              <a:rPr lang="en-US" altLang="en-US" sz="2600">
                <a:solidFill>
                  <a:srgbClr val="0070C0"/>
                </a:solidFill>
              </a:rPr>
              <a:t>base</a:t>
            </a:r>
            <a:r>
              <a:rPr lang="en-US" altLang="en-US" sz="2600"/>
              <a:t>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68425" y="3122613"/>
            <a:ext cx="6934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What is the conjugate </a:t>
            </a:r>
            <a:r>
              <a:rPr lang="en-US" altLang="en-US">
                <a:solidFill>
                  <a:srgbClr val="0070C0"/>
                </a:solidFill>
              </a:rPr>
              <a:t>base</a:t>
            </a:r>
            <a:r>
              <a:rPr lang="en-US" altLang="en-US"/>
              <a:t> of HS</a:t>
            </a:r>
            <a:r>
              <a:rPr lang="en-US" altLang="en-US" sz="3200" baseline="30000">
                <a:cs typeface="Arial" charset="0"/>
                <a:sym typeface="Symbol" pitchFamily="18" charset="2"/>
              </a:rPr>
              <a:t>−</a:t>
            </a:r>
            <a:r>
              <a:rPr lang="en-US" altLang="en-US"/>
              <a:t>  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70113" y="3808413"/>
            <a:ext cx="52943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HS</a:t>
            </a:r>
            <a:r>
              <a:rPr lang="en-US" altLang="en-US" sz="3200" baseline="30000">
                <a:cs typeface="Arial" charset="0"/>
                <a:sym typeface="Symbol" pitchFamily="18" charset="2"/>
              </a:rPr>
              <a:t>−</a:t>
            </a:r>
            <a:r>
              <a:rPr lang="en-US" altLang="en-US" baseline="-25000"/>
              <a:t> </a:t>
            </a:r>
            <a:r>
              <a:rPr lang="en-US" altLang="en-US"/>
              <a:t>/ S</a:t>
            </a:r>
            <a:r>
              <a:rPr lang="en-US" altLang="en-US" sz="2800" baseline="30000">
                <a:cs typeface="Arial" charset="0"/>
                <a:sym typeface="Symbol" pitchFamily="18" charset="2"/>
              </a:rPr>
              <a:t>2−</a:t>
            </a:r>
            <a:r>
              <a:rPr lang="en-US" altLang="en-US">
                <a:cs typeface="Arial" charset="0"/>
                <a:sym typeface="Symbol" pitchFamily="18" charset="2"/>
              </a:rPr>
              <a:t> are conjugates</a:t>
            </a:r>
            <a:endParaRPr lang="en-US" alt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50963" y="5484813"/>
            <a:ext cx="77549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Is SO</a:t>
            </a:r>
            <a:r>
              <a:rPr lang="en-US" altLang="en-US" baseline="-25000"/>
              <a:t>4</a:t>
            </a:r>
            <a:r>
              <a:rPr lang="en-US" altLang="en-US" baseline="30000"/>
              <a:t>2</a:t>
            </a:r>
            <a:r>
              <a:rPr lang="en-US" altLang="en-US" sz="2800" baseline="30000">
                <a:cs typeface="Arial" charset="0"/>
                <a:sym typeface="Symbol" pitchFamily="18" charset="2"/>
              </a:rPr>
              <a:t>−</a:t>
            </a:r>
            <a:r>
              <a:rPr lang="en-US" altLang="en-US"/>
              <a:t> the conjugate </a:t>
            </a:r>
            <a:r>
              <a:rPr lang="en-US" altLang="en-US">
                <a:solidFill>
                  <a:srgbClr val="0070C0"/>
                </a:solidFill>
              </a:rPr>
              <a:t>base</a:t>
            </a:r>
            <a:r>
              <a:rPr lang="en-US" altLang="en-US"/>
              <a:t> of H</a:t>
            </a:r>
            <a:r>
              <a:rPr lang="en-US" altLang="en-US" baseline="-25000"/>
              <a:t>2</a:t>
            </a:r>
            <a:r>
              <a:rPr lang="en-US" altLang="en-US"/>
              <a:t>SO</a:t>
            </a:r>
            <a:r>
              <a:rPr lang="en-US" altLang="en-US" baseline="-25000"/>
              <a:t>4</a:t>
            </a:r>
            <a:r>
              <a:rPr lang="en-US" altLang="en-US"/>
              <a:t> 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70113" y="6170613"/>
            <a:ext cx="2305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No way……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452938" y="6208713"/>
            <a:ext cx="40909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HSO</a:t>
            </a:r>
            <a:r>
              <a:rPr lang="en-US" altLang="en-US" baseline="-25000"/>
              <a:t>4</a:t>
            </a:r>
            <a:r>
              <a:rPr lang="en-US" altLang="en-US" sz="2800" baseline="30000">
                <a:cs typeface="Arial" charset="0"/>
                <a:sym typeface="Symbol" pitchFamily="18" charset="2"/>
              </a:rPr>
              <a:t>−</a:t>
            </a:r>
            <a:r>
              <a:rPr lang="en-US" altLang="en-US" sz="2800">
                <a:cs typeface="Arial" charset="0"/>
                <a:sym typeface="Symbol" pitchFamily="18" charset="2"/>
              </a:rPr>
              <a:t> is the conj base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2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36613"/>
            <a:ext cx="9448800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747713" y="881063"/>
            <a:ext cx="8534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2800"/>
              <a:t>The conjugate </a:t>
            </a:r>
            <a:r>
              <a:rPr lang="en-US" altLang="en-US" sz="2800">
                <a:solidFill>
                  <a:srgbClr val="0070C0"/>
                </a:solidFill>
              </a:rPr>
              <a:t>base</a:t>
            </a:r>
            <a:r>
              <a:rPr lang="en-US" altLang="en-US" sz="2800"/>
              <a:t> of a </a:t>
            </a:r>
            <a:r>
              <a:rPr lang="en-US" altLang="en-US" sz="2800">
                <a:solidFill>
                  <a:srgbClr val="FF0000"/>
                </a:solidFill>
              </a:rPr>
              <a:t>strong acid</a:t>
            </a:r>
            <a:r>
              <a:rPr lang="en-US" altLang="en-US" sz="2800"/>
              <a:t> exhibits </a:t>
            </a:r>
            <a:r>
              <a:rPr lang="en-US" altLang="en-US" sz="2800" u="sng"/>
              <a:t>NO</a:t>
            </a:r>
            <a:r>
              <a:rPr lang="en-US" altLang="en-US" sz="2800"/>
              <a:t> basic properties whatsoever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747713" y="2513013"/>
            <a:ext cx="8686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2800"/>
              <a:t>The conjugate </a:t>
            </a:r>
            <a:r>
              <a:rPr lang="en-US" altLang="en-US" sz="2800">
                <a:solidFill>
                  <a:srgbClr val="FF0000"/>
                </a:solidFill>
              </a:rPr>
              <a:t>acid</a:t>
            </a:r>
            <a:r>
              <a:rPr lang="en-US" altLang="en-US" sz="2800"/>
              <a:t> of a </a:t>
            </a:r>
            <a:r>
              <a:rPr lang="en-US" altLang="en-US" sz="2800">
                <a:solidFill>
                  <a:srgbClr val="0070C0"/>
                </a:solidFill>
              </a:rPr>
              <a:t>strong base</a:t>
            </a:r>
            <a:r>
              <a:rPr lang="en-US" altLang="en-US" sz="2800"/>
              <a:t> exhibits </a:t>
            </a:r>
            <a:r>
              <a:rPr lang="en-US" altLang="en-US" sz="2800" u="sng"/>
              <a:t>NO</a:t>
            </a:r>
            <a:r>
              <a:rPr lang="en-US" altLang="en-US" sz="2800"/>
              <a:t> acidic properties whatsoever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747713" y="4113213"/>
            <a:ext cx="8001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2800"/>
              <a:t>The conjugate </a:t>
            </a:r>
            <a:r>
              <a:rPr lang="en-US" altLang="en-US" sz="2800">
                <a:solidFill>
                  <a:srgbClr val="0070C0"/>
                </a:solidFill>
              </a:rPr>
              <a:t>base</a:t>
            </a:r>
            <a:r>
              <a:rPr lang="en-US" altLang="en-US" sz="2800"/>
              <a:t> of a </a:t>
            </a:r>
            <a:r>
              <a:rPr lang="en-US" altLang="en-US" sz="2800">
                <a:solidFill>
                  <a:srgbClr val="FF0000"/>
                </a:solidFill>
              </a:rPr>
              <a:t>weak acid</a:t>
            </a:r>
            <a:r>
              <a:rPr lang="en-US" altLang="en-US" sz="2800"/>
              <a:t> exhibits</a:t>
            </a:r>
            <a:br>
              <a:rPr lang="en-US" altLang="en-US" sz="2800"/>
            </a:br>
            <a:r>
              <a:rPr lang="en-US" altLang="en-US" sz="2800"/>
              <a:t> </a:t>
            </a:r>
            <a:r>
              <a:rPr lang="en-US" altLang="en-US" sz="2800" u="sng">
                <a:solidFill>
                  <a:srgbClr val="0070C0"/>
                </a:solidFill>
              </a:rPr>
              <a:t>weak</a:t>
            </a:r>
            <a:r>
              <a:rPr lang="en-US" altLang="en-US" sz="2800">
                <a:solidFill>
                  <a:srgbClr val="0070C0"/>
                </a:solidFill>
              </a:rPr>
              <a:t> basic</a:t>
            </a:r>
            <a:r>
              <a:rPr lang="en-US" altLang="en-US" sz="2800"/>
              <a:t> properties</a:t>
            </a: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746125" y="5789613"/>
            <a:ext cx="8001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2800"/>
              <a:t>The conjugate </a:t>
            </a:r>
            <a:r>
              <a:rPr lang="en-US" altLang="en-US" sz="2800">
                <a:solidFill>
                  <a:srgbClr val="FF0000"/>
                </a:solidFill>
              </a:rPr>
              <a:t>acid</a:t>
            </a:r>
            <a:r>
              <a:rPr lang="en-US" altLang="en-US" sz="2800"/>
              <a:t> of a </a:t>
            </a:r>
            <a:r>
              <a:rPr lang="en-US" altLang="en-US" sz="2800">
                <a:solidFill>
                  <a:srgbClr val="0070C0"/>
                </a:solidFill>
              </a:rPr>
              <a:t>weak base</a:t>
            </a:r>
            <a:r>
              <a:rPr lang="en-US" altLang="en-US" sz="2800"/>
              <a:t> exhibits</a:t>
            </a:r>
            <a:br>
              <a:rPr lang="en-US" altLang="en-US" sz="2800"/>
            </a:br>
            <a:r>
              <a:rPr lang="en-US" altLang="en-US" sz="2800" u="sng">
                <a:solidFill>
                  <a:srgbClr val="FF0000"/>
                </a:solidFill>
              </a:rPr>
              <a:t>weak</a:t>
            </a:r>
            <a:r>
              <a:rPr lang="en-US" altLang="en-US" sz="2800">
                <a:solidFill>
                  <a:srgbClr val="FF0000"/>
                </a:solidFill>
              </a:rPr>
              <a:t> acidic</a:t>
            </a:r>
            <a:r>
              <a:rPr lang="en-US" altLang="en-US" sz="2800"/>
              <a:t> properties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53574" y="881063"/>
            <a:ext cx="8458200" cy="10156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53574" y="2508867"/>
            <a:ext cx="8458200" cy="10156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4369" y="4113213"/>
            <a:ext cx="8458200" cy="10156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64369" y="5789613"/>
            <a:ext cx="8458200" cy="10156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6" grpId="0"/>
      <p:bldP spid="35847" grpId="0"/>
      <p:bldP spid="35848" grpId="0"/>
      <p:bldP spid="6" grpId="0" animBg="1"/>
      <p:bldP spid="7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-1588"/>
            <a:ext cx="657383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995488"/>
            <a:ext cx="1016317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20"/>
          <p:cNvSpPr txBox="1">
            <a:spLocks noChangeArrowheads="1"/>
          </p:cNvSpPr>
          <p:nvPr/>
        </p:nvSpPr>
        <p:spPr bwMode="auto">
          <a:xfrm>
            <a:off x="1265238" y="674688"/>
            <a:ext cx="3124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NO</a:t>
            </a:r>
            <a:r>
              <a:rPr lang="en-US" altLang="en-US" baseline="-25000"/>
              <a:t>2</a:t>
            </a:r>
            <a:r>
              <a:rPr lang="en-US" altLang="en-US" sz="3600" baseline="30000">
                <a:cs typeface="Arial" charset="0"/>
                <a:sym typeface="Symbol" pitchFamily="18" charset="2"/>
              </a:rPr>
              <a:t>−</a:t>
            </a:r>
            <a:r>
              <a:rPr lang="en-US" altLang="en-US" sz="2800" baseline="30000">
                <a:cs typeface="Arial" charset="0"/>
                <a:sym typeface="Symbol" pitchFamily="18" charset="2"/>
              </a:rPr>
              <a:t>   </a:t>
            </a:r>
            <a:r>
              <a:rPr lang="en-US" altLang="en-US"/>
              <a:t>+   H</a:t>
            </a:r>
            <a:r>
              <a:rPr lang="en-US" altLang="en-US" baseline="-25000"/>
              <a:t>2</a:t>
            </a:r>
            <a:r>
              <a:rPr lang="en-US" altLang="en-US"/>
              <a:t>O</a:t>
            </a:r>
            <a:endParaRPr lang="en-US" altLang="en-US" sz="2600"/>
          </a:p>
        </p:txBody>
      </p: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3917950" y="582613"/>
            <a:ext cx="4405313" cy="646112"/>
            <a:chOff x="1646080" y="912065"/>
            <a:chExt cx="4208167" cy="646947"/>
          </a:xfrm>
        </p:grpSpPr>
        <p:sp>
          <p:nvSpPr>
            <p:cNvPr id="42008" name="TextBox 20"/>
            <p:cNvSpPr txBox="1">
              <a:spLocks noChangeArrowheads="1"/>
            </p:cNvSpPr>
            <p:nvPr/>
          </p:nvSpPr>
          <p:spPr bwMode="auto">
            <a:xfrm>
              <a:off x="1646080" y="912065"/>
              <a:ext cx="4208167" cy="646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	</a:t>
              </a:r>
              <a:r>
                <a:rPr lang="en-US" altLang="en-US" sz="2800"/>
                <a:t> </a:t>
              </a:r>
              <a:r>
                <a:rPr lang="en-US" altLang="en-US"/>
                <a:t>    HNO</a:t>
              </a:r>
              <a:r>
                <a:rPr lang="en-US" altLang="en-US" baseline="-25000"/>
                <a:t>2</a:t>
              </a:r>
              <a:r>
                <a:rPr lang="en-US" altLang="en-US" sz="2600"/>
                <a:t> </a:t>
              </a:r>
              <a:r>
                <a:rPr lang="en-US" altLang="en-US"/>
                <a:t>  +  OH</a:t>
              </a:r>
              <a:r>
                <a:rPr lang="en-US" altLang="en-US" sz="3600" baseline="30000">
                  <a:cs typeface="Arial" charset="0"/>
                  <a:sym typeface="Symbol" pitchFamily="18" charset="2"/>
                </a:rPr>
                <a:t>−</a:t>
              </a:r>
              <a:endParaRPr lang="en-US" altLang="en-US" sz="2600"/>
            </a:p>
          </p:txBody>
        </p:sp>
        <p:grpSp>
          <p:nvGrpSpPr>
            <p:cNvPr id="42009" name="Group 23"/>
            <p:cNvGrpSpPr>
              <a:grpSpLocks/>
            </p:cNvGrpSpPr>
            <p:nvPr/>
          </p:nvGrpSpPr>
          <p:grpSpPr bwMode="auto">
            <a:xfrm>
              <a:off x="1806421" y="1166525"/>
              <a:ext cx="888703" cy="166363"/>
              <a:chOff x="1996658" y="3129195"/>
              <a:chExt cx="888703" cy="166363"/>
            </a:xfrm>
          </p:grpSpPr>
          <p:cxnSp>
            <p:nvCxnSpPr>
              <p:cNvPr id="42010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2055010" y="3129195"/>
                <a:ext cx="830351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011" name="Straight Arrow Connector 25"/>
              <p:cNvCxnSpPr>
                <a:cxnSpLocks noChangeShapeType="1"/>
              </p:cNvCxnSpPr>
              <p:nvPr/>
            </p:nvCxnSpPr>
            <p:spPr bwMode="auto">
              <a:xfrm flipH="1">
                <a:off x="1996658" y="3295558"/>
                <a:ext cx="799359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81225" y="1700213"/>
            <a:ext cx="3849688" cy="1016000"/>
            <a:chOff x="2301830" y="3348038"/>
            <a:chExt cx="3849733" cy="1016000"/>
          </a:xfrm>
        </p:grpSpPr>
        <p:grpSp>
          <p:nvGrpSpPr>
            <p:cNvPr id="42004" name="Group 14"/>
            <p:cNvGrpSpPr>
              <a:grpSpLocks/>
            </p:cNvGrpSpPr>
            <p:nvPr/>
          </p:nvGrpSpPr>
          <p:grpSpPr bwMode="auto">
            <a:xfrm>
              <a:off x="3429000" y="3348038"/>
              <a:ext cx="2722563" cy="1016000"/>
              <a:chOff x="2887" y="1878"/>
              <a:chExt cx="1888" cy="640"/>
            </a:xfrm>
          </p:grpSpPr>
          <p:sp>
            <p:nvSpPr>
              <p:cNvPr id="42006" name="Rectangle 11"/>
              <p:cNvSpPr>
                <a:spLocks noChangeArrowheads="1"/>
              </p:cNvSpPr>
              <p:nvPr/>
            </p:nvSpPr>
            <p:spPr bwMode="auto">
              <a:xfrm>
                <a:off x="2887" y="1878"/>
                <a:ext cx="1888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2800"/>
                  <a:t>[</a:t>
                </a:r>
                <a:r>
                  <a:rPr lang="en-US" altLang="en-US"/>
                  <a:t> HNO</a:t>
                </a:r>
                <a:r>
                  <a:rPr lang="en-US" altLang="en-US" baseline="-25000"/>
                  <a:t>2</a:t>
                </a:r>
                <a:r>
                  <a:rPr lang="en-US" altLang="en-US"/>
                  <a:t>] [OH</a:t>
                </a:r>
                <a:r>
                  <a:rPr lang="en-US" altLang="en-US" baseline="30000">
                    <a:cs typeface="Arial" charset="0"/>
                    <a:sym typeface="Symbol" pitchFamily="18" charset="2"/>
                  </a:rPr>
                  <a:t>−</a:t>
                </a:r>
                <a:r>
                  <a:rPr lang="en-US" altLang="en-US"/>
                  <a:t>]</a:t>
                </a:r>
              </a:p>
              <a:p>
                <a:pPr algn="ctr"/>
                <a:r>
                  <a:rPr lang="en-US" altLang="en-US"/>
                  <a:t>[NO</a:t>
                </a:r>
                <a:r>
                  <a:rPr lang="en-US" altLang="en-US" baseline="-25000"/>
                  <a:t>2</a:t>
                </a:r>
                <a:r>
                  <a:rPr lang="en-US" altLang="en-US" sz="3600" baseline="30000">
                    <a:cs typeface="Arial" charset="0"/>
                    <a:sym typeface="Symbol" pitchFamily="18" charset="2"/>
                  </a:rPr>
                  <a:t>− </a:t>
                </a:r>
                <a:r>
                  <a:rPr lang="en-US" altLang="en-US"/>
                  <a:t>]</a:t>
                </a:r>
              </a:p>
            </p:txBody>
          </p:sp>
          <p:sp>
            <p:nvSpPr>
              <p:cNvPr id="42007" name="Line 12"/>
              <p:cNvSpPr>
                <a:spLocks noChangeShapeType="1"/>
              </p:cNvSpPr>
              <p:nvPr/>
            </p:nvSpPr>
            <p:spPr bwMode="auto">
              <a:xfrm>
                <a:off x="3012" y="2216"/>
                <a:ext cx="1638" cy="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005" name="TextBox 52"/>
            <p:cNvSpPr txBox="1">
              <a:spLocks noChangeArrowheads="1"/>
            </p:cNvSpPr>
            <p:nvPr/>
          </p:nvSpPr>
          <p:spPr bwMode="auto">
            <a:xfrm>
              <a:off x="2301830" y="3597274"/>
              <a:ext cx="11430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K   = 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963738" y="3948113"/>
            <a:ext cx="5235575" cy="646112"/>
            <a:chOff x="2591874" y="3639919"/>
            <a:chExt cx="5235295" cy="646331"/>
          </a:xfrm>
        </p:grpSpPr>
        <p:sp>
          <p:nvSpPr>
            <p:cNvPr id="41998" name="TextBox 20"/>
            <p:cNvSpPr txBox="1">
              <a:spLocks noChangeArrowheads="1"/>
            </p:cNvSpPr>
            <p:nvPr/>
          </p:nvSpPr>
          <p:spPr bwMode="auto">
            <a:xfrm>
              <a:off x="2591874" y="3685991"/>
              <a:ext cx="1554078" cy="55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HNO</a:t>
              </a:r>
              <a:r>
                <a:rPr lang="en-US" altLang="en-US" baseline="-25000"/>
                <a:t>2</a:t>
              </a:r>
              <a:endParaRPr lang="en-US" altLang="en-US" sz="2600"/>
            </a:p>
          </p:txBody>
        </p:sp>
        <p:grpSp>
          <p:nvGrpSpPr>
            <p:cNvPr id="41999" name="Group 23"/>
            <p:cNvGrpSpPr>
              <a:grpSpLocks/>
            </p:cNvGrpSpPr>
            <p:nvPr/>
          </p:nvGrpSpPr>
          <p:grpSpPr bwMode="auto">
            <a:xfrm>
              <a:off x="4077665" y="3639919"/>
              <a:ext cx="3749504" cy="646331"/>
              <a:chOff x="1798081" y="912065"/>
              <a:chExt cx="3581603" cy="646947"/>
            </a:xfrm>
          </p:grpSpPr>
          <p:sp>
            <p:nvSpPr>
              <p:cNvPr id="42000" name="TextBox 20"/>
              <p:cNvSpPr txBox="1">
                <a:spLocks noChangeArrowheads="1"/>
              </p:cNvSpPr>
              <p:nvPr/>
            </p:nvSpPr>
            <p:spPr bwMode="auto">
              <a:xfrm>
                <a:off x="1798081" y="912065"/>
                <a:ext cx="3581603" cy="646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	    H</a:t>
                </a:r>
                <a:r>
                  <a:rPr lang="en-US" altLang="en-US" baseline="30000"/>
                  <a:t>+</a:t>
                </a:r>
                <a:r>
                  <a:rPr lang="en-US" altLang="en-US" sz="2600"/>
                  <a:t> </a:t>
                </a:r>
                <a:r>
                  <a:rPr lang="en-US" altLang="en-US"/>
                  <a:t> +  NO</a:t>
                </a:r>
                <a:r>
                  <a:rPr lang="en-US" altLang="en-US" baseline="-25000"/>
                  <a:t>2</a:t>
                </a:r>
                <a:r>
                  <a:rPr lang="en-US" altLang="en-US" sz="3600" baseline="30000">
                    <a:cs typeface="Arial" charset="0"/>
                    <a:sym typeface="Symbol" pitchFamily="18" charset="2"/>
                  </a:rPr>
                  <a:t>−</a:t>
                </a:r>
                <a:endParaRPr lang="en-US" altLang="en-US" sz="2600"/>
              </a:p>
            </p:txBody>
          </p:sp>
          <p:grpSp>
            <p:nvGrpSpPr>
              <p:cNvPr id="42001" name="Group 23"/>
              <p:cNvGrpSpPr>
                <a:grpSpLocks/>
              </p:cNvGrpSpPr>
              <p:nvPr/>
            </p:nvGrpSpPr>
            <p:grpSpPr bwMode="auto">
              <a:xfrm>
                <a:off x="1926532" y="1166525"/>
                <a:ext cx="888352" cy="166363"/>
                <a:chOff x="2116769" y="3129195"/>
                <a:chExt cx="888352" cy="166363"/>
              </a:xfrm>
            </p:grpSpPr>
            <p:cxnSp>
              <p:nvCxnSpPr>
                <p:cNvPr id="42002" name="Straight Arrow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2174770" y="3129195"/>
                  <a:ext cx="830351" cy="0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2003" name="Straight Arrow Connector 25"/>
                <p:cNvCxnSpPr>
                  <a:cxnSpLocks noChangeShapeType="1"/>
                </p:cNvCxnSpPr>
                <p:nvPr/>
              </p:nvCxnSpPr>
              <p:spPr bwMode="auto">
                <a:xfrm flipH="1">
                  <a:off x="2116769" y="3295558"/>
                  <a:ext cx="799359" cy="0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2452688" y="5103813"/>
            <a:ext cx="3740150" cy="1016000"/>
            <a:chOff x="2410710" y="3348038"/>
            <a:chExt cx="3740853" cy="1016000"/>
          </a:xfrm>
        </p:grpSpPr>
        <p:grpSp>
          <p:nvGrpSpPr>
            <p:cNvPr id="41994" name="Group 14"/>
            <p:cNvGrpSpPr>
              <a:grpSpLocks/>
            </p:cNvGrpSpPr>
            <p:nvPr/>
          </p:nvGrpSpPr>
          <p:grpSpPr bwMode="auto">
            <a:xfrm>
              <a:off x="3429000" y="3348038"/>
              <a:ext cx="2722563" cy="1016000"/>
              <a:chOff x="2887" y="1878"/>
              <a:chExt cx="1888" cy="640"/>
            </a:xfrm>
          </p:grpSpPr>
          <p:sp>
            <p:nvSpPr>
              <p:cNvPr id="41996" name="Rectangle 11"/>
              <p:cNvSpPr>
                <a:spLocks noChangeArrowheads="1"/>
              </p:cNvSpPr>
              <p:nvPr/>
            </p:nvSpPr>
            <p:spPr bwMode="auto">
              <a:xfrm>
                <a:off x="2887" y="1878"/>
                <a:ext cx="1888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2800"/>
                  <a:t>[</a:t>
                </a:r>
                <a:r>
                  <a:rPr lang="en-US" altLang="en-US"/>
                  <a:t> H</a:t>
                </a:r>
                <a:r>
                  <a:rPr lang="en-US" altLang="en-US" baseline="30000"/>
                  <a:t>+</a:t>
                </a:r>
                <a:r>
                  <a:rPr lang="en-US" altLang="en-US"/>
                  <a:t>] [NO</a:t>
                </a:r>
                <a:r>
                  <a:rPr lang="en-US" altLang="en-US" baseline="-25000"/>
                  <a:t>2 </a:t>
                </a:r>
                <a:r>
                  <a:rPr lang="en-US" altLang="en-US" baseline="30000">
                    <a:cs typeface="Arial" charset="0"/>
                    <a:sym typeface="Symbol" pitchFamily="18" charset="2"/>
                  </a:rPr>
                  <a:t>−</a:t>
                </a:r>
                <a:r>
                  <a:rPr lang="en-US" altLang="en-US"/>
                  <a:t>]</a:t>
                </a:r>
              </a:p>
              <a:p>
                <a:pPr algn="ctr"/>
                <a:r>
                  <a:rPr lang="en-US" altLang="en-US"/>
                  <a:t>[HNO</a:t>
                </a:r>
                <a:r>
                  <a:rPr lang="en-US" altLang="en-US" baseline="-25000"/>
                  <a:t>2</a:t>
                </a:r>
                <a:r>
                  <a:rPr lang="en-US" altLang="en-US"/>
                  <a:t>]</a:t>
                </a:r>
              </a:p>
            </p:txBody>
          </p:sp>
          <p:sp>
            <p:nvSpPr>
              <p:cNvPr id="41997" name="Line 12"/>
              <p:cNvSpPr>
                <a:spLocks noChangeShapeType="1"/>
              </p:cNvSpPr>
              <p:nvPr/>
            </p:nvSpPr>
            <p:spPr bwMode="auto">
              <a:xfrm>
                <a:off x="3012" y="2216"/>
                <a:ext cx="1638" cy="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995" name="TextBox 31"/>
            <p:cNvSpPr txBox="1">
              <a:spLocks noChangeArrowheads="1"/>
            </p:cNvSpPr>
            <p:nvPr/>
          </p:nvSpPr>
          <p:spPr bwMode="auto">
            <a:xfrm>
              <a:off x="2410710" y="3613150"/>
              <a:ext cx="116610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K   = </a:t>
              </a:r>
            </a:p>
          </p:txBody>
        </p:sp>
      </p:grp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490788" y="2097088"/>
            <a:ext cx="3365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200"/>
              <a:t>b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751138" y="5492750"/>
            <a:ext cx="457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200"/>
              <a:t>a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89350" y="36512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/>
              <a:t>H</a:t>
            </a:r>
            <a:r>
              <a:rPr lang="en-US" altLang="en-US" sz="2000" baseline="-25000"/>
              <a:t>2</a:t>
            </a:r>
            <a:r>
              <a:rPr lang="en-US" altLang="en-US" sz="2000"/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5" grpId="0"/>
      <p:bldP spid="37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1"/>
          <p:cNvGrpSpPr>
            <a:grpSpLocks/>
          </p:cNvGrpSpPr>
          <p:nvPr/>
        </p:nvGrpSpPr>
        <p:grpSpPr bwMode="auto">
          <a:xfrm>
            <a:off x="5999163" y="684213"/>
            <a:ext cx="3638550" cy="1016000"/>
            <a:chOff x="2513013" y="3348038"/>
            <a:chExt cx="3638550" cy="1016000"/>
          </a:xfrm>
        </p:grpSpPr>
        <p:grpSp>
          <p:nvGrpSpPr>
            <p:cNvPr id="43041" name="Group 14"/>
            <p:cNvGrpSpPr>
              <a:grpSpLocks/>
            </p:cNvGrpSpPr>
            <p:nvPr/>
          </p:nvGrpSpPr>
          <p:grpSpPr bwMode="auto">
            <a:xfrm>
              <a:off x="3429000" y="3348038"/>
              <a:ext cx="2722563" cy="1016000"/>
              <a:chOff x="2887" y="1878"/>
              <a:chExt cx="1888" cy="640"/>
            </a:xfrm>
          </p:grpSpPr>
          <p:sp>
            <p:nvSpPr>
              <p:cNvPr id="43043" name="Rectangle 11"/>
              <p:cNvSpPr>
                <a:spLocks noChangeArrowheads="1"/>
              </p:cNvSpPr>
              <p:nvPr/>
            </p:nvSpPr>
            <p:spPr bwMode="auto">
              <a:xfrm>
                <a:off x="2887" y="1878"/>
                <a:ext cx="1888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2800"/>
                  <a:t>[</a:t>
                </a:r>
                <a:r>
                  <a:rPr lang="en-US" altLang="en-US"/>
                  <a:t>HNO</a:t>
                </a:r>
                <a:r>
                  <a:rPr lang="en-US" altLang="en-US" baseline="-25000"/>
                  <a:t>2</a:t>
                </a:r>
                <a:r>
                  <a:rPr lang="en-US" altLang="en-US"/>
                  <a:t>] [OH</a:t>
                </a:r>
                <a:r>
                  <a:rPr lang="en-US" altLang="en-US" baseline="30000">
                    <a:cs typeface="Arial" charset="0"/>
                    <a:sym typeface="Symbol" pitchFamily="18" charset="2"/>
                  </a:rPr>
                  <a:t>−</a:t>
                </a:r>
                <a:r>
                  <a:rPr lang="en-US" altLang="en-US"/>
                  <a:t>]</a:t>
                </a:r>
              </a:p>
              <a:p>
                <a:pPr algn="ctr"/>
                <a:r>
                  <a:rPr lang="en-US" altLang="en-US"/>
                  <a:t>[NO</a:t>
                </a:r>
                <a:r>
                  <a:rPr lang="en-US" altLang="en-US" baseline="-25000"/>
                  <a:t>2</a:t>
                </a:r>
                <a:r>
                  <a:rPr lang="en-US" altLang="en-US" baseline="30000">
                    <a:cs typeface="Arial" charset="0"/>
                    <a:sym typeface="Symbol" pitchFamily="18" charset="2"/>
                  </a:rPr>
                  <a:t>−</a:t>
                </a:r>
                <a:r>
                  <a:rPr lang="en-US" altLang="en-US"/>
                  <a:t>]</a:t>
                </a:r>
              </a:p>
            </p:txBody>
          </p:sp>
          <p:sp>
            <p:nvSpPr>
              <p:cNvPr id="43044" name="Line 12"/>
              <p:cNvSpPr>
                <a:spLocks noChangeShapeType="1"/>
              </p:cNvSpPr>
              <p:nvPr/>
            </p:nvSpPr>
            <p:spPr bwMode="auto">
              <a:xfrm>
                <a:off x="3012" y="2216"/>
                <a:ext cx="1638" cy="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42" name="TextBox 52"/>
            <p:cNvSpPr txBox="1">
              <a:spLocks noChangeArrowheads="1"/>
            </p:cNvSpPr>
            <p:nvPr/>
          </p:nvSpPr>
          <p:spPr bwMode="auto">
            <a:xfrm>
              <a:off x="2513013" y="3613150"/>
              <a:ext cx="952500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K</a:t>
              </a:r>
              <a:r>
                <a:rPr lang="en-US" altLang="en-US" baseline="-25000"/>
                <a:t>b</a:t>
              </a:r>
              <a:r>
                <a:rPr lang="en-US" altLang="en-US"/>
                <a:t> = </a:t>
              </a:r>
            </a:p>
          </p:txBody>
        </p:sp>
      </p:grpSp>
      <p:grpSp>
        <p:nvGrpSpPr>
          <p:cNvPr id="43011" name="Group 29"/>
          <p:cNvGrpSpPr>
            <a:grpSpLocks/>
          </p:cNvGrpSpPr>
          <p:nvPr/>
        </p:nvGrpSpPr>
        <p:grpSpPr bwMode="auto">
          <a:xfrm>
            <a:off x="407988" y="684213"/>
            <a:ext cx="3638550" cy="1016000"/>
            <a:chOff x="2513013" y="3348038"/>
            <a:chExt cx="3638550" cy="1016000"/>
          </a:xfrm>
        </p:grpSpPr>
        <p:grpSp>
          <p:nvGrpSpPr>
            <p:cNvPr id="43037" name="Group 14"/>
            <p:cNvGrpSpPr>
              <a:grpSpLocks/>
            </p:cNvGrpSpPr>
            <p:nvPr/>
          </p:nvGrpSpPr>
          <p:grpSpPr bwMode="auto">
            <a:xfrm>
              <a:off x="3429000" y="3348038"/>
              <a:ext cx="2722563" cy="1016000"/>
              <a:chOff x="2887" y="1878"/>
              <a:chExt cx="1888" cy="640"/>
            </a:xfrm>
          </p:grpSpPr>
          <p:sp>
            <p:nvSpPr>
              <p:cNvPr id="43039" name="Rectangle 11"/>
              <p:cNvSpPr>
                <a:spLocks noChangeArrowheads="1"/>
              </p:cNvSpPr>
              <p:nvPr/>
            </p:nvSpPr>
            <p:spPr bwMode="auto">
              <a:xfrm>
                <a:off x="2887" y="1878"/>
                <a:ext cx="1888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2800"/>
                  <a:t>[</a:t>
                </a:r>
                <a:r>
                  <a:rPr lang="en-US" altLang="en-US"/>
                  <a:t>H</a:t>
                </a:r>
                <a:r>
                  <a:rPr lang="en-US" altLang="en-US" baseline="30000"/>
                  <a:t>+</a:t>
                </a:r>
                <a:r>
                  <a:rPr lang="en-US" altLang="en-US"/>
                  <a:t>] [NO</a:t>
                </a:r>
                <a:r>
                  <a:rPr lang="en-US" altLang="en-US" baseline="-25000"/>
                  <a:t>2</a:t>
                </a:r>
                <a:r>
                  <a:rPr lang="en-US" altLang="en-US" baseline="30000">
                    <a:cs typeface="Arial" charset="0"/>
                    <a:sym typeface="Symbol" pitchFamily="18" charset="2"/>
                  </a:rPr>
                  <a:t>−</a:t>
                </a:r>
                <a:r>
                  <a:rPr lang="en-US" altLang="en-US"/>
                  <a:t>]</a:t>
                </a:r>
                <a:br>
                  <a:rPr lang="en-US" altLang="en-US"/>
                </a:br>
                <a:r>
                  <a:rPr lang="en-US" altLang="en-US"/>
                  <a:t>[HNO</a:t>
                </a:r>
                <a:r>
                  <a:rPr lang="en-US" altLang="en-US" baseline="-25000"/>
                  <a:t>2</a:t>
                </a:r>
                <a:r>
                  <a:rPr lang="en-US" altLang="en-US"/>
                  <a:t>]</a:t>
                </a:r>
              </a:p>
            </p:txBody>
          </p:sp>
          <p:sp>
            <p:nvSpPr>
              <p:cNvPr id="43040" name="Line 12"/>
              <p:cNvSpPr>
                <a:spLocks noChangeShapeType="1"/>
              </p:cNvSpPr>
              <p:nvPr/>
            </p:nvSpPr>
            <p:spPr bwMode="auto">
              <a:xfrm>
                <a:off x="3068" y="2222"/>
                <a:ext cx="1469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38" name="TextBox 31"/>
            <p:cNvSpPr txBox="1">
              <a:spLocks noChangeArrowheads="1"/>
            </p:cNvSpPr>
            <p:nvPr/>
          </p:nvSpPr>
          <p:spPr bwMode="auto">
            <a:xfrm>
              <a:off x="2513013" y="3613150"/>
              <a:ext cx="952500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K</a:t>
              </a:r>
              <a:r>
                <a:rPr lang="en-US" altLang="en-US" baseline="-25000"/>
                <a:t>a</a:t>
              </a:r>
              <a:r>
                <a:rPr lang="en-US" altLang="en-US"/>
                <a:t> = </a:t>
              </a:r>
            </a:p>
          </p:txBody>
        </p: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17613" y="2817813"/>
            <a:ext cx="21034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(K</a:t>
            </a:r>
            <a:r>
              <a:rPr lang="en-US" altLang="en-US" sz="2200"/>
              <a:t>a</a:t>
            </a:r>
            <a:r>
              <a:rPr lang="en-US" altLang="en-US"/>
              <a:t>) (K</a:t>
            </a:r>
            <a:r>
              <a:rPr lang="en-US" altLang="en-US" sz="2200"/>
              <a:t>b</a:t>
            </a:r>
            <a:r>
              <a:rPr lang="en-US" altLang="en-US"/>
              <a:t>) = 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305175" y="2555875"/>
            <a:ext cx="5646738" cy="1046163"/>
            <a:chOff x="3809924" y="2556649"/>
            <a:chExt cx="5646740" cy="1046162"/>
          </a:xfrm>
        </p:grpSpPr>
        <p:grpSp>
          <p:nvGrpSpPr>
            <p:cNvPr id="43027" name="Group 5"/>
            <p:cNvGrpSpPr>
              <a:grpSpLocks/>
            </p:cNvGrpSpPr>
            <p:nvPr/>
          </p:nvGrpSpPr>
          <p:grpSpPr bwMode="auto">
            <a:xfrm>
              <a:off x="3809924" y="2556649"/>
              <a:ext cx="2722563" cy="1046162"/>
              <a:chOff x="3809924" y="2556649"/>
              <a:chExt cx="2722563" cy="1046162"/>
            </a:xfrm>
          </p:grpSpPr>
          <p:grpSp>
            <p:nvGrpSpPr>
              <p:cNvPr id="43033" name="Group 14"/>
              <p:cNvGrpSpPr>
                <a:grpSpLocks/>
              </p:cNvGrpSpPr>
              <p:nvPr/>
            </p:nvGrpSpPr>
            <p:grpSpPr bwMode="auto">
              <a:xfrm>
                <a:off x="3809924" y="2586811"/>
                <a:ext cx="2722563" cy="1016000"/>
                <a:chOff x="2887" y="1878"/>
                <a:chExt cx="1888" cy="640"/>
              </a:xfrm>
            </p:grpSpPr>
            <p:sp>
              <p:nvSpPr>
                <p:cNvPr id="43035" name="Rectangle 11"/>
                <p:cNvSpPr>
                  <a:spLocks noChangeArrowheads="1"/>
                </p:cNvSpPr>
                <p:nvPr/>
              </p:nvSpPr>
              <p:spPr bwMode="auto">
                <a:xfrm>
                  <a:off x="2887" y="1878"/>
                  <a:ext cx="1888" cy="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/>
                  <a:r>
                    <a:rPr lang="en-US" altLang="en-US" sz="2800"/>
                    <a:t>[</a:t>
                  </a:r>
                  <a:r>
                    <a:rPr lang="en-US" altLang="en-US"/>
                    <a:t>H</a:t>
                  </a:r>
                  <a:r>
                    <a:rPr lang="en-US" altLang="en-US" baseline="30000"/>
                    <a:t>+</a:t>
                  </a:r>
                  <a:r>
                    <a:rPr lang="en-US" altLang="en-US"/>
                    <a:t>] [NO</a:t>
                  </a:r>
                  <a:r>
                    <a:rPr lang="en-US" altLang="en-US" baseline="-25000"/>
                    <a:t>2</a:t>
                  </a:r>
                  <a:r>
                    <a:rPr lang="en-US" altLang="en-US" baseline="30000">
                      <a:cs typeface="Arial" charset="0"/>
                      <a:sym typeface="Symbol" pitchFamily="18" charset="2"/>
                    </a:rPr>
                    <a:t>−</a:t>
                  </a:r>
                  <a:r>
                    <a:rPr lang="en-US" altLang="en-US"/>
                    <a:t>]</a:t>
                  </a:r>
                </a:p>
                <a:p>
                  <a:pPr algn="ctr"/>
                  <a:r>
                    <a:rPr lang="en-US" altLang="en-US"/>
                    <a:t>[HNO</a:t>
                  </a:r>
                  <a:r>
                    <a:rPr lang="en-US" altLang="en-US" baseline="-25000"/>
                    <a:t>2</a:t>
                  </a:r>
                  <a:r>
                    <a:rPr lang="en-US" altLang="en-US"/>
                    <a:t>]</a:t>
                  </a:r>
                </a:p>
              </p:txBody>
            </p:sp>
            <p:sp>
              <p:nvSpPr>
                <p:cNvPr id="43036" name="Line 12"/>
                <p:cNvSpPr>
                  <a:spLocks noChangeShapeType="1"/>
                </p:cNvSpPr>
                <p:nvPr/>
              </p:nvSpPr>
              <p:spPr bwMode="auto">
                <a:xfrm>
                  <a:off x="3051" y="2216"/>
                  <a:ext cx="1512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3034" name="Double Bracket 4"/>
              <p:cNvSpPr>
                <a:spLocks noChangeArrowheads="1"/>
              </p:cNvSpPr>
              <p:nvPr/>
            </p:nvSpPr>
            <p:spPr bwMode="auto">
              <a:xfrm>
                <a:off x="3893620" y="2556649"/>
                <a:ext cx="2485951" cy="1046162"/>
              </a:xfrm>
              <a:prstGeom prst="bracketPair">
                <a:avLst>
                  <a:gd name="adj" fmla="val 16667"/>
                </a:avLst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 sz="3200" b="0"/>
              </a:p>
            </p:txBody>
          </p:sp>
        </p:grpSp>
        <p:grpSp>
          <p:nvGrpSpPr>
            <p:cNvPr id="43028" name="Group 6"/>
            <p:cNvGrpSpPr>
              <a:grpSpLocks/>
            </p:cNvGrpSpPr>
            <p:nvPr/>
          </p:nvGrpSpPr>
          <p:grpSpPr bwMode="auto">
            <a:xfrm>
              <a:off x="6691239" y="2556649"/>
              <a:ext cx="2765425" cy="1046162"/>
              <a:chOff x="6691239" y="2556649"/>
              <a:chExt cx="2765425" cy="1046162"/>
            </a:xfrm>
          </p:grpSpPr>
          <p:grpSp>
            <p:nvGrpSpPr>
              <p:cNvPr id="43029" name="Group 14"/>
              <p:cNvGrpSpPr>
                <a:grpSpLocks/>
              </p:cNvGrpSpPr>
              <p:nvPr/>
            </p:nvGrpSpPr>
            <p:grpSpPr bwMode="auto">
              <a:xfrm>
                <a:off x="6712670" y="2586811"/>
                <a:ext cx="2722563" cy="1016000"/>
                <a:chOff x="2887" y="1878"/>
                <a:chExt cx="1888" cy="640"/>
              </a:xfrm>
            </p:grpSpPr>
            <p:sp>
              <p:nvSpPr>
                <p:cNvPr id="43031" name="Rectangle 11"/>
                <p:cNvSpPr>
                  <a:spLocks noChangeArrowheads="1"/>
                </p:cNvSpPr>
                <p:nvPr/>
              </p:nvSpPr>
              <p:spPr bwMode="auto">
                <a:xfrm>
                  <a:off x="2887" y="1878"/>
                  <a:ext cx="1888" cy="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/>
                  <a:r>
                    <a:rPr lang="en-US" altLang="en-US" sz="2800"/>
                    <a:t>[</a:t>
                  </a:r>
                  <a:r>
                    <a:rPr lang="en-US" altLang="en-US"/>
                    <a:t>HNO</a:t>
                  </a:r>
                  <a:r>
                    <a:rPr lang="en-US" altLang="en-US" baseline="-25000"/>
                    <a:t>2</a:t>
                  </a:r>
                  <a:r>
                    <a:rPr lang="en-US" altLang="en-US"/>
                    <a:t>] [OH</a:t>
                  </a:r>
                  <a:r>
                    <a:rPr lang="en-US" altLang="en-US" baseline="30000">
                      <a:cs typeface="Arial" charset="0"/>
                      <a:sym typeface="Symbol" pitchFamily="18" charset="2"/>
                    </a:rPr>
                    <a:t>−</a:t>
                  </a:r>
                  <a:r>
                    <a:rPr lang="en-US" altLang="en-US"/>
                    <a:t>]</a:t>
                  </a:r>
                </a:p>
                <a:p>
                  <a:pPr algn="ctr"/>
                  <a:r>
                    <a:rPr lang="en-US" altLang="en-US"/>
                    <a:t>[NO</a:t>
                  </a:r>
                  <a:r>
                    <a:rPr lang="en-US" altLang="en-US" baseline="-25000"/>
                    <a:t>2</a:t>
                  </a:r>
                  <a:r>
                    <a:rPr lang="en-US" altLang="en-US" baseline="30000">
                      <a:cs typeface="Arial" charset="0"/>
                      <a:sym typeface="Symbol" pitchFamily="18" charset="2"/>
                    </a:rPr>
                    <a:t>−</a:t>
                  </a:r>
                  <a:r>
                    <a:rPr lang="en-US" altLang="en-US"/>
                    <a:t>]</a:t>
                  </a:r>
                </a:p>
              </p:txBody>
            </p:sp>
            <p:sp>
              <p:nvSpPr>
                <p:cNvPr id="43032" name="Line 12"/>
                <p:cNvSpPr>
                  <a:spLocks noChangeShapeType="1"/>
                </p:cNvSpPr>
                <p:nvPr/>
              </p:nvSpPr>
              <p:spPr bwMode="auto">
                <a:xfrm>
                  <a:off x="3012" y="2216"/>
                  <a:ext cx="1638" cy="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3030" name="Double Bracket 46"/>
              <p:cNvSpPr>
                <a:spLocks noChangeArrowheads="1"/>
              </p:cNvSpPr>
              <p:nvPr/>
            </p:nvSpPr>
            <p:spPr bwMode="auto">
              <a:xfrm>
                <a:off x="6691239" y="2556649"/>
                <a:ext cx="2765425" cy="1046162"/>
              </a:xfrm>
              <a:prstGeom prst="bracketPair">
                <a:avLst>
                  <a:gd name="adj" fmla="val 16667"/>
                </a:avLst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 sz="3200" b="0"/>
              </a:p>
            </p:txBody>
          </p:sp>
        </p:grpSp>
      </p:grpSp>
      <p:cxnSp>
        <p:nvCxnSpPr>
          <p:cNvPr id="50" name="Straight Connector 49"/>
          <p:cNvCxnSpPr>
            <a:cxnSpLocks noChangeShapeType="1"/>
          </p:cNvCxnSpPr>
          <p:nvPr/>
        </p:nvCxnSpPr>
        <p:spPr bwMode="auto">
          <a:xfrm flipH="1">
            <a:off x="6418263" y="2768600"/>
            <a:ext cx="1196975" cy="1905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 flipH="1">
            <a:off x="4033838" y="3216275"/>
            <a:ext cx="1195387" cy="1905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>
            <a:cxnSpLocks noChangeShapeType="1"/>
          </p:cNvCxnSpPr>
          <p:nvPr/>
        </p:nvCxnSpPr>
        <p:spPr bwMode="auto">
          <a:xfrm flipH="1">
            <a:off x="7016750" y="3181350"/>
            <a:ext cx="1030288" cy="225425"/>
          </a:xfrm>
          <a:prstGeom prst="line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flipH="1">
            <a:off x="4573588" y="2722563"/>
            <a:ext cx="973137" cy="190500"/>
          </a:xfrm>
          <a:prstGeom prst="line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Arrow Connector 8"/>
          <p:cNvCxnSpPr>
            <a:cxnSpLocks noChangeShapeType="1"/>
          </p:cNvCxnSpPr>
          <p:nvPr/>
        </p:nvCxnSpPr>
        <p:spPr bwMode="auto">
          <a:xfrm>
            <a:off x="3367088" y="1774825"/>
            <a:ext cx="798512" cy="6096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Arrow Connector 8"/>
          <p:cNvCxnSpPr>
            <a:cxnSpLocks noChangeShapeType="1"/>
          </p:cNvCxnSpPr>
          <p:nvPr/>
        </p:nvCxnSpPr>
        <p:spPr bwMode="auto">
          <a:xfrm flipH="1">
            <a:off x="7543800" y="1827213"/>
            <a:ext cx="509588" cy="6096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612775" y="4251325"/>
            <a:ext cx="39385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(K</a:t>
            </a:r>
            <a:r>
              <a:rPr lang="en-US" altLang="en-US" sz="2200"/>
              <a:t>a</a:t>
            </a:r>
            <a:r>
              <a:rPr lang="en-US" altLang="en-US"/>
              <a:t>) (K</a:t>
            </a:r>
            <a:r>
              <a:rPr lang="en-US" altLang="en-US" sz="2200"/>
              <a:t>b</a:t>
            </a:r>
            <a:r>
              <a:rPr lang="en-US" altLang="en-US"/>
              <a:t>) = </a:t>
            </a:r>
            <a:r>
              <a:rPr lang="en-US" altLang="en-US" sz="2800"/>
              <a:t>[</a:t>
            </a:r>
            <a:r>
              <a:rPr lang="en-US" altLang="en-US"/>
              <a:t>H</a:t>
            </a:r>
            <a:r>
              <a:rPr lang="en-US" altLang="en-US" baseline="30000"/>
              <a:t>+</a:t>
            </a:r>
            <a:r>
              <a:rPr lang="en-US" altLang="en-US"/>
              <a:t>] [OH</a:t>
            </a:r>
            <a:r>
              <a:rPr lang="en-US" altLang="en-US" baseline="30000">
                <a:cs typeface="Arial" charset="0"/>
                <a:sym typeface="Symbol" pitchFamily="18" charset="2"/>
              </a:rPr>
              <a:t>−</a:t>
            </a:r>
            <a:r>
              <a:rPr lang="en-US" altLang="en-US"/>
              <a:t>] </a:t>
            </a:r>
          </a:p>
        </p:txBody>
      </p:sp>
      <p:sp>
        <p:nvSpPr>
          <p:cNvPr id="30720" name="TextBox 30719"/>
          <p:cNvSpPr txBox="1">
            <a:spLocks noChangeArrowheads="1"/>
          </p:cNvSpPr>
          <p:nvPr/>
        </p:nvSpPr>
        <p:spPr bwMode="auto">
          <a:xfrm>
            <a:off x="4535488" y="4265613"/>
            <a:ext cx="37655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=  K</a:t>
            </a:r>
            <a:r>
              <a:rPr lang="en-US" altLang="en-US" sz="2200"/>
              <a:t>w </a:t>
            </a:r>
            <a:r>
              <a:rPr lang="en-US" altLang="en-US"/>
              <a:t> =  1.0 x 10</a:t>
            </a:r>
            <a:r>
              <a:rPr lang="en-US" altLang="en-US" baseline="30000">
                <a:cs typeface="Arial" charset="0"/>
                <a:sym typeface="Symbol" pitchFamily="18" charset="2"/>
              </a:rPr>
              <a:t>−</a:t>
            </a:r>
            <a:r>
              <a:rPr lang="en-US" altLang="en-US" baseline="30000"/>
              <a:t>14</a:t>
            </a:r>
            <a:endParaRPr lang="en-US" altLang="en-US"/>
          </a:p>
        </p:txBody>
      </p:sp>
      <p:sp>
        <p:nvSpPr>
          <p:cNvPr id="30721" name="TextBox 30720"/>
          <p:cNvSpPr txBox="1">
            <a:spLocks noChangeArrowheads="1"/>
          </p:cNvSpPr>
          <p:nvPr/>
        </p:nvSpPr>
        <p:spPr bwMode="auto">
          <a:xfrm>
            <a:off x="8197850" y="4251325"/>
            <a:ext cx="22177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(at 25 </a:t>
            </a:r>
            <a:r>
              <a:rPr lang="en-US" altLang="en-US">
                <a:sym typeface="Symbol" pitchFamily="18" charset="2"/>
              </a:rPr>
              <a:t></a:t>
            </a:r>
            <a:r>
              <a:rPr lang="en-US" altLang="en-US"/>
              <a:t>C)</a:t>
            </a:r>
          </a:p>
        </p:txBody>
      </p:sp>
      <p:sp>
        <p:nvSpPr>
          <p:cNvPr id="30723" name="TextBox 30722"/>
          <p:cNvSpPr txBox="1">
            <a:spLocks noChangeArrowheads="1"/>
          </p:cNvSpPr>
          <p:nvPr/>
        </p:nvSpPr>
        <p:spPr bwMode="auto">
          <a:xfrm>
            <a:off x="1404938" y="5257800"/>
            <a:ext cx="7789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for </a:t>
            </a:r>
            <a:r>
              <a:rPr lang="en-US" altLang="en-US" sz="3200" u="sng"/>
              <a:t>any</a:t>
            </a:r>
            <a:r>
              <a:rPr lang="en-US" altLang="en-US"/>
              <a:t> conjugate acid/base pair at 25 </a:t>
            </a:r>
            <a:r>
              <a:rPr lang="en-US" altLang="en-US">
                <a:sym typeface="Symbol" pitchFamily="18" charset="2"/>
              </a:rPr>
              <a:t></a:t>
            </a:r>
            <a:r>
              <a:rPr lang="en-US" altLang="en-US"/>
              <a:t>C 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3048000" y="6215063"/>
            <a:ext cx="4025900" cy="5540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 (K</a:t>
            </a:r>
            <a:r>
              <a:rPr lang="en-US" altLang="en-US" sz="2200"/>
              <a:t>a</a:t>
            </a:r>
            <a:r>
              <a:rPr lang="en-US" altLang="en-US"/>
              <a:t>) (K</a:t>
            </a:r>
            <a:r>
              <a:rPr lang="en-US" altLang="en-US" sz="2200"/>
              <a:t>b</a:t>
            </a:r>
            <a:r>
              <a:rPr lang="en-US" altLang="en-US"/>
              <a:t>) = </a:t>
            </a:r>
            <a:r>
              <a:rPr lang="en-US" altLang="en-US" sz="2800"/>
              <a:t>1.0 x 10</a:t>
            </a:r>
            <a:r>
              <a:rPr lang="en-US" altLang="en-US" sz="2800" baseline="30000">
                <a:cs typeface="Arial" charset="0"/>
                <a:sym typeface="Symbol" pitchFamily="18" charset="2"/>
              </a:rPr>
              <a:t>−</a:t>
            </a:r>
            <a:r>
              <a:rPr lang="en-US" altLang="en-US" sz="2800" baseline="30000"/>
              <a:t>14</a:t>
            </a:r>
            <a:endParaRPr lang="en-US" altLang="en-US" sz="2800"/>
          </a:p>
        </p:txBody>
      </p:sp>
      <p:cxnSp>
        <p:nvCxnSpPr>
          <p:cNvPr id="68" name="Straight Arrow Connector 8"/>
          <p:cNvCxnSpPr>
            <a:cxnSpLocks noChangeShapeType="1"/>
          </p:cNvCxnSpPr>
          <p:nvPr/>
        </p:nvCxnSpPr>
        <p:spPr bwMode="auto">
          <a:xfrm>
            <a:off x="2609850" y="5894388"/>
            <a:ext cx="311150" cy="32226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Arrow Connector 8"/>
          <p:cNvCxnSpPr>
            <a:cxnSpLocks noChangeShapeType="1"/>
          </p:cNvCxnSpPr>
          <p:nvPr/>
        </p:nvCxnSpPr>
        <p:spPr bwMode="auto">
          <a:xfrm flipH="1">
            <a:off x="7208838" y="5830888"/>
            <a:ext cx="320675" cy="3397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30720" grpId="0"/>
      <p:bldP spid="30721" grpId="0"/>
      <p:bldP spid="30723" grpId="0"/>
      <p:bldP spid="6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"/>
          <p:cNvSpPr txBox="1">
            <a:spLocks noChangeArrowheads="1"/>
          </p:cNvSpPr>
          <p:nvPr/>
        </p:nvSpPr>
        <p:spPr bwMode="auto">
          <a:xfrm>
            <a:off x="2493963" y="684213"/>
            <a:ext cx="533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What is the K</a:t>
            </a:r>
            <a:r>
              <a:rPr lang="en-US" altLang="en-US" baseline="-25000"/>
              <a:t>b</a:t>
            </a:r>
            <a:r>
              <a:rPr lang="en-US" altLang="en-US"/>
              <a:t> for NO</a:t>
            </a:r>
            <a:r>
              <a:rPr lang="en-US" altLang="en-US" baseline="-25000"/>
              <a:t>2</a:t>
            </a:r>
            <a:r>
              <a:rPr lang="en-US" altLang="en-US" baseline="30000">
                <a:cs typeface="Arial" charset="0"/>
                <a:sym typeface="Symbol" pitchFamily="18" charset="2"/>
              </a:rPr>
              <a:t>−</a:t>
            </a:r>
            <a:r>
              <a:rPr lang="en-US" altLang="en-US"/>
              <a:t> 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1122363" y="608013"/>
            <a:ext cx="8001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Household bleach is a 0.65 </a:t>
            </a:r>
            <a:r>
              <a:rPr lang="en-US" altLang="en-US" u="sng"/>
              <a:t>M</a:t>
            </a:r>
            <a:r>
              <a:rPr lang="en-US" altLang="en-US"/>
              <a:t> NaOCl </a:t>
            </a:r>
            <a:r>
              <a:rPr lang="en-US" altLang="en-US" sz="2600"/>
              <a:t>(aq)</a:t>
            </a:r>
            <a:r>
              <a:rPr lang="en-US" altLang="en-US"/>
              <a:t> solution. What is the pH of bleach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92150"/>
            <a:ext cx="10163175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74688" y="531813"/>
            <a:ext cx="891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200" u="sng"/>
              <a:t>Buffers</a:t>
            </a:r>
            <a:r>
              <a:rPr lang="en-US" altLang="en-US"/>
              <a:t> – solutions which resist changes in pH</a:t>
            </a:r>
            <a:endParaRPr lang="en-US" altLang="en-US" u="sng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74688" y="1674813"/>
            <a:ext cx="891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3225" indent="-403225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1. A mixture of a </a:t>
            </a:r>
            <a:r>
              <a:rPr lang="en-US" altLang="en-US" u="sng" dirty="0">
                <a:solidFill>
                  <a:srgbClr val="FF0000"/>
                </a:solidFill>
              </a:rPr>
              <a:t>weak acid</a:t>
            </a:r>
            <a:r>
              <a:rPr lang="en-US" altLang="en-US" dirty="0"/>
              <a:t> + soluble salt of the </a:t>
            </a:r>
            <a:r>
              <a:rPr lang="en-US" altLang="en-US" u="sng" dirty="0">
                <a:solidFill>
                  <a:srgbClr val="0070C0"/>
                </a:solidFill>
              </a:rPr>
              <a:t>conjugate base</a:t>
            </a:r>
            <a:r>
              <a:rPr lang="en-US" altLang="en-US" dirty="0"/>
              <a:t> of that weak acid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74688" y="3427413"/>
            <a:ext cx="891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3225" indent="-403225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2. A mixture of a </a:t>
            </a:r>
            <a:r>
              <a:rPr lang="en-US" altLang="en-US" u="sng" dirty="0">
                <a:solidFill>
                  <a:srgbClr val="0070C0"/>
                </a:solidFill>
              </a:rPr>
              <a:t>weak base</a:t>
            </a:r>
            <a:r>
              <a:rPr lang="en-US" altLang="en-US" dirty="0"/>
              <a:t> + soluble salt of the </a:t>
            </a:r>
            <a:r>
              <a:rPr lang="en-US" altLang="en-US" u="sng" dirty="0">
                <a:solidFill>
                  <a:srgbClr val="FF0000"/>
                </a:solidFill>
              </a:rPr>
              <a:t>conjugate acid</a:t>
            </a:r>
            <a:r>
              <a:rPr lang="en-US" altLang="en-US" dirty="0"/>
              <a:t> of that weak base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5088" y="2746376"/>
            <a:ext cx="60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or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4475" y="5027613"/>
            <a:ext cx="9793288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21050" indent="-332105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200" u="sng" dirty="0"/>
              <a:t>buffer capacity</a:t>
            </a:r>
            <a:r>
              <a:rPr lang="en-US" altLang="en-US" dirty="0"/>
              <a:t> – the amount of acid or base that can be added before the buffer is overwhelmed and pH dramatically changes</a:t>
            </a:r>
            <a:endParaRPr lang="en-US" altLang="en-US" u="sng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73577" y="1490315"/>
            <a:ext cx="8915400" cy="138499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endParaRPr lang="en-US" altLang="en-US" sz="28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73577" y="3198812"/>
            <a:ext cx="8915400" cy="138499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204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3" name="Group 23"/>
          <p:cNvGrpSpPr>
            <a:grpSpLocks/>
          </p:cNvGrpSpPr>
          <p:nvPr/>
        </p:nvGrpSpPr>
        <p:grpSpPr bwMode="auto">
          <a:xfrm>
            <a:off x="665163" y="608013"/>
            <a:ext cx="8856662" cy="776287"/>
            <a:chOff x="826" y="383"/>
            <a:chExt cx="5579" cy="489"/>
          </a:xfrm>
        </p:grpSpPr>
        <p:sp>
          <p:nvSpPr>
            <p:cNvPr id="3090" name="TextBox 20"/>
            <p:cNvSpPr txBox="1">
              <a:spLocks noChangeArrowheads="1"/>
            </p:cNvSpPr>
            <p:nvPr/>
          </p:nvSpPr>
          <p:spPr bwMode="auto">
            <a:xfrm>
              <a:off x="826" y="526"/>
              <a:ext cx="5579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CH</a:t>
              </a:r>
              <a:r>
                <a:rPr lang="en-US" altLang="en-US" baseline="-25000"/>
                <a:t>3</a:t>
              </a:r>
              <a:r>
                <a:rPr lang="en-US" altLang="en-US"/>
                <a:t>COOH </a:t>
              </a:r>
              <a:r>
                <a:rPr lang="en-US" altLang="en-US" sz="2400"/>
                <a:t>(aq)</a:t>
              </a:r>
              <a:r>
                <a:rPr lang="en-US" altLang="en-US"/>
                <a:t>                 H</a:t>
              </a:r>
              <a:r>
                <a:rPr lang="en-US" altLang="en-US" baseline="30000"/>
                <a:t>+</a:t>
              </a:r>
              <a:r>
                <a:rPr lang="en-US" altLang="en-US" sz="2400"/>
                <a:t> (</a:t>
              </a:r>
              <a:r>
                <a:rPr lang="en-US" altLang="en-US" sz="2400">
                  <a:sym typeface="MT Extra" pitchFamily="18" charset="2"/>
                </a:rPr>
                <a:t>aq</a:t>
              </a:r>
              <a:r>
                <a:rPr lang="en-US" altLang="en-US" sz="2400"/>
                <a:t>)</a:t>
              </a:r>
              <a:r>
                <a:rPr lang="en-US" altLang="en-US" sz="2600"/>
                <a:t> </a:t>
              </a:r>
              <a:r>
                <a:rPr lang="en-US" altLang="en-US"/>
                <a:t>  +   CH</a:t>
              </a:r>
              <a:r>
                <a:rPr lang="en-US" altLang="en-US" baseline="-25000"/>
                <a:t>3</a:t>
              </a:r>
              <a:r>
                <a:rPr lang="en-US" altLang="en-US"/>
                <a:t>COO</a:t>
              </a:r>
              <a:r>
                <a:rPr lang="en-US" altLang="en-US" sz="3600" baseline="30000">
                  <a:cs typeface="Arial" charset="0"/>
                  <a:sym typeface="Symbol" pitchFamily="18" charset="2"/>
                </a:rPr>
                <a:t>−</a:t>
              </a:r>
              <a:r>
                <a:rPr lang="en-US" altLang="en-US" sz="2600"/>
                <a:t> </a:t>
              </a:r>
              <a:r>
                <a:rPr lang="en-US" altLang="en-US" sz="2400"/>
                <a:t>(aq)</a:t>
              </a:r>
            </a:p>
          </p:txBody>
        </p:sp>
        <p:grpSp>
          <p:nvGrpSpPr>
            <p:cNvPr id="3091" name="Group 21"/>
            <p:cNvGrpSpPr>
              <a:grpSpLocks/>
            </p:cNvGrpSpPr>
            <p:nvPr/>
          </p:nvGrpSpPr>
          <p:grpSpPr bwMode="auto">
            <a:xfrm>
              <a:off x="2723" y="383"/>
              <a:ext cx="597" cy="347"/>
              <a:chOff x="3657466" y="2646882"/>
              <a:chExt cx="847895" cy="551930"/>
            </a:xfrm>
          </p:grpSpPr>
          <p:sp>
            <p:nvSpPr>
              <p:cNvPr id="3092" name="TextBox 6"/>
              <p:cNvSpPr txBox="1">
                <a:spLocks noChangeArrowheads="1"/>
              </p:cNvSpPr>
              <p:nvPr/>
            </p:nvSpPr>
            <p:spPr bwMode="auto">
              <a:xfrm>
                <a:off x="3684384" y="2646882"/>
                <a:ext cx="789985" cy="399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000"/>
                  <a:t>H</a:t>
                </a:r>
                <a:r>
                  <a:rPr lang="en-US" altLang="en-US" sz="2000" baseline="-25000"/>
                  <a:t>2</a:t>
                </a:r>
                <a:r>
                  <a:rPr lang="en-US" altLang="en-US" sz="2000"/>
                  <a:t>O</a:t>
                </a:r>
              </a:p>
            </p:txBody>
          </p:sp>
          <p:grpSp>
            <p:nvGrpSpPr>
              <p:cNvPr id="3093" name="Group 23"/>
              <p:cNvGrpSpPr>
                <a:grpSpLocks/>
              </p:cNvGrpSpPr>
              <p:nvPr/>
            </p:nvGrpSpPr>
            <p:grpSpPr bwMode="auto">
              <a:xfrm>
                <a:off x="3657466" y="3046412"/>
                <a:ext cx="847895" cy="152400"/>
                <a:chOff x="3657466" y="3046412"/>
                <a:chExt cx="847895" cy="152400"/>
              </a:xfrm>
            </p:grpSpPr>
            <p:cxnSp>
              <p:nvCxnSpPr>
                <p:cNvPr id="3094" name="Straight Arrow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3675010" y="3046412"/>
                  <a:ext cx="830351" cy="0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95" name="Straight Arrow Connector 25"/>
                <p:cNvCxnSpPr>
                  <a:cxnSpLocks noChangeShapeType="1"/>
                </p:cNvCxnSpPr>
                <p:nvPr/>
              </p:nvCxnSpPr>
              <p:spPr bwMode="auto">
                <a:xfrm flipH="1">
                  <a:off x="3657466" y="3198812"/>
                  <a:ext cx="799359" cy="0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pic>
        <p:nvPicPr>
          <p:cNvPr id="3075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3952875"/>
            <a:ext cx="2814637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960563" y="3722688"/>
            <a:ext cx="2498725" cy="2219325"/>
            <a:chOff x="1961282" y="3722578"/>
            <a:chExt cx="2497656" cy="2219434"/>
          </a:xfrm>
        </p:grpSpPr>
        <p:sp>
          <p:nvSpPr>
            <p:cNvPr id="3088" name="TextBox 1"/>
            <p:cNvSpPr txBox="1">
              <a:spLocks noChangeArrowheads="1"/>
            </p:cNvSpPr>
            <p:nvPr/>
          </p:nvSpPr>
          <p:spPr bwMode="auto">
            <a:xfrm>
              <a:off x="1961282" y="3722578"/>
              <a:ext cx="17454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/>
                <a:t>CH</a:t>
              </a:r>
              <a:r>
                <a:rPr lang="en-US" altLang="en-US" sz="2400" baseline="-25000"/>
                <a:t>3</a:t>
              </a:r>
              <a:r>
                <a:rPr lang="en-US" altLang="en-US" sz="2400"/>
                <a:t>COOH</a:t>
              </a:r>
            </a:p>
          </p:txBody>
        </p:sp>
        <p:cxnSp>
          <p:nvCxnSpPr>
            <p:cNvPr id="3089" name="Straight Arrow Connector 25"/>
            <p:cNvCxnSpPr>
              <a:cxnSpLocks noChangeShapeType="1"/>
            </p:cNvCxnSpPr>
            <p:nvPr/>
          </p:nvCxnSpPr>
          <p:spPr bwMode="auto">
            <a:xfrm>
              <a:off x="3575397" y="4170454"/>
              <a:ext cx="883541" cy="177155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39800" y="1423988"/>
            <a:ext cx="15271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0000"/>
                </a:solidFill>
              </a:rPr>
              <a:t>large</a:t>
            </a:r>
            <a:r>
              <a:rPr lang="en-US" altLang="en-US" sz="2200"/>
              <a:t> amount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656138" y="1404938"/>
            <a:ext cx="15271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800"/>
              <a:t>small</a:t>
            </a:r>
            <a:r>
              <a:rPr lang="en-US" altLang="en-US" sz="2200"/>
              <a:t> amount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077075" y="1404938"/>
            <a:ext cx="15287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800"/>
              <a:t>small</a:t>
            </a:r>
            <a:r>
              <a:rPr lang="en-US" altLang="en-US" sz="2200"/>
              <a:t> amount</a:t>
            </a:r>
          </a:p>
        </p:txBody>
      </p:sp>
      <p:grpSp>
        <p:nvGrpSpPr>
          <p:cNvPr id="21" name="Group 23"/>
          <p:cNvGrpSpPr>
            <a:grpSpLocks/>
          </p:cNvGrpSpPr>
          <p:nvPr/>
        </p:nvGrpSpPr>
        <p:grpSpPr bwMode="auto">
          <a:xfrm>
            <a:off x="519113" y="2466975"/>
            <a:ext cx="9148762" cy="684213"/>
            <a:chOff x="826" y="444"/>
            <a:chExt cx="5763" cy="431"/>
          </a:xfrm>
        </p:grpSpPr>
        <p:sp>
          <p:nvSpPr>
            <p:cNvPr id="3084" name="TextBox 20"/>
            <p:cNvSpPr txBox="1">
              <a:spLocks noChangeArrowheads="1"/>
            </p:cNvSpPr>
            <p:nvPr/>
          </p:nvSpPr>
          <p:spPr bwMode="auto">
            <a:xfrm>
              <a:off x="826" y="526"/>
              <a:ext cx="576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NaCH</a:t>
              </a:r>
              <a:r>
                <a:rPr lang="en-US" altLang="en-US" baseline="-25000"/>
                <a:t>3</a:t>
              </a:r>
              <a:r>
                <a:rPr lang="en-US" altLang="en-US"/>
                <a:t>COO </a:t>
              </a:r>
              <a:r>
                <a:rPr lang="en-US" altLang="en-US" sz="2400"/>
                <a:t>(s)</a:t>
              </a:r>
              <a:r>
                <a:rPr lang="en-US" altLang="en-US"/>
                <a:t>                Na</a:t>
              </a:r>
              <a:r>
                <a:rPr lang="en-US" altLang="en-US" baseline="30000"/>
                <a:t>+</a:t>
              </a:r>
              <a:r>
                <a:rPr lang="en-US" altLang="en-US" sz="2400"/>
                <a:t> (</a:t>
              </a:r>
              <a:r>
                <a:rPr lang="en-US" altLang="en-US" sz="2400">
                  <a:sym typeface="MT Extra" pitchFamily="18" charset="2"/>
                </a:rPr>
                <a:t>aq</a:t>
              </a:r>
              <a:r>
                <a:rPr lang="en-US" altLang="en-US" sz="2400"/>
                <a:t>)</a:t>
              </a:r>
              <a:r>
                <a:rPr lang="en-US" altLang="en-US" sz="2600"/>
                <a:t> </a:t>
              </a:r>
              <a:r>
                <a:rPr lang="en-US" altLang="en-US"/>
                <a:t>  +   CH</a:t>
              </a:r>
              <a:r>
                <a:rPr lang="en-US" altLang="en-US" baseline="-25000"/>
                <a:t>3</a:t>
              </a:r>
              <a:r>
                <a:rPr lang="en-US" altLang="en-US"/>
                <a:t>COO</a:t>
              </a:r>
              <a:r>
                <a:rPr lang="en-US" altLang="en-US" sz="3600" baseline="30000">
                  <a:cs typeface="Arial" charset="0"/>
                  <a:sym typeface="Symbol" pitchFamily="18" charset="2"/>
                </a:rPr>
                <a:t>−</a:t>
              </a:r>
              <a:r>
                <a:rPr lang="en-US" altLang="en-US" sz="2600"/>
                <a:t> </a:t>
              </a:r>
              <a:r>
                <a:rPr lang="en-US" altLang="en-US" sz="2400"/>
                <a:t>(aq)</a:t>
              </a:r>
            </a:p>
          </p:txBody>
        </p:sp>
        <p:grpSp>
          <p:nvGrpSpPr>
            <p:cNvPr id="3085" name="Group 21"/>
            <p:cNvGrpSpPr>
              <a:grpSpLocks/>
            </p:cNvGrpSpPr>
            <p:nvPr/>
          </p:nvGrpSpPr>
          <p:grpSpPr bwMode="auto">
            <a:xfrm>
              <a:off x="2737" y="444"/>
              <a:ext cx="585" cy="251"/>
              <a:chOff x="3675010" y="2746179"/>
              <a:chExt cx="830351" cy="399530"/>
            </a:xfrm>
          </p:grpSpPr>
          <p:sp>
            <p:nvSpPr>
              <p:cNvPr id="3086" name="TextBox 6"/>
              <p:cNvSpPr txBox="1">
                <a:spLocks noChangeArrowheads="1"/>
              </p:cNvSpPr>
              <p:nvPr/>
            </p:nvSpPr>
            <p:spPr bwMode="auto">
              <a:xfrm>
                <a:off x="3695192" y="2746179"/>
                <a:ext cx="789985" cy="399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000"/>
                  <a:t>H</a:t>
                </a:r>
                <a:r>
                  <a:rPr lang="en-US" altLang="en-US" sz="2000" baseline="-25000"/>
                  <a:t>2</a:t>
                </a:r>
                <a:r>
                  <a:rPr lang="en-US" altLang="en-US" sz="2000"/>
                  <a:t>O</a:t>
                </a:r>
              </a:p>
            </p:txBody>
          </p:sp>
          <p:cxnSp>
            <p:nvCxnSpPr>
              <p:cNvPr id="3087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3675010" y="3145709"/>
                <a:ext cx="830351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856163" y="3722688"/>
            <a:ext cx="2878137" cy="2219325"/>
            <a:chOff x="4855369" y="3722577"/>
            <a:chExt cx="2879172" cy="2219435"/>
          </a:xfrm>
        </p:grpSpPr>
        <p:sp>
          <p:nvSpPr>
            <p:cNvPr id="3082" name="TextBox 28"/>
            <p:cNvSpPr txBox="1">
              <a:spLocks noChangeArrowheads="1"/>
            </p:cNvSpPr>
            <p:nvPr/>
          </p:nvSpPr>
          <p:spPr bwMode="auto">
            <a:xfrm>
              <a:off x="5312569" y="3722577"/>
              <a:ext cx="24219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/>
                <a:t>NaCH</a:t>
              </a:r>
              <a:r>
                <a:rPr lang="en-US" altLang="en-US" sz="2400" baseline="-25000"/>
                <a:t>3</a:t>
              </a:r>
              <a:r>
                <a:rPr lang="en-US" altLang="en-US" sz="2400"/>
                <a:t>COO</a:t>
              </a:r>
            </a:p>
          </p:txBody>
        </p:sp>
        <p:cxnSp>
          <p:nvCxnSpPr>
            <p:cNvPr id="3083" name="Straight Arrow Connector 25"/>
            <p:cNvCxnSpPr>
              <a:cxnSpLocks noChangeShapeType="1"/>
            </p:cNvCxnSpPr>
            <p:nvPr/>
          </p:nvCxnSpPr>
          <p:spPr bwMode="auto">
            <a:xfrm flipH="1">
              <a:off x="4855369" y="4184243"/>
              <a:ext cx="564419" cy="1757769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6761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531813"/>
            <a:ext cx="8504237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17963" y="4964113"/>
            <a:ext cx="2590800" cy="5842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200"/>
              <a:t> H</a:t>
            </a:r>
            <a:r>
              <a:rPr lang="en-US" altLang="en-US" sz="3200" baseline="30000"/>
              <a:t>+</a:t>
            </a:r>
            <a:r>
              <a:rPr lang="en-US" altLang="en-US" sz="3200"/>
              <a:t>  =   H</a:t>
            </a:r>
            <a:r>
              <a:rPr lang="en-US" altLang="en-US" sz="3200" baseline="-25000"/>
              <a:t>3</a:t>
            </a:r>
            <a:r>
              <a:rPr lang="en-US" altLang="en-US" sz="3200"/>
              <a:t>O</a:t>
            </a:r>
            <a:r>
              <a:rPr lang="en-US" altLang="en-US" sz="3200" baseline="30000"/>
              <a:t>+</a:t>
            </a:r>
            <a:endParaRPr lang="en-US" altLang="en-US" sz="320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22563" y="6080125"/>
            <a:ext cx="5181600" cy="5842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200"/>
              <a:t> proton  =  hydronium 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3"/>
          <p:cNvGrpSpPr>
            <a:grpSpLocks/>
          </p:cNvGrpSpPr>
          <p:nvPr/>
        </p:nvGrpSpPr>
        <p:grpSpPr bwMode="auto">
          <a:xfrm>
            <a:off x="665163" y="608013"/>
            <a:ext cx="8856662" cy="776287"/>
            <a:chOff x="826" y="383"/>
            <a:chExt cx="5579" cy="489"/>
          </a:xfrm>
        </p:grpSpPr>
        <p:sp>
          <p:nvSpPr>
            <p:cNvPr id="4114" name="TextBox 20"/>
            <p:cNvSpPr txBox="1">
              <a:spLocks noChangeArrowheads="1"/>
            </p:cNvSpPr>
            <p:nvPr/>
          </p:nvSpPr>
          <p:spPr bwMode="auto">
            <a:xfrm>
              <a:off x="826" y="526"/>
              <a:ext cx="5579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CH</a:t>
              </a:r>
              <a:r>
                <a:rPr lang="en-US" altLang="en-US" baseline="-25000"/>
                <a:t>3</a:t>
              </a:r>
              <a:r>
                <a:rPr lang="en-US" altLang="en-US"/>
                <a:t>COOH </a:t>
              </a:r>
              <a:r>
                <a:rPr lang="en-US" altLang="en-US" sz="2400"/>
                <a:t>(aq)</a:t>
              </a:r>
              <a:r>
                <a:rPr lang="en-US" altLang="en-US"/>
                <a:t>                 H</a:t>
              </a:r>
              <a:r>
                <a:rPr lang="en-US" altLang="en-US" baseline="30000"/>
                <a:t>+</a:t>
              </a:r>
              <a:r>
                <a:rPr lang="en-US" altLang="en-US" sz="2400"/>
                <a:t> (</a:t>
              </a:r>
              <a:r>
                <a:rPr lang="en-US" altLang="en-US" sz="2400">
                  <a:sym typeface="MT Extra" pitchFamily="18" charset="2"/>
                </a:rPr>
                <a:t>aq</a:t>
              </a:r>
              <a:r>
                <a:rPr lang="en-US" altLang="en-US" sz="2400"/>
                <a:t>)</a:t>
              </a:r>
              <a:r>
                <a:rPr lang="en-US" altLang="en-US" sz="2600"/>
                <a:t> </a:t>
              </a:r>
              <a:r>
                <a:rPr lang="en-US" altLang="en-US"/>
                <a:t>  +   CH</a:t>
              </a:r>
              <a:r>
                <a:rPr lang="en-US" altLang="en-US" baseline="-25000"/>
                <a:t>3</a:t>
              </a:r>
              <a:r>
                <a:rPr lang="en-US" altLang="en-US"/>
                <a:t>COO</a:t>
              </a:r>
              <a:r>
                <a:rPr lang="en-US" altLang="en-US" sz="3600" baseline="30000">
                  <a:cs typeface="Arial" charset="0"/>
                  <a:sym typeface="Symbol" pitchFamily="18" charset="2"/>
                </a:rPr>
                <a:t>−</a:t>
              </a:r>
              <a:r>
                <a:rPr lang="en-US" altLang="en-US" sz="2600"/>
                <a:t> </a:t>
              </a:r>
              <a:r>
                <a:rPr lang="en-US" altLang="en-US" sz="2400"/>
                <a:t>(aq)</a:t>
              </a:r>
            </a:p>
          </p:txBody>
        </p:sp>
        <p:grpSp>
          <p:nvGrpSpPr>
            <p:cNvPr id="4115" name="Group 21"/>
            <p:cNvGrpSpPr>
              <a:grpSpLocks/>
            </p:cNvGrpSpPr>
            <p:nvPr/>
          </p:nvGrpSpPr>
          <p:grpSpPr bwMode="auto">
            <a:xfrm>
              <a:off x="2723" y="383"/>
              <a:ext cx="597" cy="347"/>
              <a:chOff x="3657466" y="2646882"/>
              <a:chExt cx="847895" cy="551930"/>
            </a:xfrm>
          </p:grpSpPr>
          <p:sp>
            <p:nvSpPr>
              <p:cNvPr id="4116" name="TextBox 6"/>
              <p:cNvSpPr txBox="1">
                <a:spLocks noChangeArrowheads="1"/>
              </p:cNvSpPr>
              <p:nvPr/>
            </p:nvSpPr>
            <p:spPr bwMode="auto">
              <a:xfrm>
                <a:off x="3684384" y="2646882"/>
                <a:ext cx="789985" cy="399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000"/>
                  <a:t>H</a:t>
                </a:r>
                <a:r>
                  <a:rPr lang="en-US" altLang="en-US" sz="2000" baseline="-25000"/>
                  <a:t>2</a:t>
                </a:r>
                <a:r>
                  <a:rPr lang="en-US" altLang="en-US" sz="2000"/>
                  <a:t>O</a:t>
                </a:r>
              </a:p>
            </p:txBody>
          </p:sp>
          <p:grpSp>
            <p:nvGrpSpPr>
              <p:cNvPr id="4117" name="Group 23"/>
              <p:cNvGrpSpPr>
                <a:grpSpLocks/>
              </p:cNvGrpSpPr>
              <p:nvPr/>
            </p:nvGrpSpPr>
            <p:grpSpPr bwMode="auto">
              <a:xfrm>
                <a:off x="3657466" y="3046412"/>
                <a:ext cx="847895" cy="152400"/>
                <a:chOff x="3657466" y="3046412"/>
                <a:chExt cx="847895" cy="152400"/>
              </a:xfrm>
            </p:grpSpPr>
            <p:cxnSp>
              <p:nvCxnSpPr>
                <p:cNvPr id="4118" name="Straight Arrow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3675010" y="3046412"/>
                  <a:ext cx="830351" cy="0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119" name="Straight Arrow Connector 25"/>
                <p:cNvCxnSpPr>
                  <a:cxnSpLocks noChangeShapeType="1"/>
                </p:cNvCxnSpPr>
                <p:nvPr/>
              </p:nvCxnSpPr>
              <p:spPr bwMode="auto">
                <a:xfrm flipH="1">
                  <a:off x="3657466" y="3198812"/>
                  <a:ext cx="799359" cy="0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pic>
        <p:nvPicPr>
          <p:cNvPr id="4099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3952875"/>
            <a:ext cx="2814637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10"/>
          <p:cNvGrpSpPr>
            <a:grpSpLocks/>
          </p:cNvGrpSpPr>
          <p:nvPr/>
        </p:nvGrpSpPr>
        <p:grpSpPr bwMode="auto">
          <a:xfrm>
            <a:off x="1960563" y="3722688"/>
            <a:ext cx="2498725" cy="2219325"/>
            <a:chOff x="1961282" y="3722578"/>
            <a:chExt cx="2497656" cy="2219434"/>
          </a:xfrm>
        </p:grpSpPr>
        <p:sp>
          <p:nvSpPr>
            <p:cNvPr id="4112" name="TextBox 1"/>
            <p:cNvSpPr txBox="1">
              <a:spLocks noChangeArrowheads="1"/>
            </p:cNvSpPr>
            <p:nvPr/>
          </p:nvSpPr>
          <p:spPr bwMode="auto">
            <a:xfrm>
              <a:off x="1961282" y="3722578"/>
              <a:ext cx="17454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/>
                <a:t>CH</a:t>
              </a:r>
              <a:r>
                <a:rPr lang="en-US" altLang="en-US" sz="2400" baseline="-25000"/>
                <a:t>3</a:t>
              </a:r>
              <a:r>
                <a:rPr lang="en-US" altLang="en-US" sz="2400"/>
                <a:t>COOH</a:t>
              </a:r>
            </a:p>
          </p:txBody>
        </p:sp>
        <p:cxnSp>
          <p:nvCxnSpPr>
            <p:cNvPr id="4113" name="Straight Arrow Connector 25"/>
            <p:cNvCxnSpPr>
              <a:cxnSpLocks noChangeShapeType="1"/>
            </p:cNvCxnSpPr>
            <p:nvPr/>
          </p:nvCxnSpPr>
          <p:spPr bwMode="auto">
            <a:xfrm>
              <a:off x="3575397" y="4170454"/>
              <a:ext cx="883541" cy="177155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101" name="TextBox 3"/>
          <p:cNvSpPr txBox="1">
            <a:spLocks noChangeArrowheads="1"/>
          </p:cNvSpPr>
          <p:nvPr/>
        </p:nvSpPr>
        <p:spPr bwMode="auto">
          <a:xfrm>
            <a:off x="939800" y="1423988"/>
            <a:ext cx="15271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0000"/>
                </a:solidFill>
              </a:rPr>
              <a:t>large</a:t>
            </a:r>
            <a:r>
              <a:rPr lang="en-US" altLang="en-US" sz="2200"/>
              <a:t> amount</a:t>
            </a:r>
          </a:p>
        </p:txBody>
      </p:sp>
      <p:sp>
        <p:nvSpPr>
          <p:cNvPr id="4102" name="TextBox 18"/>
          <p:cNvSpPr txBox="1">
            <a:spLocks noChangeArrowheads="1"/>
          </p:cNvSpPr>
          <p:nvPr/>
        </p:nvSpPr>
        <p:spPr bwMode="auto">
          <a:xfrm>
            <a:off x="4656138" y="1404938"/>
            <a:ext cx="15271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800"/>
              <a:t>small</a:t>
            </a:r>
            <a:r>
              <a:rPr lang="en-US" altLang="en-US" sz="2200"/>
              <a:t> amount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077075" y="1373188"/>
            <a:ext cx="15287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0000"/>
                </a:solidFill>
              </a:rPr>
              <a:t>large</a:t>
            </a:r>
            <a:r>
              <a:rPr lang="en-US" altLang="en-US" sz="2200"/>
              <a:t> amount</a:t>
            </a:r>
          </a:p>
        </p:txBody>
      </p:sp>
      <p:grpSp>
        <p:nvGrpSpPr>
          <p:cNvPr id="4104" name="Group 23"/>
          <p:cNvGrpSpPr>
            <a:grpSpLocks/>
          </p:cNvGrpSpPr>
          <p:nvPr/>
        </p:nvGrpSpPr>
        <p:grpSpPr bwMode="auto">
          <a:xfrm>
            <a:off x="519113" y="2466975"/>
            <a:ext cx="9148762" cy="684213"/>
            <a:chOff x="826" y="444"/>
            <a:chExt cx="5763" cy="431"/>
          </a:xfrm>
        </p:grpSpPr>
        <p:sp>
          <p:nvSpPr>
            <p:cNvPr id="4108" name="TextBox 20"/>
            <p:cNvSpPr txBox="1">
              <a:spLocks noChangeArrowheads="1"/>
            </p:cNvSpPr>
            <p:nvPr/>
          </p:nvSpPr>
          <p:spPr bwMode="auto">
            <a:xfrm>
              <a:off x="826" y="526"/>
              <a:ext cx="576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NaCH</a:t>
              </a:r>
              <a:r>
                <a:rPr lang="en-US" altLang="en-US" baseline="-25000"/>
                <a:t>3</a:t>
              </a:r>
              <a:r>
                <a:rPr lang="en-US" altLang="en-US"/>
                <a:t>COO </a:t>
              </a:r>
              <a:r>
                <a:rPr lang="en-US" altLang="en-US" sz="2400"/>
                <a:t>(s)</a:t>
              </a:r>
              <a:r>
                <a:rPr lang="en-US" altLang="en-US"/>
                <a:t>                Na</a:t>
              </a:r>
              <a:r>
                <a:rPr lang="en-US" altLang="en-US" baseline="30000"/>
                <a:t>+</a:t>
              </a:r>
              <a:r>
                <a:rPr lang="en-US" altLang="en-US" sz="2400"/>
                <a:t> (</a:t>
              </a:r>
              <a:r>
                <a:rPr lang="en-US" altLang="en-US" sz="2400">
                  <a:sym typeface="MT Extra" pitchFamily="18" charset="2"/>
                </a:rPr>
                <a:t>aq</a:t>
              </a:r>
              <a:r>
                <a:rPr lang="en-US" altLang="en-US" sz="2400"/>
                <a:t>)</a:t>
              </a:r>
              <a:r>
                <a:rPr lang="en-US" altLang="en-US" sz="2600"/>
                <a:t> </a:t>
              </a:r>
              <a:r>
                <a:rPr lang="en-US" altLang="en-US"/>
                <a:t>  +   CH</a:t>
              </a:r>
              <a:r>
                <a:rPr lang="en-US" altLang="en-US" baseline="-25000"/>
                <a:t>3</a:t>
              </a:r>
              <a:r>
                <a:rPr lang="en-US" altLang="en-US"/>
                <a:t>COO</a:t>
              </a:r>
              <a:r>
                <a:rPr lang="en-US" altLang="en-US" sz="3600" baseline="30000">
                  <a:cs typeface="Arial" charset="0"/>
                  <a:sym typeface="Symbol" pitchFamily="18" charset="2"/>
                </a:rPr>
                <a:t>−</a:t>
              </a:r>
              <a:r>
                <a:rPr lang="en-US" altLang="en-US" sz="2600"/>
                <a:t> </a:t>
              </a:r>
              <a:r>
                <a:rPr lang="en-US" altLang="en-US" sz="2400"/>
                <a:t>(aq)</a:t>
              </a:r>
            </a:p>
          </p:txBody>
        </p:sp>
        <p:grpSp>
          <p:nvGrpSpPr>
            <p:cNvPr id="4109" name="Group 21"/>
            <p:cNvGrpSpPr>
              <a:grpSpLocks/>
            </p:cNvGrpSpPr>
            <p:nvPr/>
          </p:nvGrpSpPr>
          <p:grpSpPr bwMode="auto">
            <a:xfrm>
              <a:off x="2737" y="444"/>
              <a:ext cx="585" cy="251"/>
              <a:chOff x="3675010" y="2746179"/>
              <a:chExt cx="830351" cy="399530"/>
            </a:xfrm>
          </p:grpSpPr>
          <p:sp>
            <p:nvSpPr>
              <p:cNvPr id="4110" name="TextBox 6"/>
              <p:cNvSpPr txBox="1">
                <a:spLocks noChangeArrowheads="1"/>
              </p:cNvSpPr>
              <p:nvPr/>
            </p:nvSpPr>
            <p:spPr bwMode="auto">
              <a:xfrm>
                <a:off x="3695192" y="2746179"/>
                <a:ext cx="789985" cy="399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000"/>
                  <a:t>H</a:t>
                </a:r>
                <a:r>
                  <a:rPr lang="en-US" altLang="en-US" sz="2000" baseline="-25000"/>
                  <a:t>2</a:t>
                </a:r>
                <a:r>
                  <a:rPr lang="en-US" altLang="en-US" sz="2000"/>
                  <a:t>O</a:t>
                </a:r>
              </a:p>
            </p:txBody>
          </p:sp>
          <p:cxnSp>
            <p:nvCxnSpPr>
              <p:cNvPr id="4111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3675010" y="3145709"/>
                <a:ext cx="830351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4105" name="Group 11"/>
          <p:cNvGrpSpPr>
            <a:grpSpLocks/>
          </p:cNvGrpSpPr>
          <p:nvPr/>
        </p:nvGrpSpPr>
        <p:grpSpPr bwMode="auto">
          <a:xfrm>
            <a:off x="4856163" y="3722688"/>
            <a:ext cx="2878137" cy="2219325"/>
            <a:chOff x="4855369" y="3722577"/>
            <a:chExt cx="2879172" cy="2219435"/>
          </a:xfrm>
        </p:grpSpPr>
        <p:sp>
          <p:nvSpPr>
            <p:cNvPr id="4106" name="TextBox 28"/>
            <p:cNvSpPr txBox="1">
              <a:spLocks noChangeArrowheads="1"/>
            </p:cNvSpPr>
            <p:nvPr/>
          </p:nvSpPr>
          <p:spPr bwMode="auto">
            <a:xfrm>
              <a:off x="5312569" y="3722577"/>
              <a:ext cx="24219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/>
                <a:t>NaCH</a:t>
              </a:r>
              <a:r>
                <a:rPr lang="en-US" altLang="en-US" sz="2400" baseline="-25000"/>
                <a:t>3</a:t>
              </a:r>
              <a:r>
                <a:rPr lang="en-US" altLang="en-US" sz="2400"/>
                <a:t>COO</a:t>
              </a:r>
            </a:p>
          </p:txBody>
        </p:sp>
        <p:cxnSp>
          <p:nvCxnSpPr>
            <p:cNvPr id="4107" name="Straight Arrow Connector 25"/>
            <p:cNvCxnSpPr>
              <a:cxnSpLocks noChangeShapeType="1"/>
            </p:cNvCxnSpPr>
            <p:nvPr/>
          </p:nvCxnSpPr>
          <p:spPr bwMode="auto">
            <a:xfrm flipH="1">
              <a:off x="4855369" y="4184243"/>
              <a:ext cx="564419" cy="1757769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6276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3146425"/>
            <a:ext cx="3646488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3" name="Group 23"/>
          <p:cNvGrpSpPr>
            <a:grpSpLocks/>
          </p:cNvGrpSpPr>
          <p:nvPr/>
        </p:nvGrpSpPr>
        <p:grpSpPr bwMode="auto">
          <a:xfrm>
            <a:off x="665163" y="608013"/>
            <a:ext cx="8856662" cy="776287"/>
            <a:chOff x="826" y="383"/>
            <a:chExt cx="5579" cy="489"/>
          </a:xfrm>
        </p:grpSpPr>
        <p:sp>
          <p:nvSpPr>
            <p:cNvPr id="5137" name="TextBox 20"/>
            <p:cNvSpPr txBox="1">
              <a:spLocks noChangeArrowheads="1"/>
            </p:cNvSpPr>
            <p:nvPr/>
          </p:nvSpPr>
          <p:spPr bwMode="auto">
            <a:xfrm>
              <a:off x="826" y="526"/>
              <a:ext cx="5579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CH</a:t>
              </a:r>
              <a:r>
                <a:rPr lang="en-US" altLang="en-US" baseline="-25000"/>
                <a:t>3</a:t>
              </a:r>
              <a:r>
                <a:rPr lang="en-US" altLang="en-US"/>
                <a:t>COOH </a:t>
              </a:r>
              <a:r>
                <a:rPr lang="en-US" altLang="en-US" sz="2400"/>
                <a:t>(aq)</a:t>
              </a:r>
              <a:r>
                <a:rPr lang="en-US" altLang="en-US"/>
                <a:t>                 H</a:t>
              </a:r>
              <a:r>
                <a:rPr lang="en-US" altLang="en-US" baseline="30000"/>
                <a:t>+</a:t>
              </a:r>
              <a:r>
                <a:rPr lang="en-US" altLang="en-US" sz="2400"/>
                <a:t> (</a:t>
              </a:r>
              <a:r>
                <a:rPr lang="en-US" altLang="en-US" sz="2400">
                  <a:sym typeface="MT Extra" pitchFamily="18" charset="2"/>
                </a:rPr>
                <a:t>aq</a:t>
              </a:r>
              <a:r>
                <a:rPr lang="en-US" altLang="en-US" sz="2400"/>
                <a:t>)</a:t>
              </a:r>
              <a:r>
                <a:rPr lang="en-US" altLang="en-US" sz="2600"/>
                <a:t> </a:t>
              </a:r>
              <a:r>
                <a:rPr lang="en-US" altLang="en-US"/>
                <a:t>  +   CH</a:t>
              </a:r>
              <a:r>
                <a:rPr lang="en-US" altLang="en-US" baseline="-25000"/>
                <a:t>3</a:t>
              </a:r>
              <a:r>
                <a:rPr lang="en-US" altLang="en-US"/>
                <a:t>COO</a:t>
              </a:r>
              <a:r>
                <a:rPr lang="en-US" altLang="en-US" sz="3600" baseline="30000">
                  <a:cs typeface="Arial" charset="0"/>
                  <a:sym typeface="Symbol" pitchFamily="18" charset="2"/>
                </a:rPr>
                <a:t>−</a:t>
              </a:r>
              <a:r>
                <a:rPr lang="en-US" altLang="en-US" sz="2600"/>
                <a:t> </a:t>
              </a:r>
              <a:r>
                <a:rPr lang="en-US" altLang="en-US" sz="2400"/>
                <a:t>(aq)</a:t>
              </a:r>
            </a:p>
          </p:txBody>
        </p:sp>
        <p:grpSp>
          <p:nvGrpSpPr>
            <p:cNvPr id="5138" name="Group 21"/>
            <p:cNvGrpSpPr>
              <a:grpSpLocks/>
            </p:cNvGrpSpPr>
            <p:nvPr/>
          </p:nvGrpSpPr>
          <p:grpSpPr bwMode="auto">
            <a:xfrm>
              <a:off x="2723" y="383"/>
              <a:ext cx="597" cy="347"/>
              <a:chOff x="3657466" y="2646882"/>
              <a:chExt cx="847895" cy="551930"/>
            </a:xfrm>
          </p:grpSpPr>
          <p:sp>
            <p:nvSpPr>
              <p:cNvPr id="5139" name="TextBox 6"/>
              <p:cNvSpPr txBox="1">
                <a:spLocks noChangeArrowheads="1"/>
              </p:cNvSpPr>
              <p:nvPr/>
            </p:nvSpPr>
            <p:spPr bwMode="auto">
              <a:xfrm>
                <a:off x="3684384" y="2646882"/>
                <a:ext cx="789985" cy="399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000"/>
                  <a:t>H</a:t>
                </a:r>
                <a:r>
                  <a:rPr lang="en-US" altLang="en-US" sz="2000" baseline="-25000"/>
                  <a:t>2</a:t>
                </a:r>
                <a:r>
                  <a:rPr lang="en-US" altLang="en-US" sz="2000"/>
                  <a:t>O</a:t>
                </a:r>
              </a:p>
            </p:txBody>
          </p:sp>
          <p:grpSp>
            <p:nvGrpSpPr>
              <p:cNvPr id="5140" name="Group 23"/>
              <p:cNvGrpSpPr>
                <a:grpSpLocks/>
              </p:cNvGrpSpPr>
              <p:nvPr/>
            </p:nvGrpSpPr>
            <p:grpSpPr bwMode="auto">
              <a:xfrm>
                <a:off x="3657466" y="3046412"/>
                <a:ext cx="847895" cy="152400"/>
                <a:chOff x="3657466" y="3046412"/>
                <a:chExt cx="847895" cy="152400"/>
              </a:xfrm>
            </p:grpSpPr>
            <p:cxnSp>
              <p:nvCxnSpPr>
                <p:cNvPr id="5141" name="Straight Arrow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3675010" y="3046412"/>
                  <a:ext cx="830351" cy="0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142" name="Straight Arrow Connector 25"/>
                <p:cNvCxnSpPr>
                  <a:cxnSpLocks noChangeShapeType="1"/>
                </p:cNvCxnSpPr>
                <p:nvPr/>
              </p:nvCxnSpPr>
              <p:spPr bwMode="auto">
                <a:xfrm flipH="1">
                  <a:off x="3657466" y="3198812"/>
                  <a:ext cx="799359" cy="0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939800" y="1423988"/>
            <a:ext cx="15271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0000"/>
                </a:solidFill>
              </a:rPr>
              <a:t>large</a:t>
            </a:r>
            <a:r>
              <a:rPr lang="en-US" altLang="en-US" sz="2200"/>
              <a:t> amount</a:t>
            </a:r>
          </a:p>
        </p:txBody>
      </p:sp>
      <p:sp>
        <p:nvSpPr>
          <p:cNvPr id="5125" name="TextBox 18"/>
          <p:cNvSpPr txBox="1">
            <a:spLocks noChangeArrowheads="1"/>
          </p:cNvSpPr>
          <p:nvPr/>
        </p:nvSpPr>
        <p:spPr bwMode="auto">
          <a:xfrm>
            <a:off x="4656138" y="1404938"/>
            <a:ext cx="15271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800"/>
              <a:t>small</a:t>
            </a:r>
            <a:r>
              <a:rPr lang="en-US" altLang="en-US" sz="2200"/>
              <a:t> amount</a:t>
            </a:r>
          </a:p>
        </p:txBody>
      </p:sp>
      <p:sp>
        <p:nvSpPr>
          <p:cNvPr id="5126" name="TextBox 19"/>
          <p:cNvSpPr txBox="1">
            <a:spLocks noChangeArrowheads="1"/>
          </p:cNvSpPr>
          <p:nvPr/>
        </p:nvSpPr>
        <p:spPr bwMode="auto">
          <a:xfrm>
            <a:off x="7077075" y="1373188"/>
            <a:ext cx="15287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0000"/>
                </a:solidFill>
              </a:rPr>
              <a:t>large</a:t>
            </a:r>
            <a:r>
              <a:rPr lang="en-US" altLang="en-US" sz="2200"/>
              <a:t> amount</a:t>
            </a:r>
          </a:p>
        </p:txBody>
      </p:sp>
      <p:sp>
        <p:nvSpPr>
          <p:cNvPr id="5127" name="Rectangle 2"/>
          <p:cNvSpPr>
            <a:spLocks noChangeArrowheads="1"/>
          </p:cNvSpPr>
          <p:nvPr/>
        </p:nvSpPr>
        <p:spPr bwMode="auto">
          <a:xfrm>
            <a:off x="1876425" y="5737225"/>
            <a:ext cx="5000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200">
                <a:solidFill>
                  <a:srgbClr val="FF0000"/>
                </a:solidFill>
              </a:rPr>
              <a:t>H</a:t>
            </a:r>
            <a:r>
              <a:rPr lang="en-US" altLang="en-US" sz="2200" baseline="30000">
                <a:solidFill>
                  <a:srgbClr val="FF0000"/>
                </a:solidFill>
              </a:rPr>
              <a:t>+</a:t>
            </a:r>
            <a:endParaRPr lang="en-US" altLang="en-US" sz="2200">
              <a:solidFill>
                <a:srgbClr val="FF0000"/>
              </a:solidFill>
            </a:endParaRPr>
          </a:p>
        </p:txBody>
      </p:sp>
      <p:sp>
        <p:nvSpPr>
          <p:cNvPr id="5128" name="Rectangle 4"/>
          <p:cNvSpPr>
            <a:spLocks noChangeArrowheads="1"/>
          </p:cNvSpPr>
          <p:nvPr/>
        </p:nvSpPr>
        <p:spPr bwMode="auto">
          <a:xfrm>
            <a:off x="1401763" y="6729413"/>
            <a:ext cx="14493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200">
                <a:solidFill>
                  <a:srgbClr val="0070C0"/>
                </a:solidFill>
              </a:rPr>
              <a:t>CH</a:t>
            </a:r>
            <a:r>
              <a:rPr lang="en-US" altLang="en-US" sz="2200" baseline="-25000">
                <a:solidFill>
                  <a:srgbClr val="0070C0"/>
                </a:solidFill>
              </a:rPr>
              <a:t>3</a:t>
            </a:r>
            <a:r>
              <a:rPr lang="en-US" altLang="en-US" sz="2200">
                <a:solidFill>
                  <a:srgbClr val="0070C0"/>
                </a:solidFill>
              </a:rPr>
              <a:t>COO</a:t>
            </a:r>
            <a:r>
              <a:rPr lang="en-US" altLang="en-US" sz="2200" baseline="30000">
                <a:cs typeface="Arial" charset="0"/>
                <a:sym typeface="Symbol" pitchFamily="18" charset="2"/>
              </a:rPr>
              <a:t>−</a:t>
            </a:r>
            <a:endParaRPr lang="en-US" altLang="en-US" sz="2200"/>
          </a:p>
        </p:txBody>
      </p:sp>
      <p:sp>
        <p:nvSpPr>
          <p:cNvPr id="5129" name="Rectangle 26"/>
          <p:cNvSpPr>
            <a:spLocks noChangeArrowheads="1"/>
          </p:cNvSpPr>
          <p:nvPr/>
        </p:nvSpPr>
        <p:spPr bwMode="auto">
          <a:xfrm>
            <a:off x="1676400" y="6205538"/>
            <a:ext cx="15430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200"/>
              <a:t>CH</a:t>
            </a:r>
            <a:r>
              <a:rPr lang="en-US" altLang="en-US" sz="2200" baseline="-25000"/>
              <a:t>3</a:t>
            </a:r>
            <a:r>
              <a:rPr lang="en-US" altLang="en-US" sz="2200"/>
              <a:t>COOH</a:t>
            </a: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830263" y="6297613"/>
            <a:ext cx="6556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200">
                <a:solidFill>
                  <a:srgbClr val="FF0000"/>
                </a:solidFill>
              </a:rPr>
              <a:t>Na</a:t>
            </a:r>
            <a:r>
              <a:rPr lang="en-US" altLang="en-US" sz="2200" baseline="30000">
                <a:solidFill>
                  <a:srgbClr val="FF0000"/>
                </a:solidFill>
              </a:rPr>
              <a:t>+</a:t>
            </a:r>
            <a:endParaRPr lang="en-US" altLang="en-US" sz="2200">
              <a:solidFill>
                <a:srgbClr val="FF0000"/>
              </a:solidFill>
            </a:endParaRPr>
          </a:p>
        </p:txBody>
      </p:sp>
      <p:grpSp>
        <p:nvGrpSpPr>
          <p:cNvPr id="31" name="Group 14"/>
          <p:cNvGrpSpPr>
            <a:grpSpLocks/>
          </p:cNvGrpSpPr>
          <p:nvPr/>
        </p:nvGrpSpPr>
        <p:grpSpPr bwMode="auto">
          <a:xfrm>
            <a:off x="3471863" y="4711700"/>
            <a:ext cx="4206875" cy="1006475"/>
            <a:chOff x="1662" y="1878"/>
            <a:chExt cx="2821" cy="634"/>
          </a:xfrm>
        </p:grpSpPr>
        <p:sp>
          <p:nvSpPr>
            <p:cNvPr id="5134" name="Rectangle 11"/>
            <p:cNvSpPr>
              <a:spLocks noChangeArrowheads="1"/>
            </p:cNvSpPr>
            <p:nvPr/>
          </p:nvSpPr>
          <p:spPr bwMode="auto">
            <a:xfrm>
              <a:off x="2210" y="1878"/>
              <a:ext cx="2273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800" dirty="0"/>
                <a:t>[</a:t>
              </a:r>
              <a:r>
                <a:rPr lang="en-US" altLang="en-US" dirty="0"/>
                <a:t> H</a:t>
              </a:r>
              <a:r>
                <a:rPr lang="en-US" altLang="en-US" baseline="30000" dirty="0"/>
                <a:t>+</a:t>
              </a:r>
              <a:r>
                <a:rPr lang="en-US" altLang="en-US" dirty="0"/>
                <a:t>] [CH</a:t>
              </a:r>
              <a:r>
                <a:rPr lang="en-US" altLang="en-US" baseline="-25000" dirty="0"/>
                <a:t>3</a:t>
              </a:r>
              <a:r>
                <a:rPr lang="en-US" altLang="en-US" dirty="0"/>
                <a:t>COO</a:t>
              </a:r>
              <a:r>
                <a:rPr lang="en-US" altLang="en-US" baseline="30000" dirty="0">
                  <a:cs typeface="Arial" charset="0"/>
                  <a:sym typeface="Symbol" pitchFamily="18" charset="2"/>
                </a:rPr>
                <a:t>−</a:t>
              </a:r>
              <a:r>
                <a:rPr lang="en-US" altLang="en-US" dirty="0"/>
                <a:t>]</a:t>
              </a:r>
            </a:p>
            <a:p>
              <a:pPr algn="ctr"/>
              <a:r>
                <a:rPr lang="en-US" altLang="en-US" dirty="0"/>
                <a:t>[CH</a:t>
              </a:r>
              <a:r>
                <a:rPr lang="en-US" altLang="en-US" baseline="-25000" dirty="0"/>
                <a:t>3</a:t>
              </a:r>
              <a:r>
                <a:rPr lang="en-US" altLang="en-US" dirty="0"/>
                <a:t>COOH]</a:t>
              </a:r>
            </a:p>
          </p:txBody>
        </p:sp>
        <p:sp>
          <p:nvSpPr>
            <p:cNvPr id="5135" name="Line 12"/>
            <p:cNvSpPr>
              <a:spLocks noChangeShapeType="1"/>
            </p:cNvSpPr>
            <p:nvPr/>
          </p:nvSpPr>
          <p:spPr bwMode="auto">
            <a:xfrm>
              <a:off x="2404" y="2217"/>
              <a:ext cx="1885" cy="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Rectangle 13"/>
            <p:cNvSpPr>
              <a:spLocks noChangeArrowheads="1"/>
            </p:cNvSpPr>
            <p:nvPr/>
          </p:nvSpPr>
          <p:spPr bwMode="auto">
            <a:xfrm>
              <a:off x="1662" y="1997"/>
              <a:ext cx="642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dirty="0" err="1"/>
                <a:t>K</a:t>
              </a:r>
              <a:r>
                <a:rPr lang="en-US" altLang="en-US" sz="2400" dirty="0" err="1"/>
                <a:t>a</a:t>
              </a:r>
              <a:r>
                <a:rPr lang="en-US" altLang="en-US" dirty="0"/>
                <a:t> =</a:t>
              </a:r>
              <a:endParaRPr lang="en-US" altLang="en-US" i="1" dirty="0"/>
            </a:p>
          </p:txBody>
        </p:sp>
      </p:grp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604125" y="4976813"/>
            <a:ext cx="2514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=  1.8 x 10</a:t>
            </a:r>
            <a:r>
              <a:rPr lang="en-US" altLang="en-US" baseline="30000">
                <a:cs typeface="Arial" charset="0"/>
                <a:sym typeface="Symbol" pitchFamily="18" charset="2"/>
              </a:rPr>
              <a:t>−</a:t>
            </a:r>
            <a:r>
              <a:rPr lang="en-US" altLang="en-US" baseline="30000"/>
              <a:t>5</a:t>
            </a:r>
            <a:endParaRPr lang="en-US" alt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41325" y="2622550"/>
            <a:ext cx="96774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119563" indent="-4119563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200" u="sng"/>
              <a:t>Common ion effect</a:t>
            </a:r>
            <a:r>
              <a:rPr lang="en-US" altLang="en-US"/>
              <a:t> – 2 different sources generate the same ion in solution</a:t>
            </a:r>
          </a:p>
        </p:txBody>
      </p:sp>
    </p:spTree>
    <p:extLst>
      <p:ext uri="{BB962C8B-B14F-4D97-AF65-F5344CB8AC3E}">
        <p14:creationId xmlns:p14="http://schemas.microsoft.com/office/powerpoint/2010/main" val="368693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1947863" y="531813"/>
            <a:ext cx="6475412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Henderson-Hasselbalch equation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82600" y="1725613"/>
            <a:ext cx="8813800" cy="4622800"/>
            <a:chOff x="483067" y="1725296"/>
            <a:chExt cx="8813103" cy="4623805"/>
          </a:xfrm>
        </p:grpSpPr>
        <p:grpSp>
          <p:nvGrpSpPr>
            <p:cNvPr id="7172" name="Group 4"/>
            <p:cNvGrpSpPr>
              <a:grpSpLocks/>
            </p:cNvGrpSpPr>
            <p:nvPr/>
          </p:nvGrpSpPr>
          <p:grpSpPr bwMode="auto">
            <a:xfrm>
              <a:off x="483067" y="5318680"/>
              <a:ext cx="8813103" cy="1030421"/>
              <a:chOff x="507989" y="5698795"/>
              <a:chExt cx="8813113" cy="1030325"/>
            </a:xfrm>
          </p:grpSpPr>
          <p:sp>
            <p:nvSpPr>
              <p:cNvPr id="7175" name="TextBox 3"/>
              <p:cNvSpPr txBox="1">
                <a:spLocks noChangeArrowheads="1"/>
              </p:cNvSpPr>
              <p:nvPr/>
            </p:nvSpPr>
            <p:spPr bwMode="auto">
              <a:xfrm>
                <a:off x="507989" y="5698795"/>
                <a:ext cx="4194974" cy="10155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/>
                  <a:t>Lawrence Henderson</a:t>
                </a:r>
                <a:br>
                  <a:rPr lang="en-US" altLang="en-US"/>
                </a:br>
                <a:r>
                  <a:rPr lang="en-US" altLang="en-US"/>
                  <a:t>1878 – 1942</a:t>
                </a:r>
              </a:p>
            </p:txBody>
          </p:sp>
          <p:sp>
            <p:nvSpPr>
              <p:cNvPr id="7176" name="TextBox 3"/>
              <p:cNvSpPr txBox="1">
                <a:spLocks noChangeArrowheads="1"/>
              </p:cNvSpPr>
              <p:nvPr/>
            </p:nvSpPr>
            <p:spPr bwMode="auto">
              <a:xfrm>
                <a:off x="5723827" y="5713046"/>
                <a:ext cx="3597275" cy="1016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/>
                  <a:t>Karl Hasselbalch</a:t>
                </a:r>
                <a:br>
                  <a:rPr lang="en-US" altLang="en-US"/>
                </a:br>
                <a:r>
                  <a:rPr lang="en-US" altLang="en-US"/>
                  <a:t>1874 – 1962</a:t>
                </a:r>
              </a:p>
            </p:txBody>
          </p:sp>
        </p:grpSp>
        <p:pic>
          <p:nvPicPr>
            <p:cNvPr id="7173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769" y="1725296"/>
              <a:ext cx="2551373" cy="3272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4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169" y="1725296"/>
              <a:ext cx="2324729" cy="3272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965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1682750" y="608013"/>
            <a:ext cx="69199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u="sng"/>
              <a:t>Henderson-Hasselbalch equation</a:t>
            </a:r>
          </a:p>
        </p:txBody>
      </p:sp>
      <p:grpSp>
        <p:nvGrpSpPr>
          <p:cNvPr id="8195" name="Group 7"/>
          <p:cNvGrpSpPr>
            <a:grpSpLocks/>
          </p:cNvGrpSpPr>
          <p:nvPr/>
        </p:nvGrpSpPr>
        <p:grpSpPr bwMode="auto">
          <a:xfrm>
            <a:off x="2341563" y="2055813"/>
            <a:ext cx="5027612" cy="1016000"/>
            <a:chOff x="1981784" y="3060701"/>
            <a:chExt cx="5028564" cy="1016000"/>
          </a:xfrm>
        </p:grpSpPr>
        <p:grpSp>
          <p:nvGrpSpPr>
            <p:cNvPr id="8200" name="Group 14"/>
            <p:cNvGrpSpPr>
              <a:grpSpLocks/>
            </p:cNvGrpSpPr>
            <p:nvPr/>
          </p:nvGrpSpPr>
          <p:grpSpPr bwMode="auto">
            <a:xfrm>
              <a:off x="1981784" y="3060701"/>
              <a:ext cx="5028564" cy="1016000"/>
              <a:chOff x="953" y="1878"/>
              <a:chExt cx="3372" cy="640"/>
            </a:xfrm>
          </p:grpSpPr>
          <p:sp>
            <p:nvSpPr>
              <p:cNvPr id="8202" name="Rectangle 11"/>
              <p:cNvSpPr>
                <a:spLocks noChangeArrowheads="1"/>
              </p:cNvSpPr>
              <p:nvPr/>
            </p:nvSpPr>
            <p:spPr bwMode="auto">
              <a:xfrm>
                <a:off x="2210" y="1878"/>
                <a:ext cx="2115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2800"/>
                  <a:t>          [</a:t>
                </a:r>
                <a:r>
                  <a:rPr lang="en-US" altLang="en-US"/>
                  <a:t>base]</a:t>
                </a:r>
              </a:p>
              <a:p>
                <a:pPr algn="ctr"/>
                <a:r>
                  <a:rPr lang="en-US" altLang="en-US"/>
                  <a:t>          [acid]</a:t>
                </a:r>
              </a:p>
            </p:txBody>
          </p:sp>
          <p:sp>
            <p:nvSpPr>
              <p:cNvPr id="8203" name="Line 12"/>
              <p:cNvSpPr>
                <a:spLocks noChangeShapeType="1"/>
              </p:cNvSpPr>
              <p:nvPr/>
            </p:nvSpPr>
            <p:spPr bwMode="auto">
              <a:xfrm>
                <a:off x="3152" y="2209"/>
                <a:ext cx="869" cy="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4" name="Rectangle 13"/>
              <p:cNvSpPr>
                <a:spLocks noChangeArrowheads="1"/>
              </p:cNvSpPr>
              <p:nvPr/>
            </p:nvSpPr>
            <p:spPr bwMode="auto">
              <a:xfrm>
                <a:off x="953" y="1997"/>
                <a:ext cx="2120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pH  =  pK</a:t>
                </a:r>
                <a:r>
                  <a:rPr lang="en-US" altLang="en-US" sz="2400"/>
                  <a:t>a</a:t>
                </a:r>
                <a:r>
                  <a:rPr lang="en-US" altLang="en-US"/>
                  <a:t> +  log</a:t>
                </a:r>
                <a:endParaRPr lang="en-US" altLang="en-US" i="1"/>
              </a:p>
            </p:txBody>
          </p:sp>
        </p:grpSp>
        <p:sp>
          <p:nvSpPr>
            <p:cNvPr id="8201" name="Double Bracket 6"/>
            <p:cNvSpPr>
              <a:spLocks noChangeArrowheads="1"/>
            </p:cNvSpPr>
            <p:nvPr/>
          </p:nvSpPr>
          <p:spPr bwMode="auto">
            <a:xfrm>
              <a:off x="5155926" y="3148807"/>
              <a:ext cx="1599456" cy="914400"/>
            </a:xfrm>
            <a:prstGeom prst="bracketPair">
              <a:avLst>
                <a:gd name="adj" fmla="val 1666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 sz="3200" b="0"/>
            </a:p>
          </p:txBody>
        </p:sp>
      </p:grpSp>
      <p:sp>
        <p:nvSpPr>
          <p:cNvPr id="8196" name="TextBox 8"/>
          <p:cNvSpPr txBox="1">
            <a:spLocks noChangeArrowheads="1"/>
          </p:cNvSpPr>
          <p:nvPr/>
        </p:nvSpPr>
        <p:spPr bwMode="auto">
          <a:xfrm>
            <a:off x="2251075" y="1935163"/>
            <a:ext cx="5083175" cy="1292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 sz="180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36725" y="3892550"/>
            <a:ext cx="62214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pH = pH of the buffered solution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48348" y="4799012"/>
            <a:ext cx="6324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pK</a:t>
            </a:r>
            <a:r>
              <a:rPr lang="en-US" altLang="en-US" sz="2400"/>
              <a:t>a</a:t>
            </a:r>
            <a:r>
              <a:rPr lang="en-US" altLang="en-US"/>
              <a:t> = pK</a:t>
            </a:r>
            <a:r>
              <a:rPr lang="en-US" altLang="en-US" sz="2400"/>
              <a:t>a</a:t>
            </a:r>
            <a:r>
              <a:rPr lang="en-US" altLang="en-US"/>
              <a:t> of the weak acid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720850" y="5713413"/>
            <a:ext cx="77168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[base] and [acid] are </a:t>
            </a:r>
            <a:r>
              <a:rPr lang="en-US" altLang="en-US" u="sng"/>
              <a:t>initial</a:t>
            </a:r>
            <a:r>
              <a:rPr lang="en-US" altLang="en-US"/>
              <a:t> [  ]’s of the conjugate </a:t>
            </a:r>
            <a:r>
              <a:rPr lang="en-US" altLang="en-US">
                <a:solidFill>
                  <a:srgbClr val="FF0000"/>
                </a:solidFill>
              </a:rPr>
              <a:t>acid</a:t>
            </a:r>
            <a:r>
              <a:rPr lang="en-US" altLang="en-US"/>
              <a:t>/</a:t>
            </a:r>
            <a:r>
              <a:rPr lang="en-US" altLang="en-US">
                <a:solidFill>
                  <a:srgbClr val="0070C0"/>
                </a:solidFill>
              </a:rPr>
              <a:t>base</a:t>
            </a:r>
            <a:r>
              <a:rPr lang="en-US" altLang="en-US"/>
              <a:t> pair</a:t>
            </a:r>
          </a:p>
        </p:txBody>
      </p:sp>
    </p:spTree>
    <p:extLst>
      <p:ext uri="{BB962C8B-B14F-4D97-AF65-F5344CB8AC3E}">
        <p14:creationId xmlns:p14="http://schemas.microsoft.com/office/powerpoint/2010/main" val="393847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665163" y="5408612"/>
            <a:ext cx="89154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Suppose 3.398 g NaCHO</a:t>
            </a:r>
            <a:r>
              <a:rPr lang="en-US" altLang="en-US" baseline="-25000" dirty="0"/>
              <a:t>2</a:t>
            </a:r>
            <a:r>
              <a:rPr lang="en-US" altLang="en-US" sz="2600" dirty="0"/>
              <a:t> (s)</a:t>
            </a:r>
            <a:r>
              <a:rPr lang="en-US" altLang="en-US" dirty="0"/>
              <a:t> is dissolved into 305 mL of 0.45 </a:t>
            </a:r>
            <a:r>
              <a:rPr lang="en-US" altLang="en-US" u="sng" dirty="0"/>
              <a:t>M</a:t>
            </a:r>
            <a:r>
              <a:rPr lang="en-US" altLang="en-US" dirty="0"/>
              <a:t> HCHO</a:t>
            </a:r>
            <a:r>
              <a:rPr lang="en-US" altLang="en-US" baseline="-25000" dirty="0"/>
              <a:t>2</a:t>
            </a:r>
            <a:r>
              <a:rPr lang="en-US" altLang="en-US" sz="2600" dirty="0"/>
              <a:t> (</a:t>
            </a:r>
            <a:r>
              <a:rPr lang="en-US" altLang="en-US" sz="2600" dirty="0" err="1"/>
              <a:t>aq</a:t>
            </a:r>
            <a:r>
              <a:rPr lang="en-US" altLang="en-US" sz="2600" dirty="0"/>
              <a:t>)</a:t>
            </a:r>
            <a:r>
              <a:rPr lang="en-US" altLang="en-US" dirty="0"/>
              <a:t>. What is the pH of the resulting solution 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65163" y="1446212"/>
            <a:ext cx="8610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1. determine how all species exist in solution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65163" y="2360612"/>
            <a:ext cx="9067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2. write the equilibrium reaction describing the species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9292" y="3684904"/>
            <a:ext cx="830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3225" indent="-403225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3. leave out spectator ions such as Na</a:t>
            </a:r>
            <a:r>
              <a:rPr lang="en-US" altLang="en-US" baseline="30000" dirty="0"/>
              <a:t>+</a:t>
            </a:r>
            <a:r>
              <a:rPr lang="en-US" altLang="en-US" dirty="0"/>
              <a:t> and Cl</a:t>
            </a:r>
            <a:r>
              <a:rPr lang="en-US" altLang="en-US" sz="2800" baseline="30000" dirty="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en-US" dirty="0"/>
              <a:t> because they don’t affect the pH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17663" y="511175"/>
            <a:ext cx="7010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u="sng" dirty="0"/>
              <a:t>Steps to working any buffer problem</a:t>
            </a:r>
          </a:p>
        </p:txBody>
      </p:sp>
    </p:spTree>
    <p:extLst>
      <p:ext uri="{BB962C8B-B14F-4D97-AF65-F5344CB8AC3E}">
        <p14:creationId xmlns:p14="http://schemas.microsoft.com/office/powerpoint/2010/main" val="188922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3" grpId="0"/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817563" y="684213"/>
            <a:ext cx="86201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u="sng"/>
              <a:t>Henderson-Hasselbalch equation for base</a:t>
            </a:r>
          </a:p>
        </p:txBody>
      </p:sp>
      <p:grpSp>
        <p:nvGrpSpPr>
          <p:cNvPr id="10243" name="Group 7"/>
          <p:cNvGrpSpPr>
            <a:grpSpLocks/>
          </p:cNvGrpSpPr>
          <p:nvPr/>
        </p:nvGrpSpPr>
        <p:grpSpPr bwMode="auto">
          <a:xfrm>
            <a:off x="2341563" y="2055813"/>
            <a:ext cx="5410200" cy="1016000"/>
            <a:chOff x="1981784" y="3060701"/>
            <a:chExt cx="5328309" cy="1016000"/>
          </a:xfrm>
        </p:grpSpPr>
        <p:grpSp>
          <p:nvGrpSpPr>
            <p:cNvPr id="10248" name="Group 14"/>
            <p:cNvGrpSpPr>
              <a:grpSpLocks/>
            </p:cNvGrpSpPr>
            <p:nvPr/>
          </p:nvGrpSpPr>
          <p:grpSpPr bwMode="auto">
            <a:xfrm>
              <a:off x="1981784" y="3060701"/>
              <a:ext cx="5328309" cy="1016000"/>
              <a:chOff x="953" y="1878"/>
              <a:chExt cx="3573" cy="640"/>
            </a:xfrm>
          </p:grpSpPr>
          <p:sp>
            <p:nvSpPr>
              <p:cNvPr id="10250" name="Rectangle 11"/>
              <p:cNvSpPr>
                <a:spLocks noChangeArrowheads="1"/>
              </p:cNvSpPr>
              <p:nvPr/>
            </p:nvSpPr>
            <p:spPr bwMode="auto">
              <a:xfrm>
                <a:off x="2411" y="1878"/>
                <a:ext cx="2115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2800"/>
                  <a:t>         [</a:t>
                </a:r>
                <a:r>
                  <a:rPr lang="en-US" altLang="en-US"/>
                  <a:t>acid]</a:t>
                </a:r>
              </a:p>
              <a:p>
                <a:pPr algn="ctr"/>
                <a:r>
                  <a:rPr lang="en-US" altLang="en-US"/>
                  <a:t>         [base]</a:t>
                </a:r>
              </a:p>
            </p:txBody>
          </p:sp>
          <p:sp>
            <p:nvSpPr>
              <p:cNvPr id="10251" name="Line 12"/>
              <p:cNvSpPr>
                <a:spLocks noChangeShapeType="1"/>
              </p:cNvSpPr>
              <p:nvPr/>
            </p:nvSpPr>
            <p:spPr bwMode="auto">
              <a:xfrm>
                <a:off x="3384" y="2215"/>
                <a:ext cx="8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2" name="Rectangle 13"/>
              <p:cNvSpPr>
                <a:spLocks noChangeArrowheads="1"/>
              </p:cNvSpPr>
              <p:nvPr/>
            </p:nvSpPr>
            <p:spPr bwMode="auto">
              <a:xfrm>
                <a:off x="953" y="1997"/>
                <a:ext cx="2321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pOH  =  pK</a:t>
                </a:r>
                <a:r>
                  <a:rPr lang="en-US" altLang="en-US" sz="2400"/>
                  <a:t>b</a:t>
                </a:r>
                <a:r>
                  <a:rPr lang="en-US" altLang="en-US"/>
                  <a:t> +  log</a:t>
                </a:r>
                <a:endParaRPr lang="en-US" altLang="en-US" i="1"/>
              </a:p>
            </p:txBody>
          </p:sp>
        </p:grpSp>
        <p:sp>
          <p:nvSpPr>
            <p:cNvPr id="10249" name="Double Bracket 6"/>
            <p:cNvSpPr>
              <a:spLocks noChangeArrowheads="1"/>
            </p:cNvSpPr>
            <p:nvPr/>
          </p:nvSpPr>
          <p:spPr bwMode="auto">
            <a:xfrm>
              <a:off x="5443022" y="3133727"/>
              <a:ext cx="1491906" cy="914400"/>
            </a:xfrm>
            <a:prstGeom prst="bracketPair">
              <a:avLst>
                <a:gd name="adj" fmla="val 16667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 sz="3200" b="0"/>
            </a:p>
          </p:txBody>
        </p:sp>
      </p:grpSp>
      <p:sp>
        <p:nvSpPr>
          <p:cNvPr id="10244" name="TextBox 8"/>
          <p:cNvSpPr txBox="1">
            <a:spLocks noChangeArrowheads="1"/>
          </p:cNvSpPr>
          <p:nvPr/>
        </p:nvSpPr>
        <p:spPr bwMode="auto">
          <a:xfrm>
            <a:off x="2189163" y="1917700"/>
            <a:ext cx="5418137" cy="1292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 sz="180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36725" y="3892550"/>
            <a:ext cx="70818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pOH = pOH of the buffered solution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36725" y="4799013"/>
            <a:ext cx="6324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pK</a:t>
            </a:r>
            <a:r>
              <a:rPr lang="en-US" altLang="en-US" sz="2400"/>
              <a:t>b</a:t>
            </a:r>
            <a:r>
              <a:rPr lang="en-US" altLang="en-US"/>
              <a:t> = pK</a:t>
            </a:r>
            <a:r>
              <a:rPr lang="en-US" altLang="en-US" sz="2400"/>
              <a:t>b</a:t>
            </a:r>
            <a:r>
              <a:rPr lang="en-US" altLang="en-US"/>
              <a:t> of the weak base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720850" y="5713413"/>
            <a:ext cx="77168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[acid] and [base] are </a:t>
            </a:r>
            <a:r>
              <a:rPr lang="en-US" altLang="en-US" u="sng"/>
              <a:t>initial</a:t>
            </a:r>
            <a:r>
              <a:rPr lang="en-US" altLang="en-US"/>
              <a:t> [  ]’s of the conjugate </a:t>
            </a:r>
            <a:r>
              <a:rPr lang="en-US" altLang="en-US">
                <a:solidFill>
                  <a:srgbClr val="FF0000"/>
                </a:solidFill>
              </a:rPr>
              <a:t>acid</a:t>
            </a:r>
            <a:r>
              <a:rPr lang="en-US" altLang="en-US"/>
              <a:t>/</a:t>
            </a:r>
            <a:r>
              <a:rPr lang="en-US" altLang="en-US">
                <a:solidFill>
                  <a:srgbClr val="0070C0"/>
                </a:solidFill>
              </a:rPr>
              <a:t>base</a:t>
            </a:r>
            <a:r>
              <a:rPr lang="en-US" altLang="en-US"/>
              <a:t> pair</a:t>
            </a:r>
          </a:p>
        </p:txBody>
      </p:sp>
    </p:spTree>
    <p:extLst>
      <p:ext uri="{BB962C8B-B14F-4D97-AF65-F5344CB8AC3E}">
        <p14:creationId xmlns:p14="http://schemas.microsoft.com/office/powerpoint/2010/main" val="361255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665163" y="684213"/>
            <a:ext cx="9220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Determine the pH of a solution of 0.30 </a:t>
            </a:r>
            <a:r>
              <a:rPr lang="en-US" altLang="en-US" u="sng"/>
              <a:t>M</a:t>
            </a:r>
            <a:r>
              <a:rPr lang="en-US" altLang="en-US"/>
              <a:t> NH</a:t>
            </a:r>
            <a:r>
              <a:rPr lang="en-US" altLang="en-US" baseline="-25000"/>
              <a:t>3</a:t>
            </a:r>
            <a:r>
              <a:rPr lang="en-US" altLang="en-US" sz="2400"/>
              <a:t> (aq)</a:t>
            </a:r>
            <a:r>
              <a:rPr lang="en-US" altLang="en-US"/>
              <a:t> and 0.18 </a:t>
            </a:r>
            <a:r>
              <a:rPr lang="en-US" altLang="en-US" u="sng"/>
              <a:t>M</a:t>
            </a:r>
            <a:r>
              <a:rPr lang="en-US" altLang="en-US"/>
              <a:t> NH</a:t>
            </a:r>
            <a:r>
              <a:rPr lang="en-US" altLang="en-US" baseline="-25000"/>
              <a:t>4</a:t>
            </a:r>
            <a:r>
              <a:rPr lang="en-US" altLang="en-US"/>
              <a:t>Cl</a:t>
            </a:r>
            <a:r>
              <a:rPr lang="en-US" altLang="en-US" sz="2400"/>
              <a:t> (aq)</a:t>
            </a:r>
            <a:r>
              <a:rPr lang="en-US" altLang="en-US"/>
              <a:t>.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93763" y="2436813"/>
            <a:ext cx="830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3225" indent="-403225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1. Work this problem using the “base” form of Henderson-Hasselbalch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03288" y="4113213"/>
            <a:ext cx="830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3225" indent="-403225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2. Work this problem using the “acid” form of Henderson-Hasselbalch</a:t>
            </a:r>
          </a:p>
        </p:txBody>
      </p:sp>
    </p:spTree>
    <p:extLst>
      <p:ext uri="{BB962C8B-B14F-4D97-AF65-F5344CB8AC3E}">
        <p14:creationId xmlns:p14="http://schemas.microsoft.com/office/powerpoint/2010/main" val="119908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0"/>
            <a:ext cx="9261475" cy="752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37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88900"/>
            <a:ext cx="9410700" cy="743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21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20650"/>
            <a:ext cx="9772650" cy="737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94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93838" y="930275"/>
            <a:ext cx="7315200" cy="677863"/>
            <a:chOff x="414698" y="4980703"/>
            <a:chExt cx="7407564" cy="676490"/>
          </a:xfrm>
        </p:grpSpPr>
        <p:grpSp>
          <p:nvGrpSpPr>
            <p:cNvPr id="6153" name="Group 4"/>
            <p:cNvGrpSpPr>
              <a:grpSpLocks/>
            </p:cNvGrpSpPr>
            <p:nvPr/>
          </p:nvGrpSpPr>
          <p:grpSpPr bwMode="auto">
            <a:xfrm>
              <a:off x="414698" y="5103811"/>
              <a:ext cx="7407564" cy="553382"/>
              <a:chOff x="370395" y="2055812"/>
              <a:chExt cx="7684656" cy="553887"/>
            </a:xfrm>
          </p:grpSpPr>
          <p:sp>
            <p:nvSpPr>
              <p:cNvPr id="6155" name="TextBox 4"/>
              <p:cNvSpPr txBox="1">
                <a:spLocks noChangeArrowheads="1"/>
              </p:cNvSpPr>
              <p:nvPr/>
            </p:nvSpPr>
            <p:spPr bwMode="auto">
              <a:xfrm>
                <a:off x="370395" y="2055812"/>
                <a:ext cx="7684656" cy="553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NaOH (s) 		</a:t>
                </a:r>
                <a:r>
                  <a:rPr lang="en-US" altLang="en-US" sz="2800"/>
                  <a:t> </a:t>
                </a:r>
                <a:r>
                  <a:rPr lang="en-US" altLang="en-US"/>
                  <a:t>      Na</a:t>
                </a:r>
                <a:r>
                  <a:rPr lang="en-US" altLang="en-US" baseline="30000"/>
                  <a:t>+</a:t>
                </a:r>
                <a:r>
                  <a:rPr lang="en-US" altLang="en-US" sz="2800"/>
                  <a:t> </a:t>
                </a:r>
                <a:r>
                  <a:rPr lang="en-US" altLang="en-US" sz="2600"/>
                  <a:t>(</a:t>
                </a:r>
                <a:r>
                  <a:rPr lang="en-US" altLang="en-US" sz="2600">
                    <a:sym typeface="MT Extra" pitchFamily="18" charset="2"/>
                  </a:rPr>
                  <a:t>aq</a:t>
                </a:r>
                <a:r>
                  <a:rPr lang="en-US" altLang="en-US" sz="2600"/>
                  <a:t>)</a:t>
                </a:r>
                <a:r>
                  <a:rPr lang="en-US" altLang="en-US"/>
                  <a:t>   +   OH</a:t>
                </a:r>
                <a:r>
                  <a:rPr lang="en-US" altLang="en-US" sz="3200" baseline="30000">
                    <a:latin typeface="Courier New" pitchFamily="49" charset="0"/>
                    <a:cs typeface="Courier New" pitchFamily="49" charset="0"/>
                  </a:rPr>
                  <a:t>-</a:t>
                </a:r>
                <a:r>
                  <a:rPr lang="en-US" altLang="en-US" sz="2800"/>
                  <a:t> </a:t>
                </a:r>
                <a:r>
                  <a:rPr lang="en-US" altLang="en-US" sz="2600"/>
                  <a:t>(aq)</a:t>
                </a:r>
              </a:p>
            </p:txBody>
          </p:sp>
          <p:cxnSp>
            <p:nvCxnSpPr>
              <p:cNvPr id="6156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2605665" y="2352221"/>
                <a:ext cx="990600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154" name="TextBox 7"/>
            <p:cNvSpPr txBox="1">
              <a:spLocks noChangeArrowheads="1"/>
            </p:cNvSpPr>
            <p:nvPr/>
          </p:nvSpPr>
          <p:spPr bwMode="auto">
            <a:xfrm>
              <a:off x="2665809" y="4980703"/>
              <a:ext cx="762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/>
                <a:t>H</a:t>
              </a:r>
              <a:r>
                <a:rPr lang="en-US" altLang="en-US" sz="2000" baseline="-25000"/>
                <a:t>2</a:t>
              </a:r>
              <a:r>
                <a:rPr lang="en-US" altLang="en-US" sz="2000"/>
                <a:t>O</a:t>
              </a:r>
            </a:p>
          </p:txBody>
        </p:sp>
      </p:grp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576388" y="2670175"/>
            <a:ext cx="7315200" cy="554038"/>
            <a:chOff x="370395" y="2055812"/>
            <a:chExt cx="7684656" cy="553888"/>
          </a:xfrm>
        </p:grpSpPr>
        <p:sp>
          <p:nvSpPr>
            <p:cNvPr id="6151" name="TextBox 9"/>
            <p:cNvSpPr txBox="1">
              <a:spLocks noChangeArrowheads="1"/>
            </p:cNvSpPr>
            <p:nvPr/>
          </p:nvSpPr>
          <p:spPr bwMode="auto">
            <a:xfrm>
              <a:off x="370395" y="2055812"/>
              <a:ext cx="7684656" cy="5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H</a:t>
              </a:r>
              <a:r>
                <a:rPr lang="en-US" altLang="en-US" baseline="30000"/>
                <a:t>+</a:t>
              </a:r>
              <a:r>
                <a:rPr lang="en-US" altLang="en-US" sz="2800"/>
                <a:t> </a:t>
              </a:r>
              <a:r>
                <a:rPr lang="en-US" altLang="en-US" sz="2600"/>
                <a:t>(</a:t>
              </a:r>
              <a:r>
                <a:rPr lang="en-US" altLang="en-US" sz="2600">
                  <a:sym typeface="MT Extra" pitchFamily="18" charset="2"/>
                </a:rPr>
                <a:t>aq</a:t>
              </a:r>
              <a:r>
                <a:rPr lang="en-US" altLang="en-US" sz="2600"/>
                <a:t>)</a:t>
              </a:r>
              <a:r>
                <a:rPr lang="en-US" altLang="en-US"/>
                <a:t>   +   OH</a:t>
              </a:r>
              <a:r>
                <a:rPr lang="en-US" altLang="en-US" sz="3200" baseline="30000">
                  <a:latin typeface="Courier New" pitchFamily="49" charset="0"/>
                  <a:cs typeface="Courier New" pitchFamily="49" charset="0"/>
                </a:rPr>
                <a:t>-</a:t>
              </a:r>
              <a:r>
                <a:rPr lang="en-US" altLang="en-US" sz="2800"/>
                <a:t> </a:t>
              </a:r>
              <a:r>
                <a:rPr lang="en-US" altLang="en-US" sz="2600"/>
                <a:t>(aq)		       </a:t>
              </a:r>
              <a:r>
                <a:rPr lang="en-US" altLang="en-US"/>
                <a:t>H</a:t>
              </a:r>
              <a:r>
                <a:rPr lang="en-US" altLang="en-US" baseline="-25000"/>
                <a:t>2</a:t>
              </a:r>
              <a:r>
                <a:rPr lang="en-US" altLang="en-US"/>
                <a:t>O</a:t>
              </a:r>
              <a:endParaRPr lang="en-US" altLang="en-US" sz="2600"/>
            </a:p>
          </p:txBody>
        </p:sp>
        <p:cxnSp>
          <p:nvCxnSpPr>
            <p:cNvPr id="6152" name="Straight Arrow Connector 8"/>
            <p:cNvCxnSpPr>
              <a:cxnSpLocks noChangeShapeType="1"/>
            </p:cNvCxnSpPr>
            <p:nvPr/>
          </p:nvCxnSpPr>
          <p:spPr bwMode="auto">
            <a:xfrm>
              <a:off x="4449533" y="2346368"/>
              <a:ext cx="990600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2160588" y="4238625"/>
            <a:ext cx="5443537" cy="554038"/>
            <a:chOff x="370395" y="2055812"/>
            <a:chExt cx="5719131" cy="553888"/>
          </a:xfrm>
        </p:grpSpPr>
        <p:sp>
          <p:nvSpPr>
            <p:cNvPr id="6149" name="TextBox 14"/>
            <p:cNvSpPr txBox="1">
              <a:spLocks noChangeArrowheads="1"/>
            </p:cNvSpPr>
            <p:nvPr/>
          </p:nvSpPr>
          <p:spPr bwMode="auto">
            <a:xfrm>
              <a:off x="370395" y="2055812"/>
              <a:ext cx="5719131" cy="5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H</a:t>
              </a:r>
              <a:r>
                <a:rPr lang="en-US" altLang="en-US" baseline="30000"/>
                <a:t>+</a:t>
              </a:r>
              <a:r>
                <a:rPr lang="en-US" altLang="en-US"/>
                <a:t>   +   NH</a:t>
              </a:r>
              <a:r>
                <a:rPr lang="en-US" altLang="en-US" baseline="-25000"/>
                <a:t>3</a:t>
              </a:r>
              <a:r>
                <a:rPr lang="en-US" altLang="en-US" sz="2600"/>
                <a:t>		   </a:t>
              </a:r>
              <a:r>
                <a:rPr lang="en-US" altLang="en-US"/>
                <a:t>NH</a:t>
              </a:r>
              <a:r>
                <a:rPr lang="en-US" altLang="en-US" baseline="-25000"/>
                <a:t>4</a:t>
              </a:r>
              <a:r>
                <a:rPr lang="en-US" altLang="en-US" baseline="30000"/>
                <a:t>+</a:t>
              </a:r>
              <a:endParaRPr lang="en-US" altLang="en-US" sz="2600"/>
            </a:p>
          </p:txBody>
        </p:sp>
        <p:cxnSp>
          <p:nvCxnSpPr>
            <p:cNvPr id="6150" name="Straight Arrow Connector 8"/>
            <p:cNvCxnSpPr>
              <a:cxnSpLocks noChangeShapeType="1"/>
            </p:cNvCxnSpPr>
            <p:nvPr/>
          </p:nvCxnSpPr>
          <p:spPr bwMode="auto">
            <a:xfrm>
              <a:off x="3017665" y="2353592"/>
              <a:ext cx="990600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436563" y="303213"/>
            <a:ext cx="921861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32225" indent="-3832225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u="sng"/>
              <a:t>strong electrolyte</a:t>
            </a:r>
            <a:r>
              <a:rPr lang="en-US" altLang="en-US"/>
              <a:t> </a:t>
            </a:r>
            <a:r>
              <a:rPr lang="en-US" altLang="en-US">
                <a:latin typeface="Times"/>
              </a:rPr>
              <a:t>–</a:t>
            </a:r>
            <a:r>
              <a:rPr lang="en-US" altLang="en-US"/>
              <a:t> substance that completely dissociates into ions in aqueous solution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84163" y="2085975"/>
            <a:ext cx="6705600" cy="677863"/>
            <a:chOff x="283369" y="2499343"/>
            <a:chExt cx="6705600" cy="677397"/>
          </a:xfrm>
        </p:grpSpPr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283369" y="2597303"/>
              <a:ext cx="67056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/>
                <a:t>NaCl </a:t>
              </a:r>
              <a:r>
                <a:rPr lang="en-US" altLang="en-US" sz="2400"/>
                <a:t>(</a:t>
              </a:r>
              <a:r>
                <a:rPr lang="en-US" altLang="en-US" sz="2400" i="1"/>
                <a:t>aq</a:t>
              </a:r>
              <a:r>
                <a:rPr lang="en-US" altLang="en-US" sz="2400"/>
                <a:t>)		  </a:t>
              </a:r>
              <a:r>
                <a:rPr lang="en-US" altLang="en-US" sz="3200"/>
                <a:t>Na</a:t>
              </a:r>
              <a:r>
                <a:rPr lang="en-US" altLang="en-US" sz="3200" baseline="30000"/>
                <a:t>+</a:t>
              </a:r>
              <a:r>
                <a:rPr lang="en-US" altLang="en-US" sz="3200"/>
                <a:t> </a:t>
              </a:r>
              <a:r>
                <a:rPr lang="en-US" altLang="en-US" sz="2400"/>
                <a:t>(</a:t>
              </a:r>
              <a:r>
                <a:rPr lang="en-US" altLang="en-US" sz="2400" i="1"/>
                <a:t>aq</a:t>
              </a:r>
              <a:r>
                <a:rPr lang="en-US" altLang="en-US" sz="2400"/>
                <a:t>)</a:t>
              </a:r>
              <a:r>
                <a:rPr lang="en-US" altLang="en-US" sz="3200"/>
                <a:t>  +  Cl</a:t>
              </a:r>
              <a:r>
                <a:rPr lang="en-US" altLang="en-US" sz="3200" baseline="30000">
                  <a:latin typeface="Courier New" pitchFamily="49" charset="0"/>
                </a:rPr>
                <a:t>-</a:t>
              </a:r>
              <a:r>
                <a:rPr lang="en-US" altLang="en-US" sz="3200"/>
                <a:t> </a:t>
              </a:r>
              <a:r>
                <a:rPr lang="en-US" altLang="en-US" sz="2400"/>
                <a:t>(</a:t>
              </a:r>
              <a:r>
                <a:rPr lang="en-US" altLang="en-US" sz="2400" i="1"/>
                <a:t>aq</a:t>
              </a:r>
              <a:r>
                <a:rPr lang="en-US" altLang="en-US" sz="2400"/>
                <a:t>)</a:t>
              </a:r>
              <a:r>
                <a:rPr lang="en-US" altLang="en-US"/>
                <a:t> </a:t>
              </a:r>
            </a:p>
          </p:txBody>
        </p:sp>
        <p:grpSp>
          <p:nvGrpSpPr>
            <p:cNvPr id="7175" name="Group 1"/>
            <p:cNvGrpSpPr>
              <a:grpSpLocks/>
            </p:cNvGrpSpPr>
            <p:nvPr/>
          </p:nvGrpSpPr>
          <p:grpSpPr bwMode="auto">
            <a:xfrm>
              <a:off x="2188369" y="2499343"/>
              <a:ext cx="838200" cy="457200"/>
              <a:chOff x="2036763" y="4494213"/>
              <a:chExt cx="838200" cy="457200"/>
            </a:xfrm>
          </p:grpSpPr>
          <p:sp>
            <p:nvSpPr>
              <p:cNvPr id="7176" name="Line 7"/>
              <p:cNvSpPr>
                <a:spLocks noChangeShapeType="1"/>
              </p:cNvSpPr>
              <p:nvPr/>
            </p:nvSpPr>
            <p:spPr bwMode="auto">
              <a:xfrm>
                <a:off x="2036763" y="4951413"/>
                <a:ext cx="838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" name="Text Box 8"/>
              <p:cNvSpPr txBox="1">
                <a:spLocks noChangeArrowheads="1"/>
              </p:cNvSpPr>
              <p:nvPr/>
            </p:nvSpPr>
            <p:spPr bwMode="auto">
              <a:xfrm>
                <a:off x="2112963" y="4494213"/>
                <a:ext cx="762000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200"/>
                  <a:t>H</a:t>
                </a:r>
                <a:r>
                  <a:rPr lang="en-US" altLang="en-US" sz="2200" baseline="-25000"/>
                  <a:t>2</a:t>
                </a:r>
                <a:r>
                  <a:rPr lang="en-US" altLang="en-US" sz="2200"/>
                  <a:t>O</a:t>
                </a:r>
              </a:p>
            </p:txBody>
          </p:sp>
        </p:grpSp>
      </p:grp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2586038"/>
            <a:ext cx="282575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3078163"/>
            <a:ext cx="5027612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6"/>
          <p:cNvSpPr txBox="1">
            <a:spLocks noChangeArrowheads="1"/>
          </p:cNvSpPr>
          <p:nvPr/>
        </p:nvSpPr>
        <p:spPr bwMode="auto">
          <a:xfrm>
            <a:off x="620713" y="608013"/>
            <a:ext cx="899160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32075" indent="-2632075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u="sng"/>
              <a:t>strong acid</a:t>
            </a:r>
            <a:r>
              <a:rPr lang="en-US" altLang="en-US"/>
              <a:t> </a:t>
            </a:r>
            <a:r>
              <a:rPr lang="en-US" altLang="en-US">
                <a:latin typeface="Courier New" pitchFamily="49" charset="0"/>
              </a:rPr>
              <a:t>–</a:t>
            </a:r>
            <a:r>
              <a:rPr lang="en-US" altLang="en-US"/>
              <a:t> an acid that completely, 100% dissociates into ions in aqueous solution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600075" y="4768850"/>
            <a:ext cx="8763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633913" indent="-4633913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6 common strong acids:  </a:t>
            </a:r>
            <a:r>
              <a:rPr lang="en-US" altLang="en-US" u="sng"/>
              <a:t>HCl</a:t>
            </a:r>
            <a:r>
              <a:rPr lang="en-US" altLang="en-US"/>
              <a:t>,  HBr,  HI,</a:t>
            </a:r>
            <a:br>
              <a:rPr lang="en-US" altLang="en-US"/>
            </a:br>
            <a:r>
              <a:rPr lang="en-US" altLang="en-US" u="sng"/>
              <a:t>HNO</a:t>
            </a:r>
            <a:r>
              <a:rPr lang="en-US" altLang="en-US" u="sng" baseline="-25000"/>
              <a:t>3</a:t>
            </a:r>
            <a:r>
              <a:rPr lang="en-US" altLang="en-US"/>
              <a:t>,  </a:t>
            </a:r>
            <a:r>
              <a:rPr lang="en-US" altLang="en-US" u="sng"/>
              <a:t>H</a:t>
            </a:r>
            <a:r>
              <a:rPr lang="en-US" altLang="en-US" u="sng" baseline="-25000"/>
              <a:t>2</a:t>
            </a:r>
            <a:r>
              <a:rPr lang="en-US" altLang="en-US" u="sng"/>
              <a:t>SO</a:t>
            </a:r>
            <a:r>
              <a:rPr lang="en-US" altLang="en-US" u="sng" baseline="-25000"/>
              <a:t>4</a:t>
            </a:r>
            <a:r>
              <a:rPr lang="en-US" altLang="en-US"/>
              <a:t>,  HClO</a:t>
            </a:r>
            <a:r>
              <a:rPr lang="en-US" altLang="en-US" baseline="-25000"/>
              <a:t>4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124075" y="2970213"/>
            <a:ext cx="6400800" cy="677862"/>
            <a:chOff x="1340644" y="4980703"/>
            <a:chExt cx="6481618" cy="677109"/>
          </a:xfrm>
        </p:grpSpPr>
        <p:grpSp>
          <p:nvGrpSpPr>
            <p:cNvPr id="8197" name="Group 6"/>
            <p:cNvGrpSpPr>
              <a:grpSpLocks/>
            </p:cNvGrpSpPr>
            <p:nvPr/>
          </p:nvGrpSpPr>
          <p:grpSpPr bwMode="auto">
            <a:xfrm>
              <a:off x="1340644" y="5103814"/>
              <a:ext cx="6481618" cy="553998"/>
              <a:chOff x="1330978" y="2055812"/>
              <a:chExt cx="6724073" cy="554503"/>
            </a:xfrm>
          </p:grpSpPr>
          <p:sp>
            <p:nvSpPr>
              <p:cNvPr id="8199" name="TextBox 4"/>
              <p:cNvSpPr txBox="1">
                <a:spLocks noChangeArrowheads="1"/>
              </p:cNvSpPr>
              <p:nvPr/>
            </p:nvSpPr>
            <p:spPr bwMode="auto">
              <a:xfrm>
                <a:off x="1330978" y="2055812"/>
                <a:ext cx="6724073" cy="554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HCl	</a:t>
                </a:r>
                <a:r>
                  <a:rPr lang="en-US" altLang="en-US" sz="2800"/>
                  <a:t> </a:t>
                </a:r>
                <a:r>
                  <a:rPr lang="en-US" altLang="en-US"/>
                  <a:t>		H</a:t>
                </a:r>
                <a:r>
                  <a:rPr lang="en-US" altLang="en-US" baseline="30000"/>
                  <a:t>+</a:t>
                </a:r>
                <a:r>
                  <a:rPr lang="en-US" altLang="en-US" sz="2800"/>
                  <a:t> </a:t>
                </a:r>
                <a:r>
                  <a:rPr lang="en-US" altLang="en-US" sz="2600"/>
                  <a:t>(</a:t>
                </a:r>
                <a:r>
                  <a:rPr lang="en-US" altLang="en-US" sz="2600">
                    <a:sym typeface="MT Extra" pitchFamily="18" charset="2"/>
                  </a:rPr>
                  <a:t>aq</a:t>
                </a:r>
                <a:r>
                  <a:rPr lang="en-US" altLang="en-US" sz="2600"/>
                  <a:t>)</a:t>
                </a:r>
                <a:r>
                  <a:rPr lang="en-US" altLang="en-US"/>
                  <a:t>   +   Cl</a:t>
                </a:r>
                <a:r>
                  <a:rPr lang="en-US" altLang="en-US" sz="3200" baseline="30000">
                    <a:latin typeface="Courier New" pitchFamily="49" charset="0"/>
                    <a:cs typeface="Courier New" pitchFamily="49" charset="0"/>
                  </a:rPr>
                  <a:t>-</a:t>
                </a:r>
                <a:r>
                  <a:rPr lang="en-US" altLang="en-US" sz="2800"/>
                  <a:t> </a:t>
                </a:r>
                <a:r>
                  <a:rPr lang="en-US" altLang="en-US" sz="2600"/>
                  <a:t>(aq)</a:t>
                </a:r>
              </a:p>
            </p:txBody>
          </p:sp>
          <p:cxnSp>
            <p:nvCxnSpPr>
              <p:cNvPr id="8200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2605665" y="2352221"/>
                <a:ext cx="990600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198" name="TextBox 7"/>
            <p:cNvSpPr txBox="1">
              <a:spLocks noChangeArrowheads="1"/>
            </p:cNvSpPr>
            <p:nvPr/>
          </p:nvSpPr>
          <p:spPr bwMode="auto">
            <a:xfrm>
              <a:off x="2665809" y="4980703"/>
              <a:ext cx="762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/>
                <a:t>H</a:t>
              </a:r>
              <a:r>
                <a:rPr lang="en-US" altLang="en-US" sz="2000" baseline="-25000"/>
                <a:t>2</a:t>
              </a:r>
              <a:r>
                <a:rPr lang="en-US" altLang="en-US" sz="2000"/>
                <a:t>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588963" y="836613"/>
            <a:ext cx="891540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43200" indent="-2743200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u="sng"/>
              <a:t>strong base</a:t>
            </a:r>
            <a:r>
              <a:rPr lang="en-US" altLang="en-US"/>
              <a:t> </a:t>
            </a:r>
            <a:r>
              <a:rPr lang="en-US" altLang="en-US">
                <a:latin typeface="Courier New" pitchFamily="49" charset="0"/>
              </a:rPr>
              <a:t>–</a:t>
            </a:r>
            <a:r>
              <a:rPr lang="en-US" altLang="en-US"/>
              <a:t> a base that completely, 100% dissociates into ions in aqueous solution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36563" y="4570413"/>
            <a:ext cx="952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745038" indent="-474503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6 common strong bases:  LiOH,  </a:t>
            </a:r>
            <a:r>
              <a:rPr lang="en-US" altLang="en-US" u="sng"/>
              <a:t>NaOH</a:t>
            </a:r>
            <a:r>
              <a:rPr lang="en-US" altLang="en-US"/>
              <a:t>,  KOH, RbOH,  CsOH,  Ba(OH)</a:t>
            </a:r>
            <a:r>
              <a:rPr lang="en-US" altLang="en-US" baseline="-25000"/>
              <a:t>2</a:t>
            </a:r>
            <a:endParaRPr lang="en-US" alt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808163" y="2984500"/>
            <a:ext cx="7243762" cy="676275"/>
            <a:chOff x="1340643" y="4980703"/>
            <a:chExt cx="7336217" cy="677108"/>
          </a:xfrm>
        </p:grpSpPr>
        <p:grpSp>
          <p:nvGrpSpPr>
            <p:cNvPr id="9221" name="Group 5"/>
            <p:cNvGrpSpPr>
              <a:grpSpLocks/>
            </p:cNvGrpSpPr>
            <p:nvPr/>
          </p:nvGrpSpPr>
          <p:grpSpPr bwMode="auto">
            <a:xfrm>
              <a:off x="1340643" y="5103813"/>
              <a:ext cx="7336217" cy="553998"/>
              <a:chOff x="1330977" y="2055812"/>
              <a:chExt cx="7610640" cy="554503"/>
            </a:xfrm>
          </p:grpSpPr>
          <p:sp>
            <p:nvSpPr>
              <p:cNvPr id="9223" name="TextBox 4"/>
              <p:cNvSpPr txBox="1">
                <a:spLocks noChangeArrowheads="1"/>
              </p:cNvSpPr>
              <p:nvPr/>
            </p:nvSpPr>
            <p:spPr bwMode="auto">
              <a:xfrm>
                <a:off x="1330977" y="2055812"/>
                <a:ext cx="7610640" cy="554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3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3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NaOH </a:t>
                </a:r>
                <a:r>
                  <a:rPr lang="en-US" altLang="en-US" sz="2600"/>
                  <a:t>(</a:t>
                </a:r>
                <a:r>
                  <a:rPr lang="en-US" altLang="en-US" sz="2600">
                    <a:sym typeface="MT Extra" pitchFamily="18" charset="2"/>
                  </a:rPr>
                  <a:t>s</a:t>
                </a:r>
                <a:r>
                  <a:rPr lang="en-US" altLang="en-US" sz="2600"/>
                  <a:t>)</a:t>
                </a:r>
                <a:r>
                  <a:rPr lang="en-US" altLang="en-US"/>
                  <a:t> 	</a:t>
                </a:r>
                <a:r>
                  <a:rPr lang="en-US" altLang="en-US" sz="2800"/>
                  <a:t> </a:t>
                </a:r>
                <a:r>
                  <a:rPr lang="en-US" altLang="en-US"/>
                  <a:t>	     Na</a:t>
                </a:r>
                <a:r>
                  <a:rPr lang="en-US" altLang="en-US" baseline="30000"/>
                  <a:t>+</a:t>
                </a:r>
                <a:r>
                  <a:rPr lang="en-US" altLang="en-US" sz="2800"/>
                  <a:t> </a:t>
                </a:r>
                <a:r>
                  <a:rPr lang="en-US" altLang="en-US" sz="2600"/>
                  <a:t>(</a:t>
                </a:r>
                <a:r>
                  <a:rPr lang="en-US" altLang="en-US" sz="2600">
                    <a:sym typeface="MT Extra" pitchFamily="18" charset="2"/>
                  </a:rPr>
                  <a:t>aq</a:t>
                </a:r>
                <a:r>
                  <a:rPr lang="en-US" altLang="en-US" sz="2600"/>
                  <a:t>)</a:t>
                </a:r>
                <a:r>
                  <a:rPr lang="en-US" altLang="en-US"/>
                  <a:t>   +   OH</a:t>
                </a:r>
                <a:r>
                  <a:rPr lang="en-US" altLang="en-US" sz="3200" baseline="30000">
                    <a:latin typeface="Courier New" pitchFamily="49" charset="0"/>
                    <a:cs typeface="Courier New" pitchFamily="49" charset="0"/>
                  </a:rPr>
                  <a:t>-</a:t>
                </a:r>
                <a:r>
                  <a:rPr lang="en-US" altLang="en-US" sz="2800"/>
                  <a:t> </a:t>
                </a:r>
                <a:r>
                  <a:rPr lang="en-US" altLang="en-US" sz="2600"/>
                  <a:t>(aq)</a:t>
                </a:r>
              </a:p>
            </p:txBody>
          </p:sp>
          <p:cxnSp>
            <p:nvCxnSpPr>
              <p:cNvPr id="9224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3509160" y="2357511"/>
                <a:ext cx="990600" cy="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222" name="TextBox 6"/>
            <p:cNvSpPr txBox="1">
              <a:spLocks noChangeArrowheads="1"/>
            </p:cNvSpPr>
            <p:nvPr/>
          </p:nvSpPr>
          <p:spPr bwMode="auto">
            <a:xfrm>
              <a:off x="3536726" y="4980703"/>
              <a:ext cx="762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/>
                <a:t>H</a:t>
              </a:r>
              <a:r>
                <a:rPr lang="en-US" altLang="en-US" sz="2000" baseline="-25000"/>
                <a:t>2</a:t>
              </a:r>
              <a:r>
                <a:rPr lang="en-US" altLang="en-US" sz="2000"/>
                <a:t>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98:Templates:Blank Presentation</Template>
  <TotalTime>3235</TotalTime>
  <Words>1714</Words>
  <Application>Microsoft Office PowerPoint</Application>
  <PresentationFormat>Custom</PresentationFormat>
  <Paragraphs>262</Paragraphs>
  <Slides>59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Acid/Base equilibria part 1</dc:title>
  <dc:subject>CHE 1102</dc:subject>
  <dc:creator>BJ Yoblinski</dc:creator>
  <cp:lastModifiedBy>BJ Yoblinski</cp:lastModifiedBy>
  <cp:revision>224</cp:revision>
  <cp:lastPrinted>2011-03-23T13:30:13Z</cp:lastPrinted>
  <dcterms:created xsi:type="dcterms:W3CDTF">2001-03-19T16:24:52Z</dcterms:created>
  <dcterms:modified xsi:type="dcterms:W3CDTF">2016-04-04T18:27:04Z</dcterms:modified>
</cp:coreProperties>
</file>