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79" r:id="rId2"/>
    <p:sldId id="273" r:id="rId3"/>
    <p:sldId id="280" r:id="rId4"/>
    <p:sldId id="259" r:id="rId5"/>
    <p:sldId id="281" r:id="rId6"/>
    <p:sldId id="262" r:id="rId7"/>
    <p:sldId id="288" r:id="rId8"/>
    <p:sldId id="290" r:id="rId9"/>
    <p:sldId id="289" r:id="rId10"/>
    <p:sldId id="291" r:id="rId11"/>
    <p:sldId id="282" r:id="rId12"/>
    <p:sldId id="283" r:id="rId13"/>
    <p:sldId id="284" r:id="rId14"/>
    <p:sldId id="274" r:id="rId15"/>
    <p:sldId id="275" r:id="rId16"/>
    <p:sldId id="292" r:id="rId17"/>
    <p:sldId id="276" r:id="rId18"/>
    <p:sldId id="285" r:id="rId19"/>
    <p:sldId id="293" r:id="rId20"/>
    <p:sldId id="286" r:id="rId21"/>
    <p:sldId id="277" r:id="rId22"/>
    <p:sldId id="261" r:id="rId23"/>
    <p:sldId id="268" r:id="rId24"/>
    <p:sldId id="278" r:id="rId25"/>
    <p:sldId id="287" r:id="rId26"/>
    <p:sldId id="269" r:id="rId27"/>
    <p:sldId id="294" r:id="rId28"/>
    <p:sldId id="296" r:id="rId29"/>
    <p:sldId id="297" r:id="rId30"/>
  </p:sldIdLst>
  <p:sldSz cx="10167938" cy="7616825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8" autoAdjust="0"/>
    <p:restoredTop sz="94647" autoAdjust="0"/>
  </p:normalViewPr>
  <p:slideViewPr>
    <p:cSldViewPr>
      <p:cViewPr varScale="1">
        <p:scale>
          <a:sx n="67" d="100"/>
          <a:sy n="67" d="100"/>
        </p:scale>
        <p:origin x="-278" y="-86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>
            <a:lvl1pPr defTabSz="92075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2150"/>
            <a:ext cx="462438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850"/>
            <a:ext cx="50292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1" tIns="45976" rIns="91951" bIns="45976" numCol="1" anchor="b" anchorCtr="0" compatLnSpc="1">
            <a:prstTxWarp prst="textNoShape">
              <a:avLst/>
            </a:prstTxWarp>
          </a:bodyPr>
          <a:lstStyle>
            <a:lvl1pPr defTabSz="92075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1" tIns="45976" rIns="91951" bIns="45976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b="0">
                <a:latin typeface="Times"/>
              </a:defRPr>
            </a:lvl1pPr>
          </a:lstStyle>
          <a:p>
            <a:pPr>
              <a:defRPr/>
            </a:pPr>
            <a:fld id="{32E8E9A6-AADB-43C9-AF0A-F187EB64F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3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BB346C-41DB-43DC-B743-DBD38396DA08}" type="slidenum">
              <a:rPr lang="en-US" altLang="en-US" sz="1200" b="0" smtClean="0">
                <a:latin typeface="Times"/>
              </a:rPr>
              <a:pPr/>
              <a:t>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15-03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5AB711-097A-4BAF-BA92-79C21CCFE775}" type="slidenum">
              <a:rPr lang="en-US" altLang="en-US" sz="1200" b="0" smtClean="0">
                <a:latin typeface="Times"/>
              </a:rPr>
              <a:pPr/>
              <a:t>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15-T01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CE6E96-5CCD-46D2-BEC1-0096774685F4}" type="slidenum">
              <a:rPr lang="en-US" altLang="en-US" sz="1200" b="0" smtClean="0">
                <a:latin typeface="Times"/>
              </a:rPr>
              <a:pPr/>
              <a:t>22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15-06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3DC600-5A1B-4279-A1FE-7902F5578087}" type="slidenum">
              <a:rPr lang="en-US" altLang="en-US" sz="1200" b="0" smtClean="0">
                <a:latin typeface="Times"/>
              </a:rPr>
              <a:pPr/>
              <a:t>23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15-12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E8438B-A37D-4F15-82BC-5408EC58BEBA}" type="slidenum">
              <a:rPr lang="en-US" altLang="en-US" sz="1200" b="0" smtClean="0">
                <a:latin typeface="Times"/>
              </a:rPr>
              <a:pPr/>
              <a:t>26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15-13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C39F-9834-46C1-9A2E-7DA4F4489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12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17A2-B0A7-4357-B86E-648CE28EC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44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CEC0-2763-4F2E-AEA2-884DA7C9B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1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CBEF-1EA5-4BB2-BBED-9BC97C264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54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E77AB-1D73-4E5A-8EDB-9CB160D5F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4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B795-5319-4A6C-94B5-63D41567A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61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D414D-ED0B-4B48-9C92-6B41D98C6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77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2484-6269-4A9A-B885-59987FE6C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37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AA1A-CF08-43C3-9A47-374F330E2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A4ED-D9B3-48DA-A98A-93323D7A1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56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28D7-7C5A-4E52-9BF2-05606C3D2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6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fld id="{B2F1CCB7-3408-401D-AF92-BD41B4D7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36563" y="531813"/>
            <a:ext cx="9372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4050" indent="-4464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/>
              <a:t>chemical equilibrium</a:t>
            </a:r>
            <a:r>
              <a:rPr lang="en-US" altLang="en-US" sz="3200"/>
              <a:t> – 2 opposing reactions occur simultaneously at the same rate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6763" y="1144588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/>
              <a:t>⇌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586163" y="2500313"/>
            <a:ext cx="2667000" cy="554037"/>
            <a:chOff x="1731169" y="2741612"/>
            <a:chExt cx="2667000" cy="553998"/>
          </a:xfrm>
        </p:grpSpPr>
        <p:sp>
          <p:nvSpPr>
            <p:cNvPr id="2063" name="TextBox 2"/>
            <p:cNvSpPr txBox="1">
              <a:spLocks noChangeArrowheads="1"/>
            </p:cNvSpPr>
            <p:nvPr/>
          </p:nvSpPr>
          <p:spPr bwMode="auto">
            <a:xfrm>
              <a:off x="1731169" y="2741612"/>
              <a:ext cx="2667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D     	E</a:t>
              </a:r>
            </a:p>
          </p:txBody>
        </p:sp>
        <p:cxnSp>
          <p:nvCxnSpPr>
            <p:cNvPr id="2064" name="Straight Arrow Connector 8"/>
            <p:cNvCxnSpPr>
              <a:cxnSpLocks noChangeShapeType="1"/>
            </p:cNvCxnSpPr>
            <p:nvPr/>
          </p:nvCxnSpPr>
          <p:spPr bwMode="auto">
            <a:xfrm>
              <a:off x="2569369" y="3018611"/>
              <a:ext cx="8001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586163" y="3455988"/>
            <a:ext cx="2667000" cy="554037"/>
            <a:chOff x="1731169" y="2741612"/>
            <a:chExt cx="2667000" cy="553998"/>
          </a:xfrm>
        </p:grpSpPr>
        <p:sp>
          <p:nvSpPr>
            <p:cNvPr id="2061" name="TextBox 8"/>
            <p:cNvSpPr txBox="1">
              <a:spLocks noChangeArrowheads="1"/>
            </p:cNvSpPr>
            <p:nvPr/>
          </p:nvSpPr>
          <p:spPr bwMode="auto">
            <a:xfrm>
              <a:off x="1731169" y="2741612"/>
              <a:ext cx="2667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E     	D</a:t>
              </a:r>
            </a:p>
          </p:txBody>
        </p:sp>
        <p:cxnSp>
          <p:nvCxnSpPr>
            <p:cNvPr id="2062" name="Straight Arrow Connector 8"/>
            <p:cNvCxnSpPr>
              <a:cxnSpLocks noChangeShapeType="1"/>
            </p:cNvCxnSpPr>
            <p:nvPr/>
          </p:nvCxnSpPr>
          <p:spPr bwMode="auto">
            <a:xfrm>
              <a:off x="2569369" y="3018611"/>
              <a:ext cx="8001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90563" y="4313238"/>
            <a:ext cx="9372600" cy="1016000"/>
            <a:chOff x="435769" y="5180012"/>
            <a:chExt cx="9372600" cy="1015663"/>
          </a:xfrm>
        </p:grpSpPr>
        <p:sp>
          <p:nvSpPr>
            <p:cNvPr id="2058" name="TextBox 6"/>
            <p:cNvSpPr txBox="1">
              <a:spLocks noChangeArrowheads="1"/>
            </p:cNvSpPr>
            <p:nvPr/>
          </p:nvSpPr>
          <p:spPr bwMode="auto">
            <a:xfrm>
              <a:off x="435769" y="5180012"/>
              <a:ext cx="93726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when the rate D      E is equal to rate E      D, the condition of equilibrium has been established</a:t>
              </a:r>
            </a:p>
          </p:txBody>
        </p:sp>
        <p:cxnSp>
          <p:nvCxnSpPr>
            <p:cNvPr id="2059" name="Straight Arrow Connector 8"/>
            <p:cNvCxnSpPr>
              <a:cxnSpLocks noChangeShapeType="1"/>
            </p:cNvCxnSpPr>
            <p:nvPr/>
          </p:nvCxnSpPr>
          <p:spPr bwMode="auto">
            <a:xfrm>
              <a:off x="3458696" y="5468870"/>
              <a:ext cx="40005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0" name="Straight Arrow Connector 8"/>
            <p:cNvCxnSpPr>
              <a:cxnSpLocks noChangeShapeType="1"/>
            </p:cNvCxnSpPr>
            <p:nvPr/>
          </p:nvCxnSpPr>
          <p:spPr bwMode="auto">
            <a:xfrm>
              <a:off x="7529513" y="5471764"/>
              <a:ext cx="40005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714750" y="5678488"/>
            <a:ext cx="2667000" cy="831850"/>
            <a:chOff x="3714191" y="5678912"/>
            <a:chExt cx="2667000" cy="830997"/>
          </a:xfrm>
        </p:grpSpPr>
        <p:sp>
          <p:nvSpPr>
            <p:cNvPr id="2056" name="TextBox 17"/>
            <p:cNvSpPr txBox="1">
              <a:spLocks noChangeArrowheads="1"/>
            </p:cNvSpPr>
            <p:nvPr/>
          </p:nvSpPr>
          <p:spPr bwMode="auto">
            <a:xfrm>
              <a:off x="3714191" y="5817413"/>
              <a:ext cx="2667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D     	E</a:t>
              </a:r>
            </a:p>
          </p:txBody>
        </p:sp>
        <p:sp>
          <p:nvSpPr>
            <p:cNvPr id="2057" name="TextBox 19"/>
            <p:cNvSpPr txBox="1">
              <a:spLocks noChangeArrowheads="1"/>
            </p:cNvSpPr>
            <p:nvPr/>
          </p:nvSpPr>
          <p:spPr bwMode="auto">
            <a:xfrm>
              <a:off x="4591893" y="5678912"/>
              <a:ext cx="83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/>
                <a:t>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79375" y="1612900"/>
            <a:ext cx="6477000" cy="831850"/>
            <a:chOff x="1452965" y="6032113"/>
            <a:chExt cx="6478125" cy="830997"/>
          </a:xfrm>
        </p:grpSpPr>
        <p:sp>
          <p:nvSpPr>
            <p:cNvPr id="11286" name="TextBox 2"/>
            <p:cNvSpPr txBox="1">
              <a:spLocks noChangeArrowheads="1"/>
            </p:cNvSpPr>
            <p:nvPr/>
          </p:nvSpPr>
          <p:spPr bwMode="auto">
            <a:xfrm>
              <a:off x="1452965" y="6170612"/>
              <a:ext cx="647812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2 NO (g)  +  O</a:t>
              </a:r>
              <a:r>
                <a:rPr lang="en-US" altLang="en-US" baseline="-25000"/>
                <a:t>2</a:t>
              </a:r>
              <a:r>
                <a:rPr lang="en-US" altLang="en-US"/>
                <a:t> (g)  	       2 NO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</a:p>
          </p:txBody>
        </p:sp>
        <p:sp>
          <p:nvSpPr>
            <p:cNvPr id="11287" name="TextBox 3"/>
            <p:cNvSpPr txBox="1">
              <a:spLocks noChangeArrowheads="1"/>
            </p:cNvSpPr>
            <p:nvPr/>
          </p:nvSpPr>
          <p:spPr bwMode="auto">
            <a:xfrm>
              <a:off x="5069124" y="6032113"/>
              <a:ext cx="83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/>
                <a:t>⇌</a:t>
              </a:r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9375" y="3644900"/>
            <a:ext cx="6629400" cy="830263"/>
            <a:chOff x="1223530" y="6012694"/>
            <a:chExt cx="6630552" cy="830145"/>
          </a:xfrm>
        </p:grpSpPr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1223530" y="6170612"/>
              <a:ext cx="6630552" cy="55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2 NO</a:t>
              </a:r>
              <a:r>
                <a:rPr lang="en-US" altLang="en-US" baseline="-25000"/>
                <a:t>2</a:t>
              </a:r>
              <a:r>
                <a:rPr lang="en-US" altLang="en-US"/>
                <a:t> (g)     	  2 NO (g)  +  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</a:p>
          </p:txBody>
        </p:sp>
        <p:sp>
          <p:nvSpPr>
            <p:cNvPr id="11285" name="TextBox 3"/>
            <p:cNvSpPr txBox="1">
              <a:spLocks noChangeArrowheads="1"/>
            </p:cNvSpPr>
            <p:nvPr/>
          </p:nvSpPr>
          <p:spPr bwMode="auto">
            <a:xfrm>
              <a:off x="3366373" y="6012694"/>
              <a:ext cx="677046" cy="83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/>
                <a:t>⇌</a:t>
              </a:r>
            </a:p>
          </p:txBody>
        </p:sp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989763" y="3816350"/>
            <a:ext cx="307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sz="2400"/>
              <a:t>c</a:t>
            </a:r>
            <a:r>
              <a:rPr lang="en-US" altLang="en-US"/>
              <a:t> = 8.17 x 10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baseline="30000"/>
              <a:t>7</a:t>
            </a:r>
            <a:r>
              <a:rPr lang="en-US" altLang="en-US"/>
              <a:t> 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6989763" y="1752600"/>
            <a:ext cx="2924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sz="2400"/>
              <a:t>c</a:t>
            </a:r>
            <a:r>
              <a:rPr lang="en-US" altLang="en-US"/>
              <a:t> = 1.22 x 10</a:t>
            </a:r>
            <a:r>
              <a:rPr lang="en-US" altLang="en-US" baseline="30000"/>
              <a:t>6</a:t>
            </a:r>
            <a:r>
              <a:rPr lang="en-US" alt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1475" y="2740025"/>
            <a:ext cx="3505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reverse reaction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2163" y="2740025"/>
            <a:ext cx="2041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reciprocal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361238" y="2349500"/>
            <a:ext cx="1517650" cy="1466850"/>
            <a:chOff x="8021639" y="2305075"/>
            <a:chExt cx="1142997" cy="1466259"/>
          </a:xfrm>
        </p:grpSpPr>
        <p:grpSp>
          <p:nvGrpSpPr>
            <p:cNvPr id="11279" name="Group 18"/>
            <p:cNvGrpSpPr>
              <a:grpSpLocks/>
            </p:cNvGrpSpPr>
            <p:nvPr/>
          </p:nvGrpSpPr>
          <p:grpSpPr bwMode="auto">
            <a:xfrm>
              <a:off x="8055769" y="2305075"/>
              <a:ext cx="1108867" cy="1466259"/>
              <a:chOff x="7827169" y="2305075"/>
              <a:chExt cx="1108867" cy="1466259"/>
            </a:xfrm>
          </p:grpSpPr>
          <p:cxnSp>
            <p:nvCxnSpPr>
              <p:cNvPr id="11281" name="Straight Arrow Connector 12"/>
              <p:cNvCxnSpPr>
                <a:cxnSpLocks noChangeShapeType="1"/>
              </p:cNvCxnSpPr>
              <p:nvPr/>
            </p:nvCxnSpPr>
            <p:spPr bwMode="auto">
              <a:xfrm flipH="1" flipV="1">
                <a:off x="8936035" y="2319656"/>
                <a:ext cx="1" cy="433576"/>
              </a:xfrm>
              <a:prstGeom prst="straightConnector1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82" name="Straight Arrow Connector 13"/>
              <p:cNvCxnSpPr>
                <a:cxnSpLocks noChangeShapeType="1"/>
              </p:cNvCxnSpPr>
              <p:nvPr/>
            </p:nvCxnSpPr>
            <p:spPr bwMode="auto">
              <a:xfrm flipH="1" flipV="1">
                <a:off x="7827169" y="2305075"/>
                <a:ext cx="1" cy="433576"/>
              </a:xfrm>
              <a:prstGeom prst="straightConnector1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83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8936035" y="3320807"/>
                <a:ext cx="0" cy="450527"/>
              </a:xfrm>
              <a:prstGeom prst="straightConnector1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280" name="Straight Arrow Connector 17"/>
            <p:cNvCxnSpPr>
              <a:cxnSpLocks noChangeShapeType="1"/>
            </p:cNvCxnSpPr>
            <p:nvPr/>
          </p:nvCxnSpPr>
          <p:spPr bwMode="auto">
            <a:xfrm>
              <a:off x="8021639" y="3304284"/>
              <a:ext cx="0" cy="450527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960563" y="2312988"/>
            <a:ext cx="2493962" cy="1508125"/>
            <a:chOff x="8048374" y="2305075"/>
            <a:chExt cx="1116262" cy="1507445"/>
          </a:xfrm>
        </p:grpSpPr>
        <p:grpSp>
          <p:nvGrpSpPr>
            <p:cNvPr id="11274" name="Group 21"/>
            <p:cNvGrpSpPr>
              <a:grpSpLocks/>
            </p:cNvGrpSpPr>
            <p:nvPr/>
          </p:nvGrpSpPr>
          <p:grpSpPr bwMode="auto">
            <a:xfrm>
              <a:off x="8055769" y="2305075"/>
              <a:ext cx="1108867" cy="1466259"/>
              <a:chOff x="7827169" y="2305075"/>
              <a:chExt cx="1108867" cy="1466259"/>
            </a:xfrm>
          </p:grpSpPr>
          <p:cxnSp>
            <p:nvCxnSpPr>
              <p:cNvPr id="11276" name="Straight Arrow Connector 23"/>
              <p:cNvCxnSpPr>
                <a:cxnSpLocks noChangeShapeType="1"/>
              </p:cNvCxnSpPr>
              <p:nvPr/>
            </p:nvCxnSpPr>
            <p:spPr bwMode="auto">
              <a:xfrm flipH="1" flipV="1">
                <a:off x="8936035" y="2319656"/>
                <a:ext cx="1" cy="433576"/>
              </a:xfrm>
              <a:prstGeom prst="straightConnector1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77" name="Straight Arrow Connector 24"/>
              <p:cNvCxnSpPr>
                <a:cxnSpLocks noChangeShapeType="1"/>
              </p:cNvCxnSpPr>
              <p:nvPr/>
            </p:nvCxnSpPr>
            <p:spPr bwMode="auto">
              <a:xfrm flipH="1" flipV="1">
                <a:off x="7827169" y="2305075"/>
                <a:ext cx="1" cy="433576"/>
              </a:xfrm>
              <a:prstGeom prst="straightConnector1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78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8936035" y="3320807"/>
                <a:ext cx="0" cy="450527"/>
              </a:xfrm>
              <a:prstGeom prst="straightConnector1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275" name="Straight Arrow Connector 22"/>
            <p:cNvCxnSpPr>
              <a:cxnSpLocks noChangeShapeType="1"/>
            </p:cNvCxnSpPr>
            <p:nvPr/>
          </p:nvCxnSpPr>
          <p:spPr bwMode="auto">
            <a:xfrm>
              <a:off x="8048374" y="3361993"/>
              <a:ext cx="0" cy="450527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41300"/>
            <a:ext cx="56229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204788" y="549275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when K &gt;&gt; 1</a:t>
            </a:r>
            <a:br>
              <a:rPr lang="en-US" altLang="en-US"/>
            </a:br>
            <a:r>
              <a:rPr lang="en-US" altLang="en-US"/>
              <a:t>(bigger than 1000)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722813"/>
            <a:ext cx="5621338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121400" y="5049838"/>
            <a:ext cx="4046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when K &lt;&lt; 1</a:t>
            </a:r>
            <a:br>
              <a:rPr lang="en-US" altLang="en-US"/>
            </a:br>
            <a:r>
              <a:rPr lang="en-US" altLang="en-US"/>
              <a:t>(smaller than 0.001)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575425" y="827088"/>
            <a:ext cx="363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[products] &gt; [reactants]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0975" y="5207000"/>
            <a:ext cx="3630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[reactants] &gt; [products]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55963" y="2741613"/>
            <a:ext cx="446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“Equilibrium lies to the right”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806700" y="4260850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“Equilibrium lies to the left”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458075" y="1550988"/>
            <a:ext cx="1598613" cy="1077912"/>
            <a:chOff x="1499143" y="2502079"/>
            <a:chExt cx="977556" cy="1076524"/>
          </a:xfrm>
        </p:grpSpPr>
        <p:sp>
          <p:nvSpPr>
            <p:cNvPr id="12304" name="TextBox 5"/>
            <p:cNvSpPr txBox="1">
              <a:spLocks noChangeArrowheads="1"/>
            </p:cNvSpPr>
            <p:nvPr/>
          </p:nvSpPr>
          <p:spPr bwMode="auto">
            <a:xfrm>
              <a:off x="1499143" y="2763699"/>
              <a:ext cx="519866" cy="55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 = </a:t>
              </a:r>
            </a:p>
          </p:txBody>
        </p:sp>
        <p:grpSp>
          <p:nvGrpSpPr>
            <p:cNvPr id="12305" name="Group 11"/>
            <p:cNvGrpSpPr>
              <a:grpSpLocks/>
            </p:cNvGrpSpPr>
            <p:nvPr/>
          </p:nvGrpSpPr>
          <p:grpSpPr bwMode="auto">
            <a:xfrm>
              <a:off x="1907376" y="2502079"/>
              <a:ext cx="569323" cy="1076524"/>
              <a:chOff x="1907376" y="2502079"/>
              <a:chExt cx="569323" cy="1076524"/>
            </a:xfrm>
          </p:grpSpPr>
          <p:sp>
            <p:nvSpPr>
              <p:cNvPr id="12306" name="Rectangle 3"/>
              <p:cNvSpPr>
                <a:spLocks noChangeArrowheads="1"/>
              </p:cNvSpPr>
              <p:nvPr/>
            </p:nvSpPr>
            <p:spPr bwMode="auto">
              <a:xfrm>
                <a:off x="1907376" y="2502079"/>
                <a:ext cx="569323" cy="1076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 P</a:t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  R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1230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024349" y="3040341"/>
                <a:ext cx="312523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08088" y="5942013"/>
            <a:ext cx="1598612" cy="1077912"/>
            <a:chOff x="1499143" y="2502079"/>
            <a:chExt cx="977556" cy="1076524"/>
          </a:xfrm>
        </p:grpSpPr>
        <p:sp>
          <p:nvSpPr>
            <p:cNvPr id="12300" name="TextBox 5"/>
            <p:cNvSpPr txBox="1">
              <a:spLocks noChangeArrowheads="1"/>
            </p:cNvSpPr>
            <p:nvPr/>
          </p:nvSpPr>
          <p:spPr bwMode="auto">
            <a:xfrm>
              <a:off x="1499143" y="2763699"/>
              <a:ext cx="519866" cy="55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 = </a:t>
              </a:r>
            </a:p>
          </p:txBody>
        </p:sp>
        <p:grpSp>
          <p:nvGrpSpPr>
            <p:cNvPr id="12301" name="Group 11"/>
            <p:cNvGrpSpPr>
              <a:grpSpLocks/>
            </p:cNvGrpSpPr>
            <p:nvPr/>
          </p:nvGrpSpPr>
          <p:grpSpPr bwMode="auto">
            <a:xfrm>
              <a:off x="1907376" y="2502079"/>
              <a:ext cx="569323" cy="1076524"/>
              <a:chOff x="1907376" y="2502079"/>
              <a:chExt cx="569323" cy="1076524"/>
            </a:xfrm>
          </p:grpSpPr>
          <p:sp>
            <p:nvSpPr>
              <p:cNvPr id="12302" name="Rectangle 3"/>
              <p:cNvSpPr>
                <a:spLocks noChangeArrowheads="1"/>
              </p:cNvSpPr>
              <p:nvPr/>
            </p:nvSpPr>
            <p:spPr bwMode="auto">
              <a:xfrm>
                <a:off x="1907376" y="2502079"/>
                <a:ext cx="569323" cy="1076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 P</a:t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  R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1230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2024349" y="3040341"/>
                <a:ext cx="312523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199" grpId="0"/>
      <p:bldP spid="819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22363" y="3732213"/>
            <a:ext cx="7848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 is </a:t>
            </a:r>
            <a:r>
              <a:rPr lang="en-US" altLang="en-US" u="sng">
                <a:solidFill>
                  <a:srgbClr val="FF0000"/>
                </a:solidFill>
              </a:rPr>
              <a:t>constant</a:t>
            </a:r>
            <a:r>
              <a:rPr lang="en-US" altLang="en-US"/>
              <a:t> and does </a:t>
            </a:r>
            <a:r>
              <a:rPr lang="en-US" altLang="en-US" u="sng">
                <a:solidFill>
                  <a:srgbClr val="FF0000"/>
                </a:solidFill>
              </a:rPr>
              <a:t>NOT</a:t>
            </a:r>
            <a:r>
              <a:rPr lang="en-US" altLang="en-US"/>
              <a:t> vary with [  ]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36763" y="5256213"/>
            <a:ext cx="5600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 does </a:t>
            </a:r>
            <a:r>
              <a:rPr lang="en-US" altLang="en-US" u="sng">
                <a:solidFill>
                  <a:srgbClr val="00B050"/>
                </a:solidFill>
              </a:rPr>
              <a:t>vary</a:t>
            </a:r>
            <a:r>
              <a:rPr lang="en-US" altLang="en-US"/>
              <a:t> with temperature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836863" y="669925"/>
            <a:ext cx="480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If  K </a:t>
            </a:r>
            <a:r>
              <a:rPr lang="en-US" altLang="en-US">
                <a:sym typeface="Symbol" pitchFamily="18" charset="2"/>
              </a:rPr>
              <a:t> </a:t>
            </a:r>
            <a:r>
              <a:rPr lang="en-US" altLang="en-US"/>
              <a:t>1     (0.001 – 1000)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1363" y="1685925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equilibrium mixture will have similar (or comparable) amounts of reactants and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179763" y="684213"/>
            <a:ext cx="4495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sz="2400"/>
              <a:t>c</a:t>
            </a:r>
            <a:r>
              <a:rPr lang="en-US" altLang="en-US"/>
              <a:t> and K</a:t>
            </a:r>
            <a:r>
              <a:rPr lang="en-US" altLang="en-US" sz="2400"/>
              <a:t>p</a:t>
            </a:r>
            <a:r>
              <a:rPr lang="en-US" altLang="en-US"/>
              <a:t> are related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08363" y="1709738"/>
            <a:ext cx="3276600" cy="5540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K</a:t>
            </a:r>
            <a:r>
              <a:rPr lang="en-US" altLang="en-US" sz="2400"/>
              <a:t>p</a:t>
            </a:r>
            <a:r>
              <a:rPr lang="en-US" altLang="en-US"/>
              <a:t>  =  K</a:t>
            </a:r>
            <a:r>
              <a:rPr lang="en-US" altLang="en-US" sz="2400"/>
              <a:t>c</a:t>
            </a:r>
            <a:r>
              <a:rPr lang="en-US" altLang="en-US"/>
              <a:t> (RT)</a:t>
            </a:r>
            <a:r>
              <a:rPr lang="en-US" altLang="en-US" baseline="30000"/>
              <a:t> </a:t>
            </a:r>
            <a:r>
              <a:rPr lang="el-GR" altLang="en-US" baseline="30000"/>
              <a:t>Δ</a:t>
            </a:r>
            <a:r>
              <a:rPr lang="en-US" altLang="en-US" baseline="30000"/>
              <a:t>n</a:t>
            </a:r>
            <a:endParaRPr lang="en-US" alt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047750" y="4722813"/>
            <a:ext cx="83677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600" i="1"/>
              <a:t>n</a:t>
            </a:r>
            <a:r>
              <a:rPr lang="en-US" altLang="en-US" sz="2600"/>
              <a:t> =  (sum of coefficients of gaseous products)</a:t>
            </a:r>
            <a:br>
              <a:rPr lang="en-US" altLang="en-US" sz="2600"/>
            </a:br>
            <a:r>
              <a:rPr lang="en-US" altLang="en-US" sz="2600"/>
              <a:t>	</a:t>
            </a:r>
            <a:r>
              <a:rPr lang="en-US" altLang="en-US" sz="2600">
                <a:cs typeface="Arial" charset="0"/>
              </a:rPr>
              <a:t>−</a:t>
            </a:r>
            <a:r>
              <a:rPr lang="en-US" altLang="en-US" sz="2600"/>
              <a:t> (sum of coefficients of gaseous reactants)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5763" y="2794000"/>
            <a:ext cx="513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R = 0.08206 </a:t>
            </a:r>
            <a:r>
              <a:rPr lang="en-US" altLang="en-US" sz="2800" dirty="0" err="1"/>
              <a:t>L·atm</a:t>
            </a:r>
            <a:r>
              <a:rPr lang="en-US" altLang="en-US" sz="2800" dirty="0"/>
              <a:t>/</a:t>
            </a:r>
            <a:r>
              <a:rPr lang="en-US" altLang="en-US" sz="2800" dirty="0" err="1"/>
              <a:t>mole·K</a:t>
            </a:r>
            <a:endParaRPr lang="en-US" altLang="en-US" sz="2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25763" y="3732213"/>
            <a:ext cx="4672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T = temperature in Kelvin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23950" y="608013"/>
            <a:ext cx="8783638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 container is initially charged with</a:t>
            </a:r>
            <a:br>
              <a:rPr lang="en-US" altLang="en-US"/>
            </a:br>
            <a:r>
              <a:rPr lang="en-US" altLang="en-US"/>
              <a:t>2.00 </a:t>
            </a:r>
            <a:r>
              <a:rPr lang="en-US" altLang="en-US" u="sng"/>
              <a:t>M</a:t>
            </a:r>
            <a:r>
              <a:rPr lang="en-US" altLang="en-US"/>
              <a:t> phosgene, COCl</a:t>
            </a:r>
            <a:r>
              <a:rPr lang="en-US" altLang="en-US" baseline="-25000"/>
              <a:t>2</a:t>
            </a:r>
            <a:r>
              <a:rPr lang="en-US" altLang="en-US" sz="2800"/>
              <a:t> (g)</a:t>
            </a:r>
            <a:r>
              <a:rPr lang="en-US" altLang="en-US"/>
              <a:t> at 395 </a:t>
            </a:r>
            <a:r>
              <a:rPr lang="en-US" altLang="en-US">
                <a:cs typeface="Times New Roman" pitchFamily="18" charset="0"/>
              </a:rPr>
              <a:t>°C. An equilibrium with carbon monoxide and</a:t>
            </a:r>
            <a:br>
              <a:rPr lang="en-US" altLang="en-US">
                <a:cs typeface="Times New Roman" pitchFamily="18" charset="0"/>
              </a:rPr>
            </a:br>
            <a:r>
              <a:rPr lang="en-US" altLang="en-US">
                <a:cs typeface="Times New Roman" pitchFamily="18" charset="0"/>
              </a:rPr>
              <a:t>chlorine gas is established. The equilibrium concentration of chlorine gas was found to be 0.0398 </a:t>
            </a:r>
            <a:r>
              <a:rPr lang="en-US" altLang="en-US" u="sng">
                <a:cs typeface="Times New Roman" pitchFamily="18" charset="0"/>
              </a:rPr>
              <a:t>M</a:t>
            </a:r>
            <a:r>
              <a:rPr lang="en-US" altLang="en-US">
                <a:cs typeface="Times New Roman" pitchFamily="18" charset="0"/>
              </a:rPr>
              <a:t>.  What is K</a:t>
            </a:r>
            <a:r>
              <a:rPr lang="en-US" altLang="en-US" sz="2400">
                <a:cs typeface="Times New Roman" pitchFamily="18" charset="0"/>
              </a:rPr>
              <a:t>c</a:t>
            </a:r>
            <a:r>
              <a:rPr lang="en-US" altLang="en-US">
                <a:cs typeface="Times New Roman" pitchFamily="18" charset="0"/>
              </a:rPr>
              <a:t> for this reaction ?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8563" y="3960813"/>
            <a:ext cx="678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1. Write the balanced chemical reaction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98563" y="4799013"/>
            <a:ext cx="563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2. Build a chart under the reaction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203325" y="5637213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3. Fill in the appropriate information (this is hard !!!)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203325" y="6475413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4. Solve the problem that is 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046163" y="836613"/>
            <a:ext cx="8153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A container is initially charged with</a:t>
            </a:r>
            <a:br>
              <a:rPr lang="en-US" altLang="en-US" sz="3200"/>
            </a:br>
            <a:r>
              <a:rPr lang="en-US" altLang="en-US" sz="3200"/>
              <a:t>0.260 atm Cl</a:t>
            </a:r>
            <a:r>
              <a:rPr lang="en-US" altLang="en-US" sz="3200" baseline="-25000"/>
              <a:t>2</a:t>
            </a:r>
            <a:r>
              <a:rPr lang="en-US" altLang="en-US" sz="2800"/>
              <a:t> (g)</a:t>
            </a:r>
            <a:r>
              <a:rPr lang="en-US" altLang="en-US" sz="3200"/>
              <a:t> and 0.520 atm Br</a:t>
            </a:r>
            <a:r>
              <a:rPr lang="en-US" altLang="en-US" sz="3200" baseline="-25000"/>
              <a:t>2</a:t>
            </a:r>
            <a:r>
              <a:rPr lang="en-US" altLang="en-US" sz="2800"/>
              <a:t> (g)</a:t>
            </a:r>
            <a:br>
              <a:rPr lang="en-US" altLang="en-US" sz="2800"/>
            </a:br>
            <a:r>
              <a:rPr lang="en-US" altLang="en-US" sz="3200"/>
              <a:t>at 75 °C. The reactants combine to produce  BrCl</a:t>
            </a:r>
            <a:r>
              <a:rPr lang="en-US" altLang="en-US" sz="2800"/>
              <a:t> (g)</a:t>
            </a:r>
            <a:r>
              <a:rPr lang="en-US" altLang="en-US" sz="3200"/>
              <a:t>.   K</a:t>
            </a:r>
            <a:r>
              <a:rPr lang="en-US" altLang="en-US" sz="2600"/>
              <a:t>p</a:t>
            </a:r>
            <a:r>
              <a:rPr lang="en-US" altLang="en-US" sz="3200"/>
              <a:t> = 56.9 at this temperature. What are the partial pressures of all species at equilibrium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41363" y="684213"/>
            <a:ext cx="90678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A container is initially charged with</a:t>
            </a:r>
            <a:br>
              <a:rPr lang="en-US" altLang="en-US" sz="3200"/>
            </a:br>
            <a:r>
              <a:rPr lang="en-US" altLang="en-US" sz="3200"/>
              <a:t>0.18 </a:t>
            </a:r>
            <a:r>
              <a:rPr lang="en-US" altLang="en-US" sz="3200" u="sng"/>
              <a:t>M</a:t>
            </a:r>
            <a:r>
              <a:rPr lang="en-US" altLang="en-US" sz="3200"/>
              <a:t> CH</a:t>
            </a:r>
            <a:r>
              <a:rPr lang="en-US" altLang="en-US" sz="3200" baseline="-25000"/>
              <a:t>4</a:t>
            </a:r>
            <a:r>
              <a:rPr lang="en-US" altLang="en-US" sz="3200"/>
              <a:t> (g) and 0.18 </a:t>
            </a:r>
            <a:r>
              <a:rPr lang="en-US" altLang="en-US" sz="3200" u="sng"/>
              <a:t>M</a:t>
            </a:r>
            <a:r>
              <a:rPr lang="en-US" altLang="en-US" sz="3200"/>
              <a:t> CCl</a:t>
            </a:r>
            <a:r>
              <a:rPr lang="en-US" altLang="en-US" sz="3200" baseline="-25000"/>
              <a:t>4</a:t>
            </a:r>
            <a:r>
              <a:rPr lang="en-US" altLang="en-US" sz="3200"/>
              <a:t> (g) at 455 °C. The reactants combine to produce CH</a:t>
            </a:r>
            <a:r>
              <a:rPr lang="en-US" altLang="en-US" sz="3200" baseline="-25000"/>
              <a:t>2</a:t>
            </a:r>
            <a:r>
              <a:rPr lang="en-US" altLang="en-US" sz="3200"/>
              <a:t>Cl</a:t>
            </a:r>
            <a:r>
              <a:rPr lang="en-US" altLang="en-US" sz="3200" baseline="-25000"/>
              <a:t>2</a:t>
            </a:r>
            <a:r>
              <a:rPr lang="en-US" altLang="en-US" sz="3200"/>
              <a:t> (g).</a:t>
            </a:r>
            <a:br>
              <a:rPr lang="en-US" altLang="en-US" sz="3200"/>
            </a:br>
            <a:r>
              <a:rPr lang="en-US" altLang="en-US" sz="3200"/>
              <a:t>Kc = 0.559 at this temperature. What are the molarities of all species at equilibrium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825" y="4265613"/>
            <a:ext cx="93726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003425" indent="-20034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When Q &gt; K, the reaction will proceed to the left</a:t>
            </a:r>
            <a:br>
              <a:rPr lang="en-US" altLang="en-US" sz="2800"/>
            </a:br>
            <a:r>
              <a:rPr lang="en-US" altLang="en-US" sz="2800"/>
              <a:t>(toward reactants) to establish equilibrium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34963" y="531813"/>
            <a:ext cx="94630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235450" indent="-42354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reaction quotient, Q</a:t>
            </a:r>
            <a:r>
              <a:rPr lang="en-US" altLang="en-US"/>
              <a:t> – an equilibrium expression for a reaction </a:t>
            </a:r>
            <a:r>
              <a:rPr lang="en-US" altLang="en-US" u="sng">
                <a:solidFill>
                  <a:srgbClr val="0070C0"/>
                </a:solidFill>
              </a:rPr>
              <a:t>NOT</a:t>
            </a:r>
            <a:r>
              <a:rPr lang="en-US" altLang="en-US"/>
              <a:t> necessarily at equilibrium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0700" y="5865813"/>
            <a:ext cx="761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When Q = K, the reaction is at equilibrium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9113" y="2665413"/>
            <a:ext cx="969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49450" indent="-19494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When Q &lt; K, the reaction will proceed to the right</a:t>
            </a:r>
            <a:br>
              <a:rPr lang="en-US" altLang="en-US" sz="2800"/>
            </a:br>
            <a:r>
              <a:rPr lang="en-US" altLang="en-US" sz="2800"/>
              <a:t>(toward products) to establish equilibrium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7356475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98563" y="5762625"/>
            <a:ext cx="251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Q &lt; K</a:t>
            </a:r>
            <a:br>
              <a:rPr lang="en-US" altLang="en-US"/>
            </a:br>
            <a:r>
              <a:rPr lang="en-US" altLang="en-US"/>
              <a:t>rxn forms products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32563" y="5788025"/>
            <a:ext cx="2514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Q &gt; K</a:t>
            </a:r>
            <a:br>
              <a:rPr lang="en-US" altLang="en-US"/>
            </a:br>
            <a:r>
              <a:rPr lang="en-US" altLang="en-US"/>
              <a:t>rxn forms reactants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973513" y="5768975"/>
            <a:ext cx="251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Q = K</a:t>
            </a:r>
            <a:br>
              <a:rPr lang="en-US" altLang="en-US"/>
            </a:br>
            <a:r>
              <a:rPr lang="en-US" altLang="en-US"/>
              <a:t>rxn at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531813"/>
            <a:ext cx="6291262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q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5" y="-992188"/>
            <a:ext cx="11355388" cy="907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88963" y="608013"/>
            <a:ext cx="9296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86400" indent="-5486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homogeneous equilibrium</a:t>
            </a:r>
            <a:r>
              <a:rPr lang="en-US" altLang="en-US"/>
              <a:t> – all species are in the same phase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0363" y="2224088"/>
            <a:ext cx="95250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661025" indent="-5661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heterogeneous equilibrium</a:t>
            </a:r>
            <a:r>
              <a:rPr lang="en-US" altLang="en-US"/>
              <a:t> – all species are </a:t>
            </a:r>
            <a:r>
              <a:rPr lang="en-US" altLang="en-US" u="sng">
                <a:solidFill>
                  <a:srgbClr val="0070C0"/>
                </a:solidFill>
              </a:rPr>
              <a:t>NOT</a:t>
            </a:r>
            <a:r>
              <a:rPr lang="en-US" altLang="en-US"/>
              <a:t> in the same phase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3763" y="3960813"/>
            <a:ext cx="8229600" cy="1016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* </a:t>
            </a:r>
            <a:r>
              <a:rPr lang="en-US" altLang="en-US" u="sng">
                <a:solidFill>
                  <a:srgbClr val="0070C0"/>
                </a:solidFill>
              </a:rPr>
              <a:t>ALL</a:t>
            </a:r>
            <a:r>
              <a:rPr lang="en-US" altLang="en-US"/>
              <a:t> pure liquids and solids are left out of the equilibrium expression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3763" y="5637213"/>
            <a:ext cx="8229600" cy="1016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aqueous solutions, ex. NaCl</a:t>
            </a:r>
            <a:r>
              <a:rPr lang="en-US" altLang="en-US" sz="2400"/>
              <a:t> </a:t>
            </a:r>
            <a:r>
              <a:rPr lang="en-US" altLang="en-US" sz="2600"/>
              <a:t>(aq),</a:t>
            </a:r>
            <a:r>
              <a:rPr lang="en-US" altLang="en-US"/>
              <a:t> are always included in the equilibrium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41363" y="379413"/>
            <a:ext cx="8305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Fact: When a system is at equilibrium, it will remain at equilibrium forever, unless disturbed by some outside force.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58825" y="2132013"/>
            <a:ext cx="8839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3200" indent="-2743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outside force:	- change in concentration</a:t>
            </a:r>
            <a:br>
              <a:rPr lang="en-US" altLang="en-US" sz="2800"/>
            </a:br>
            <a:r>
              <a:rPr lang="en-US" altLang="en-US" sz="2800"/>
              <a:t>- change in temperature</a:t>
            </a:r>
            <a:br>
              <a:rPr lang="en-US" altLang="en-US" sz="2800"/>
            </a:br>
            <a:r>
              <a:rPr lang="en-US" altLang="en-US" sz="2800"/>
              <a:t>- change in pressure (gas phase)</a:t>
            </a:r>
            <a:endParaRPr lang="en-US" altLang="en-US" sz="320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8463" y="4113213"/>
            <a:ext cx="95250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289425" indent="-42894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Le Ch</a:t>
            </a:r>
            <a:r>
              <a:rPr lang="en-US" altLang="en-US" sz="2800" u="sng">
                <a:cs typeface="Arial" charset="0"/>
              </a:rPr>
              <a:t>â</a:t>
            </a:r>
            <a:r>
              <a:rPr lang="en-US" altLang="en-US" sz="2800" u="sng"/>
              <a:t>telier’s Principle</a:t>
            </a:r>
            <a:r>
              <a:rPr lang="en-US" altLang="en-US" sz="2800"/>
              <a:t> – when a “stress” is applied to</a:t>
            </a:r>
            <a:br>
              <a:rPr lang="en-US" altLang="en-US" sz="2800"/>
            </a:br>
            <a:r>
              <a:rPr lang="en-US" altLang="en-US" sz="2800"/>
              <a:t>a system at equilibrium, the reaction “shifts” to relieve</a:t>
            </a:r>
            <a:br>
              <a:rPr lang="en-US" altLang="en-US" sz="2800"/>
            </a:br>
            <a:r>
              <a:rPr lang="en-US" altLang="en-US" sz="2800"/>
              <a:t>the stress, and re-establish the condition of equilibrium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4700" y="4656138"/>
            <a:ext cx="8653463" cy="2840037"/>
            <a:chOff x="774701" y="4656250"/>
            <a:chExt cx="8652668" cy="2840675"/>
          </a:xfrm>
        </p:grpSpPr>
        <p:pic>
          <p:nvPicPr>
            <p:cNvPr id="2253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25"/>
            <a:stretch>
              <a:fillRect/>
            </a:stretch>
          </p:blipFill>
          <p:spPr bwMode="auto">
            <a:xfrm>
              <a:off x="774701" y="4656250"/>
              <a:ext cx="2937668" cy="284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TextBox 3"/>
            <p:cNvSpPr txBox="1">
              <a:spLocks noChangeArrowheads="1"/>
            </p:cNvSpPr>
            <p:nvPr/>
          </p:nvSpPr>
          <p:spPr bwMode="auto">
            <a:xfrm>
              <a:off x="3940969" y="6780212"/>
              <a:ext cx="5486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600"/>
                <a:t>Henry Le Chatelier   1850 – 1936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722563" y="912813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</a:rPr>
              <a:t>N</a:t>
            </a:r>
            <a:r>
              <a:rPr lang="en-US" altLang="en-US" sz="3200" baseline="-25000">
                <a:latin typeface="Times New Roman" pitchFamily="18" charset="0"/>
              </a:rPr>
              <a:t>2</a:t>
            </a:r>
            <a:r>
              <a:rPr lang="en-US" altLang="en-US" sz="2800">
                <a:latin typeface="Times New Roman" pitchFamily="18" charset="0"/>
              </a:rPr>
              <a:t> (g)</a:t>
            </a:r>
            <a:r>
              <a:rPr lang="en-US" altLang="en-US" sz="3200">
                <a:latin typeface="Times New Roman" pitchFamily="18" charset="0"/>
              </a:rPr>
              <a:t>  +  3 H</a:t>
            </a:r>
            <a:r>
              <a:rPr lang="en-US" altLang="en-US" sz="3200" baseline="-25000">
                <a:latin typeface="Times New Roman" pitchFamily="18" charset="0"/>
              </a:rPr>
              <a:t>2</a:t>
            </a:r>
            <a:r>
              <a:rPr lang="en-US" altLang="en-US" sz="2800">
                <a:latin typeface="Times New Roman" pitchFamily="18" charset="0"/>
              </a:rPr>
              <a:t> (g)</a:t>
            </a:r>
            <a:r>
              <a:rPr lang="en-US" altLang="en-US" sz="3200">
                <a:latin typeface="Times New Roman" pitchFamily="18" charset="0"/>
              </a:rPr>
              <a:t>  </a:t>
            </a:r>
            <a:r>
              <a:rPr lang="en-US" altLang="en-US" sz="3600">
                <a:latin typeface="Times New Roman" pitchFamily="18" charset="0"/>
              </a:rPr>
              <a:t>⇌</a:t>
            </a:r>
            <a:r>
              <a:rPr lang="en-US" altLang="en-US" sz="3200"/>
              <a:t> </a:t>
            </a:r>
            <a:r>
              <a:rPr lang="en-US" altLang="en-US" sz="3200">
                <a:latin typeface="Times New Roman" pitchFamily="18" charset="0"/>
              </a:rPr>
              <a:t> 2 NH</a:t>
            </a:r>
            <a:r>
              <a:rPr lang="en-US" altLang="en-US" sz="3200" baseline="-25000">
                <a:latin typeface="Times New Roman" pitchFamily="18" charset="0"/>
              </a:rPr>
              <a:t>3</a:t>
            </a:r>
            <a:r>
              <a:rPr lang="en-US" altLang="en-US" sz="2800">
                <a:latin typeface="Times New Roman" pitchFamily="18" charset="0"/>
              </a:rPr>
              <a:t> (g)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132013"/>
            <a:ext cx="6856412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-1588"/>
            <a:ext cx="7767638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17563" y="303213"/>
            <a:ext cx="8970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Le Ch</a:t>
            </a:r>
            <a:r>
              <a:rPr lang="en-US" altLang="en-US" sz="2800">
                <a:cs typeface="Arial" charset="0"/>
              </a:rPr>
              <a:t>â</a:t>
            </a:r>
            <a:r>
              <a:rPr lang="en-US" altLang="en-US" sz="2800"/>
              <a:t>telier states, “if a system is at equilibrium, and you…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07963" y="1674813"/>
            <a:ext cx="99599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1. add reactant, the reaction shifts to the Right,</a:t>
            </a:r>
            <a:r>
              <a:rPr lang="en-US" altLang="en-US" sz="2800">
                <a:sym typeface="Wingdings" pitchFamily="2" charset="2"/>
              </a:rPr>
              <a:t> </a:t>
            </a:r>
            <a:br>
              <a:rPr lang="en-US" altLang="en-US" sz="2800">
                <a:sym typeface="Wingdings" pitchFamily="2" charset="2"/>
              </a:rPr>
            </a:br>
            <a:r>
              <a:rPr lang="en-US" altLang="en-US" sz="2800">
                <a:sym typeface="Wingdings" pitchFamily="2" charset="2"/>
              </a:rPr>
              <a:t>to consume the excess reactant and restore equilibrium”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07963" y="5789613"/>
            <a:ext cx="922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4. remove product, the reaction shifts to the Right,</a:t>
            </a:r>
            <a:r>
              <a:rPr lang="en-US" altLang="en-US" sz="2800">
                <a:sym typeface="Wingdings" pitchFamily="2" charset="2"/>
              </a:rPr>
              <a:t> </a:t>
            </a:r>
            <a:br>
              <a:rPr lang="en-US" altLang="en-US" sz="2800">
                <a:sym typeface="Wingdings" pitchFamily="2" charset="2"/>
              </a:rPr>
            </a:br>
            <a:r>
              <a:rPr lang="en-US" altLang="en-US" sz="2800">
                <a:sym typeface="Wingdings" pitchFamily="2" charset="2"/>
              </a:rPr>
              <a:t>to replace the lost product and restore equilibrium”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07963" y="4418013"/>
            <a:ext cx="97964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3. remove reactant, the reaction shifts to the Left,</a:t>
            </a:r>
            <a:r>
              <a:rPr lang="en-US" altLang="en-US" sz="2800">
                <a:sym typeface="Wingdings" pitchFamily="2" charset="2"/>
              </a:rPr>
              <a:t> </a:t>
            </a:r>
            <a:br>
              <a:rPr lang="en-US" altLang="en-US" sz="2800">
                <a:sym typeface="Wingdings" pitchFamily="2" charset="2"/>
              </a:rPr>
            </a:br>
            <a:r>
              <a:rPr lang="en-US" altLang="en-US" sz="2800">
                <a:sym typeface="Wingdings" pitchFamily="2" charset="2"/>
              </a:rPr>
              <a:t>to replace the lost reactant and restore equilibrium”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07963" y="3046413"/>
            <a:ext cx="97964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2. add product, the reaction shifts to the Left,</a:t>
            </a:r>
            <a:r>
              <a:rPr lang="en-US" altLang="en-US" sz="2800">
                <a:sym typeface="Wingdings" pitchFamily="2" charset="2"/>
              </a:rPr>
              <a:t> </a:t>
            </a:r>
            <a:br>
              <a:rPr lang="en-US" altLang="en-US" sz="2800">
                <a:sym typeface="Wingdings" pitchFamily="2" charset="2"/>
              </a:rPr>
            </a:br>
            <a:r>
              <a:rPr lang="en-US" altLang="en-US" sz="2800">
                <a:sym typeface="Wingdings" pitchFamily="2" charset="2"/>
              </a:rPr>
              <a:t>to consume the excess product and restore equilibrium”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8437563" y="19796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8970963" y="60944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8132763" y="33512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8742363" y="47228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/>
      <p:bldP spid="43016" grpId="0"/>
      <p:bldP spid="43018" grpId="0" animBg="1"/>
      <p:bldP spid="43019" grpId="0" animBg="1"/>
      <p:bldP spid="43020" grpId="0" animBg="1"/>
      <p:bldP spid="430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122363" y="531813"/>
            <a:ext cx="800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Changes in applied pressure affects gas phase reactions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3351213"/>
            <a:ext cx="9883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>
                <a:solidFill>
                  <a:srgbClr val="FF0000"/>
                </a:solidFill>
              </a:rPr>
              <a:t>increase</a:t>
            </a:r>
            <a:r>
              <a:rPr lang="en-US" altLang="en-US" sz="2800"/>
              <a:t> in pressure results in the reaction shifting toward the side with the </a:t>
            </a:r>
            <a:r>
              <a:rPr lang="en-US" altLang="en-US" sz="2800" u="sng">
                <a:solidFill>
                  <a:srgbClr val="0070C0"/>
                </a:solidFill>
              </a:rPr>
              <a:t>fewest</a:t>
            </a:r>
            <a:r>
              <a:rPr lang="en-US" altLang="en-US" sz="2800"/>
              <a:t> number of gas particles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975" y="5103813"/>
            <a:ext cx="9885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>
                <a:solidFill>
                  <a:srgbClr val="00B050"/>
                </a:solidFill>
              </a:rPr>
              <a:t>decrease</a:t>
            </a:r>
            <a:r>
              <a:rPr lang="en-US" altLang="en-US" sz="2800"/>
              <a:t> in pressure results in the reaction shifting toward the side with the </a:t>
            </a:r>
            <a:r>
              <a:rPr lang="en-US" altLang="en-US" sz="2800" u="sng">
                <a:solidFill>
                  <a:srgbClr val="0070C0"/>
                </a:solidFill>
              </a:rPr>
              <a:t>largest</a:t>
            </a:r>
            <a:r>
              <a:rPr lang="en-US" altLang="en-US" sz="2800"/>
              <a:t> number of gas particles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4238" y="1927225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</a:rPr>
              <a:t>N</a:t>
            </a:r>
            <a:r>
              <a:rPr lang="en-US" altLang="en-US" sz="3200" baseline="-25000">
                <a:latin typeface="Times New Roman" pitchFamily="18" charset="0"/>
              </a:rPr>
              <a:t>2</a:t>
            </a:r>
            <a:r>
              <a:rPr lang="en-US" altLang="en-US" sz="2800">
                <a:latin typeface="Times New Roman" pitchFamily="18" charset="0"/>
              </a:rPr>
              <a:t> (g)</a:t>
            </a:r>
            <a:r>
              <a:rPr lang="en-US" altLang="en-US" sz="3200">
                <a:latin typeface="Times New Roman" pitchFamily="18" charset="0"/>
              </a:rPr>
              <a:t>  +  3 H</a:t>
            </a:r>
            <a:r>
              <a:rPr lang="en-US" altLang="en-US" sz="3200" baseline="-25000">
                <a:latin typeface="Times New Roman" pitchFamily="18" charset="0"/>
              </a:rPr>
              <a:t>2</a:t>
            </a:r>
            <a:r>
              <a:rPr lang="en-US" altLang="en-US" sz="2800">
                <a:latin typeface="Times New Roman" pitchFamily="18" charset="0"/>
              </a:rPr>
              <a:t> (g)</a:t>
            </a:r>
            <a:r>
              <a:rPr lang="en-US" altLang="en-US" sz="3200">
                <a:latin typeface="Times New Roman" pitchFamily="18" charset="0"/>
              </a:rPr>
              <a:t>  </a:t>
            </a:r>
            <a:r>
              <a:rPr lang="en-US" altLang="en-US" sz="3600">
                <a:latin typeface="Times New Roman" pitchFamily="18" charset="0"/>
              </a:rPr>
              <a:t>⇌</a:t>
            </a:r>
            <a:r>
              <a:rPr lang="en-US" altLang="en-US" sz="3200"/>
              <a:t> </a:t>
            </a:r>
            <a:r>
              <a:rPr lang="en-US" altLang="en-US" sz="3200">
                <a:latin typeface="Times New Roman" pitchFamily="18" charset="0"/>
              </a:rPr>
              <a:t> 2 NH</a:t>
            </a:r>
            <a:r>
              <a:rPr lang="en-US" altLang="en-US" sz="3200" baseline="-25000">
                <a:latin typeface="Times New Roman" pitchFamily="18" charset="0"/>
              </a:rPr>
              <a:t>3</a:t>
            </a:r>
            <a:r>
              <a:rPr lang="en-US" altLang="en-US" sz="2800">
                <a:latin typeface="Times New Roman" pitchFamily="18" charset="0"/>
              </a:rPr>
              <a:t> 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811213"/>
            <a:ext cx="677545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255963" y="249238"/>
            <a:ext cx="4343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N</a:t>
            </a:r>
            <a:r>
              <a:rPr lang="en-US" altLang="en-US" sz="2400" baseline="-25000">
                <a:latin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</a:rPr>
              <a:t> (g)  +  3 H</a:t>
            </a:r>
            <a:r>
              <a:rPr lang="en-US" altLang="en-US" sz="2400" baseline="-25000">
                <a:latin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</a:rPr>
              <a:t> (g)  ⇌</a:t>
            </a:r>
            <a:r>
              <a:rPr lang="en-US" altLang="en-US" sz="2400"/>
              <a:t> </a:t>
            </a:r>
            <a:r>
              <a:rPr lang="en-US" altLang="en-US" sz="2400">
                <a:latin typeface="Times New Roman" pitchFamily="18" charset="0"/>
              </a:rPr>
              <a:t> 2 NH</a:t>
            </a:r>
            <a:r>
              <a:rPr lang="en-US" altLang="en-US" sz="2400" baseline="-25000">
                <a:latin typeface="Times New Roman" pitchFamily="18" charset="0"/>
              </a:rPr>
              <a:t>3</a:t>
            </a:r>
            <a:r>
              <a:rPr lang="en-US" altLang="en-US" sz="2400">
                <a:latin typeface="Times New Roman" pitchFamily="18" charset="0"/>
              </a:rPr>
              <a:t> 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25500" y="3808413"/>
            <a:ext cx="8383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Changes in Temperature affects equilibrium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8338" y="5942013"/>
            <a:ext cx="8918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heat</a:t>
            </a:r>
            <a:r>
              <a:rPr lang="en-US" altLang="en-US" sz="2800"/>
              <a:t> is a </a:t>
            </a:r>
            <a:r>
              <a:rPr lang="en-US" altLang="en-US" sz="2800" u="sng">
                <a:solidFill>
                  <a:srgbClr val="0070C0"/>
                </a:solidFill>
              </a:rPr>
              <a:t>reactant</a:t>
            </a:r>
            <a:r>
              <a:rPr lang="en-US" altLang="en-US" sz="2800"/>
              <a:t> for an endothermic reaction and </a:t>
            </a:r>
            <a:br>
              <a:rPr lang="en-US" altLang="en-US" sz="2800"/>
            </a:br>
            <a:r>
              <a:rPr lang="en-US" altLang="en-US" sz="2800">
                <a:solidFill>
                  <a:srgbClr val="FF0000"/>
                </a:solidFill>
              </a:rPr>
              <a:t>heat</a:t>
            </a:r>
            <a:r>
              <a:rPr lang="en-US" altLang="en-US" sz="2800"/>
              <a:t> is a </a:t>
            </a:r>
            <a:r>
              <a:rPr lang="en-US" altLang="en-US" sz="2800" u="sng">
                <a:solidFill>
                  <a:srgbClr val="0070C0"/>
                </a:solidFill>
              </a:rPr>
              <a:t>product</a:t>
            </a:r>
            <a:r>
              <a:rPr lang="en-US" altLang="en-US" sz="2800"/>
              <a:t> for an exothermic reaction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31763" y="379413"/>
            <a:ext cx="99933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Changes in concentration or pressure results in reactions shifting but does </a:t>
            </a:r>
            <a:r>
              <a:rPr lang="en-US" altLang="en-US" sz="2800" u="sng">
                <a:solidFill>
                  <a:srgbClr val="0070C0"/>
                </a:solidFill>
              </a:rPr>
              <a:t>NOT</a:t>
            </a:r>
            <a:r>
              <a:rPr lang="en-US" altLang="en-US" sz="2800"/>
              <a:t> affect the numerical value of the equilibrium constant, 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463" y="2132013"/>
            <a:ext cx="9994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Changes in temperature also results in reactions shifting and </a:t>
            </a:r>
            <a:r>
              <a:rPr lang="en-US" altLang="en-US" sz="2800" u="sng">
                <a:solidFill>
                  <a:srgbClr val="0070C0"/>
                </a:solidFill>
              </a:rPr>
              <a:t>DOES</a:t>
            </a:r>
            <a:r>
              <a:rPr lang="en-US" altLang="en-US" sz="2800"/>
              <a:t> affect the numerical value of the equilibrium constant, K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263" y="4722813"/>
            <a:ext cx="9358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predicting how temperature affects equilibria requires thermodynamic knowledge of the equilibrium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65163" y="37941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or Gibbs Free Energy, is the ultimate, final deciding factor as to whether a reaction will occur spontaneously, anywhere in the universe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9563" y="2360613"/>
            <a:ext cx="2971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 dirty="0" smtClean="0">
                <a:solidFill>
                  <a:srgbClr val="0070C0"/>
                </a:solidFill>
              </a:rPr>
              <a:t>Recall:</a:t>
            </a:r>
            <a:endParaRPr lang="en-US" altLang="en-US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2763" y="3211513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= </a:t>
            </a:r>
            <a:r>
              <a:rPr lang="en-US" altLang="en-US">
                <a:solidFill>
                  <a:srgbClr val="00B050"/>
                </a:solidFill>
              </a:rPr>
              <a:t>– #</a:t>
            </a:r>
            <a:r>
              <a:rPr lang="en-US" altLang="en-US"/>
              <a:t>, the reaction is </a:t>
            </a:r>
            <a:r>
              <a:rPr lang="en-US" altLang="en-US">
                <a:solidFill>
                  <a:srgbClr val="00B050"/>
                </a:solidFill>
              </a:rPr>
              <a:t>spontaneous</a:t>
            </a:r>
            <a:r>
              <a:rPr lang="en-US" altLang="en-US"/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763" y="4189413"/>
            <a:ext cx="944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= </a:t>
            </a:r>
            <a:r>
              <a:rPr lang="en-US" altLang="en-US">
                <a:solidFill>
                  <a:srgbClr val="FF0000"/>
                </a:solidFill>
              </a:rPr>
              <a:t>+ #</a:t>
            </a:r>
            <a:r>
              <a:rPr lang="en-US" altLang="en-US"/>
              <a:t>, the reaction is </a:t>
            </a:r>
            <a:r>
              <a:rPr lang="en-US" altLang="en-US">
                <a:solidFill>
                  <a:srgbClr val="FF0000"/>
                </a:solidFill>
              </a:rPr>
              <a:t>nonspontaneous</a:t>
            </a:r>
            <a:r>
              <a:rPr lang="en-US" altLang="en-US"/>
              <a:t>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2763" y="5138738"/>
            <a:ext cx="94710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25775" indent="-30257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When </a:t>
            </a:r>
            <a:r>
              <a:rPr lang="el-GR" altLang="en-US" sz="3200" dirty="0"/>
              <a:t>Δ</a:t>
            </a:r>
            <a:r>
              <a:rPr lang="en-US" altLang="en-US" dirty="0" err="1"/>
              <a:t>G</a:t>
            </a:r>
            <a:r>
              <a:rPr lang="en-US" altLang="en-US" baseline="-25000" dirty="0" err="1"/>
              <a:t>rxn</a:t>
            </a:r>
            <a:r>
              <a:rPr lang="en-US" altLang="en-US" baseline="-25000" dirty="0"/>
              <a:t>  </a:t>
            </a:r>
            <a:r>
              <a:rPr lang="en-US" altLang="en-US" dirty="0"/>
              <a:t>= 0, the reaction is at equilibrium (has no tendency to go one way or the other) </a:t>
            </a:r>
          </a:p>
        </p:txBody>
      </p:sp>
    </p:spTree>
    <p:extLst>
      <p:ext uri="{BB962C8B-B14F-4D97-AF65-F5344CB8AC3E}">
        <p14:creationId xmlns:p14="http://schemas.microsoft.com/office/powerpoint/2010/main" val="20420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8053" y="767328"/>
            <a:ext cx="9651046" cy="1050091"/>
            <a:chOff x="411315" y="1015375"/>
            <a:chExt cx="9651046" cy="1050091"/>
          </a:xfrm>
        </p:grpSpPr>
        <p:sp>
          <p:nvSpPr>
            <p:cNvPr id="18434" name="Text Box 7"/>
            <p:cNvSpPr txBox="1">
              <a:spLocks noChangeArrowheads="1"/>
            </p:cNvSpPr>
            <p:nvPr/>
          </p:nvSpPr>
          <p:spPr bwMode="auto">
            <a:xfrm>
              <a:off x="1585120" y="1049803"/>
              <a:ext cx="847724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smtClean="0"/>
                <a:t>of a reaction at standard conditions is related to equilibrium constant, K of that reaction. </a:t>
              </a:r>
              <a:endParaRPr lang="en-US" alt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11315" y="1015375"/>
              <a:ext cx="1249060" cy="584775"/>
              <a:chOff x="312730" y="3674201"/>
              <a:chExt cx="1249060" cy="58477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937260" y="3674201"/>
                <a:ext cx="5326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°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12730" y="3674201"/>
                <a:ext cx="12490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3200" dirty="0"/>
                  <a:t>Δ</a:t>
                </a:r>
                <a:r>
                  <a:rPr lang="en-US" altLang="en-US" dirty="0" err="1"/>
                  <a:t>G</a:t>
                </a:r>
                <a:r>
                  <a:rPr lang="en-US" altLang="en-US" baseline="-25000" dirty="0" err="1"/>
                  <a:t>rxn</a:t>
                </a:r>
                <a:r>
                  <a:rPr lang="en-US" altLang="en-US" baseline="-25000" dirty="0"/>
                  <a:t> </a:t>
                </a:r>
                <a:endParaRPr lang="en-US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818134" y="2058697"/>
            <a:ext cx="4267200" cy="615553"/>
            <a:chOff x="3089976" y="2643475"/>
            <a:chExt cx="4267200" cy="615553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3089976" y="2643475"/>
              <a:ext cx="4267200" cy="6155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  </a:t>
              </a:r>
              <a:r>
                <a:rPr lang="en-US" altLang="en-US" sz="3400" dirty="0"/>
                <a:t>	</a:t>
              </a:r>
              <a:r>
                <a:rPr lang="en-US" altLang="en-US" sz="3400" dirty="0" smtClean="0"/>
                <a:t>   =   – 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RT(ln K)</a:t>
              </a:r>
              <a:endParaRPr lang="en-US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155459" y="2658863"/>
              <a:ext cx="1249060" cy="584775"/>
              <a:chOff x="312730" y="3674201"/>
              <a:chExt cx="1249060" cy="58477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37260" y="3674201"/>
                <a:ext cx="5326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°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12730" y="3674201"/>
                <a:ext cx="12490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3200" dirty="0"/>
                  <a:t>Δ</a:t>
                </a:r>
                <a:r>
                  <a:rPr lang="en-US" altLang="en-US" dirty="0" err="1"/>
                  <a:t>G</a:t>
                </a:r>
                <a:r>
                  <a:rPr lang="en-US" altLang="en-US" baseline="-25000" dirty="0" err="1"/>
                  <a:t>rxn</a:t>
                </a:r>
                <a:r>
                  <a:rPr lang="en-US" altLang="en-US" baseline="-25000" dirty="0"/>
                  <a:t> </a:t>
                </a:r>
                <a:endParaRPr lang="en-US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462524" y="3125493"/>
            <a:ext cx="4672012" cy="1308102"/>
            <a:chOff x="4169569" y="3862385"/>
            <a:chExt cx="4672012" cy="1308102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4169569" y="3862385"/>
              <a:ext cx="364499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/>
                <a:t>R = </a:t>
              </a:r>
              <a:r>
                <a:rPr lang="en-US" altLang="en-US" sz="2800" dirty="0" smtClean="0"/>
                <a:t>8.314 J/</a:t>
              </a:r>
              <a:r>
                <a:rPr lang="en-US" altLang="en-US" sz="2800" dirty="0" err="1" smtClean="0"/>
                <a:t>mole·K</a:t>
              </a:r>
              <a:endParaRPr lang="en-US" altLang="en-US" sz="2800" dirty="0"/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4169569" y="4646612"/>
              <a:ext cx="46720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/>
                <a:t>T = temperature in Kelvin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5736" y="4903748"/>
            <a:ext cx="9527163" cy="1508787"/>
            <a:chOff x="355191" y="5447188"/>
            <a:chExt cx="9527163" cy="1508787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355191" y="5447188"/>
              <a:ext cx="952716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smtClean="0"/>
                <a:t>at 25 °C and 1 </a:t>
              </a:r>
              <a:r>
                <a:rPr lang="en-US" altLang="en-US" dirty="0" err="1" smtClean="0"/>
                <a:t>atm</a:t>
              </a:r>
              <a:r>
                <a:rPr lang="en-US" altLang="en-US" dirty="0" smtClean="0"/>
                <a:t>, a gas phase reaction exhibits an equilibrium constant, </a:t>
              </a:r>
              <a:r>
                <a:rPr lang="en-US" altLang="en-US" dirty="0" err="1" smtClean="0"/>
                <a:t>Kp</a:t>
              </a:r>
              <a:r>
                <a:rPr lang="en-US" altLang="en-US" dirty="0" smtClean="0"/>
                <a:t> = 8.4 x 10</a:t>
              </a:r>
              <a:r>
                <a:rPr lang="en-US" altLang="en-US" baseline="30000" dirty="0" smtClean="0"/>
                <a:t>7</a:t>
              </a:r>
              <a:r>
                <a:rPr lang="en-US" altLang="en-US" dirty="0" smtClean="0"/>
                <a:t> at standard conditions. Determine            (in units of kJ/mole).</a:t>
              </a:r>
              <a:endParaRPr lang="en-US" alt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494242" y="6371200"/>
              <a:ext cx="1249060" cy="584775"/>
              <a:chOff x="312730" y="3674201"/>
              <a:chExt cx="1249060" cy="58477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937260" y="3674201"/>
                <a:ext cx="5326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°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12730" y="3674201"/>
                <a:ext cx="12490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n-US" sz="3200" dirty="0"/>
                  <a:t>Δ</a:t>
                </a:r>
                <a:r>
                  <a:rPr lang="en-US" altLang="en-US" dirty="0" err="1"/>
                  <a:t>G</a:t>
                </a:r>
                <a:r>
                  <a:rPr lang="en-US" altLang="en-US" baseline="-25000" dirty="0" err="1"/>
                  <a:t>rxn</a:t>
                </a:r>
                <a:r>
                  <a:rPr lang="en-US" altLang="en-US" baseline="-25000" dirty="0"/>
                  <a:t>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64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2451100"/>
            <a:ext cx="5184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1350963" y="488950"/>
            <a:ext cx="7477125" cy="787400"/>
            <a:chOff x="1731169" y="2867686"/>
            <a:chExt cx="2667000" cy="1015663"/>
          </a:xfrm>
        </p:grpSpPr>
        <p:sp>
          <p:nvSpPr>
            <p:cNvPr id="4106" name="TextBox 3"/>
            <p:cNvSpPr txBox="1">
              <a:spLocks noChangeArrowheads="1"/>
            </p:cNvSpPr>
            <p:nvPr/>
          </p:nvSpPr>
          <p:spPr bwMode="auto">
            <a:xfrm>
              <a:off x="1731169" y="2867686"/>
              <a:ext cx="2667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2 NO (g)   +   O</a:t>
              </a:r>
              <a:r>
                <a:rPr lang="en-US" altLang="en-US" baseline="-25000"/>
                <a:t>2</a:t>
              </a:r>
              <a:r>
                <a:rPr lang="en-US" altLang="en-US"/>
                <a:t> (g)     	    2 NO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</a:p>
          </p:txBody>
        </p:sp>
        <p:cxnSp>
          <p:nvCxnSpPr>
            <p:cNvPr id="4107" name="Straight Arrow Connector 8"/>
            <p:cNvCxnSpPr>
              <a:cxnSpLocks noChangeShapeType="1"/>
            </p:cNvCxnSpPr>
            <p:nvPr/>
          </p:nvCxnSpPr>
          <p:spPr bwMode="auto">
            <a:xfrm>
              <a:off x="3171616" y="3257344"/>
              <a:ext cx="250151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52563" y="1565275"/>
            <a:ext cx="7021512" cy="554038"/>
            <a:chOff x="1731169" y="2867686"/>
            <a:chExt cx="2667000" cy="714905"/>
          </a:xfrm>
        </p:grpSpPr>
        <p:sp>
          <p:nvSpPr>
            <p:cNvPr id="4104" name="TextBox 10"/>
            <p:cNvSpPr txBox="1">
              <a:spLocks noChangeArrowheads="1"/>
            </p:cNvSpPr>
            <p:nvPr/>
          </p:nvSpPr>
          <p:spPr bwMode="auto">
            <a:xfrm>
              <a:off x="1731169" y="2867686"/>
              <a:ext cx="2667000" cy="71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2 NO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  <a:r>
                <a:rPr lang="en-US" altLang="en-US" baseline="-25000"/>
                <a:t> </a:t>
              </a:r>
              <a:r>
                <a:rPr lang="en-US" altLang="en-US"/>
                <a:t>	            2 NO (g)   +   O</a:t>
              </a:r>
              <a:r>
                <a:rPr lang="en-US" altLang="en-US" baseline="-25000"/>
                <a:t>2</a:t>
              </a:r>
              <a:r>
                <a:rPr lang="en-US" altLang="en-US"/>
                <a:t> (g) </a:t>
              </a:r>
            </a:p>
          </p:txBody>
        </p:sp>
        <p:cxnSp>
          <p:nvCxnSpPr>
            <p:cNvPr id="4105" name="Straight Arrow Connector 8"/>
            <p:cNvCxnSpPr>
              <a:cxnSpLocks noChangeShapeType="1"/>
            </p:cNvCxnSpPr>
            <p:nvPr/>
          </p:nvCxnSpPr>
          <p:spPr bwMode="auto">
            <a:xfrm>
              <a:off x="2553876" y="3226283"/>
              <a:ext cx="250151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223963" y="6045200"/>
            <a:ext cx="7478712" cy="830263"/>
            <a:chOff x="1224324" y="6044408"/>
            <a:chExt cx="7478424" cy="830997"/>
          </a:xfrm>
        </p:grpSpPr>
        <p:sp>
          <p:nvSpPr>
            <p:cNvPr id="4102" name="TextBox 15"/>
            <p:cNvSpPr txBox="1">
              <a:spLocks noChangeArrowheads="1"/>
            </p:cNvSpPr>
            <p:nvPr/>
          </p:nvSpPr>
          <p:spPr bwMode="auto">
            <a:xfrm>
              <a:off x="1224324" y="6170612"/>
              <a:ext cx="74784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2 NO (g)   +   O</a:t>
              </a:r>
              <a:r>
                <a:rPr lang="en-US" altLang="en-US" baseline="-25000"/>
                <a:t>2</a:t>
              </a:r>
              <a:r>
                <a:rPr lang="en-US" altLang="en-US"/>
                <a:t> (g)     	   2 NO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</a:p>
          </p:txBody>
        </p:sp>
        <p:sp>
          <p:nvSpPr>
            <p:cNvPr id="4103" name="TextBox 17"/>
            <p:cNvSpPr txBox="1">
              <a:spLocks noChangeArrowheads="1"/>
            </p:cNvSpPr>
            <p:nvPr/>
          </p:nvSpPr>
          <p:spPr bwMode="auto">
            <a:xfrm>
              <a:off x="5228039" y="6044408"/>
              <a:ext cx="83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/>
                <a:t>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65163" y="455613"/>
            <a:ext cx="8915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a process is at equilibrium, it has been found experimentally, for </a:t>
            </a:r>
            <a:r>
              <a:rPr lang="en-US" altLang="en-US">
                <a:solidFill>
                  <a:srgbClr val="FF0000"/>
                </a:solidFill>
              </a:rPr>
              <a:t>all</a:t>
            </a:r>
            <a:r>
              <a:rPr lang="en-US" altLang="en-US"/>
              <a:t> processes, that the ratio of products to reactants is </a:t>
            </a:r>
            <a:r>
              <a:rPr lang="en-US" altLang="en-US">
                <a:solidFill>
                  <a:srgbClr val="0070C0"/>
                </a:solidFill>
              </a:rPr>
              <a:t>constant</a:t>
            </a:r>
            <a:r>
              <a:rPr lang="en-US" altLang="en-US"/>
              <a:t> !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48013" y="3675063"/>
            <a:ext cx="3698875" cy="1077912"/>
            <a:chOff x="1006454" y="2502079"/>
            <a:chExt cx="3100787" cy="1076524"/>
          </a:xfrm>
        </p:grpSpPr>
        <p:sp>
          <p:nvSpPr>
            <p:cNvPr id="5128" name="TextBox 5"/>
            <p:cNvSpPr txBox="1">
              <a:spLocks noChangeArrowheads="1"/>
            </p:cNvSpPr>
            <p:nvPr/>
          </p:nvSpPr>
          <p:spPr bwMode="auto">
            <a:xfrm>
              <a:off x="1006454" y="2763520"/>
              <a:ext cx="900921" cy="55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  = </a:t>
              </a:r>
            </a:p>
          </p:txBody>
        </p:sp>
        <p:grpSp>
          <p:nvGrpSpPr>
            <p:cNvPr id="5129" name="Group 11"/>
            <p:cNvGrpSpPr>
              <a:grpSpLocks/>
            </p:cNvGrpSpPr>
            <p:nvPr/>
          </p:nvGrpSpPr>
          <p:grpSpPr bwMode="auto">
            <a:xfrm>
              <a:off x="1907374" y="2502079"/>
              <a:ext cx="2199867" cy="1076524"/>
              <a:chOff x="1907374" y="2502079"/>
              <a:chExt cx="2199867" cy="1076524"/>
            </a:xfrm>
          </p:grpSpPr>
          <p:sp>
            <p:nvSpPr>
              <p:cNvPr id="5130" name="Rectangle 3"/>
              <p:cNvSpPr>
                <a:spLocks noChangeArrowheads="1"/>
              </p:cNvSpPr>
              <p:nvPr/>
            </p:nvSpPr>
            <p:spPr bwMode="auto">
              <a:xfrm>
                <a:off x="1907375" y="2502079"/>
                <a:ext cx="2199866" cy="1076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[Products]</a:t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[Reactants]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5131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1907374" y="3072444"/>
                <a:ext cx="2008290" cy="2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41588" y="2436813"/>
            <a:ext cx="477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equilibrium constant</a:t>
            </a:r>
            <a:r>
              <a:rPr lang="en-US" altLang="en-US"/>
              <a:t>, 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78150" y="3551238"/>
            <a:ext cx="3954463" cy="132397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20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66963" y="5332413"/>
            <a:ext cx="4953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sz="2400"/>
              <a:t>c</a:t>
            </a:r>
            <a:r>
              <a:rPr lang="en-US" altLang="en-US"/>
              <a:t> = for [  ] in molar, </a:t>
            </a:r>
            <a:r>
              <a:rPr lang="en-US" altLang="en-US" u="sng"/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52675" y="6246813"/>
            <a:ext cx="608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sz="2400"/>
              <a:t>p</a:t>
            </a:r>
            <a:r>
              <a:rPr lang="en-US" altLang="en-US"/>
              <a:t> = for [  ] in partial pressure</a:t>
            </a:r>
            <a:br>
              <a:rPr lang="en-US" altLang="en-US"/>
            </a:br>
            <a:r>
              <a:rPr lang="en-US" altLang="en-US"/>
              <a:t>in atm for gases</a:t>
            </a:r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579563" y="639763"/>
            <a:ext cx="7477125" cy="831850"/>
            <a:chOff x="1224324" y="6044408"/>
            <a:chExt cx="7478424" cy="830997"/>
          </a:xfrm>
        </p:grpSpPr>
        <p:sp>
          <p:nvSpPr>
            <p:cNvPr id="6158" name="TextBox 2"/>
            <p:cNvSpPr txBox="1">
              <a:spLocks noChangeArrowheads="1"/>
            </p:cNvSpPr>
            <p:nvPr/>
          </p:nvSpPr>
          <p:spPr bwMode="auto">
            <a:xfrm>
              <a:off x="1224324" y="6170612"/>
              <a:ext cx="74784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2 NO (g)   +   O</a:t>
              </a:r>
              <a:r>
                <a:rPr lang="en-US" altLang="en-US" baseline="-25000"/>
                <a:t>2</a:t>
              </a:r>
              <a:r>
                <a:rPr lang="en-US" altLang="en-US"/>
                <a:t> (g)     	   2 NO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</a:p>
          </p:txBody>
        </p:sp>
        <p:sp>
          <p:nvSpPr>
            <p:cNvPr id="6159" name="TextBox 3"/>
            <p:cNvSpPr txBox="1">
              <a:spLocks noChangeArrowheads="1"/>
            </p:cNvSpPr>
            <p:nvPr/>
          </p:nvSpPr>
          <p:spPr bwMode="auto">
            <a:xfrm>
              <a:off x="5228039" y="6044408"/>
              <a:ext cx="83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/>
                <a:t>⇌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03563" y="2065338"/>
            <a:ext cx="3625850" cy="1077912"/>
            <a:chOff x="1067380" y="2502079"/>
            <a:chExt cx="3039861" cy="1076524"/>
          </a:xfrm>
        </p:grpSpPr>
        <p:sp>
          <p:nvSpPr>
            <p:cNvPr id="6154" name="TextBox 5"/>
            <p:cNvSpPr txBox="1">
              <a:spLocks noChangeArrowheads="1"/>
            </p:cNvSpPr>
            <p:nvPr/>
          </p:nvSpPr>
          <p:spPr bwMode="auto">
            <a:xfrm>
              <a:off x="1067380" y="2763520"/>
              <a:ext cx="900921" cy="55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  = </a:t>
              </a:r>
            </a:p>
          </p:txBody>
        </p:sp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1907375" y="2502079"/>
              <a:ext cx="2199866" cy="1076524"/>
              <a:chOff x="1907375" y="2502079"/>
              <a:chExt cx="2199866" cy="1076524"/>
            </a:xfrm>
          </p:grpSpPr>
          <p:sp>
            <p:nvSpPr>
              <p:cNvPr id="6156" name="Rectangle 3"/>
              <p:cNvSpPr>
                <a:spLocks noChangeArrowheads="1"/>
              </p:cNvSpPr>
              <p:nvPr/>
            </p:nvSpPr>
            <p:spPr bwMode="auto">
              <a:xfrm>
                <a:off x="1907375" y="2502079"/>
                <a:ext cx="2199866" cy="1076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  [NO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]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/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[NO]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 [O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]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615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1963506" y="3070294"/>
                <a:ext cx="1656131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5743575" y="1235075"/>
            <a:ext cx="808038" cy="9144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1965325" y="1320800"/>
            <a:ext cx="3195638" cy="2051050"/>
            <a:chOff x="1966047" y="1320289"/>
            <a:chExt cx="3194122" cy="2052049"/>
          </a:xfrm>
        </p:grpSpPr>
        <p:grpSp>
          <p:nvGrpSpPr>
            <p:cNvPr id="6150" name="Group 66"/>
            <p:cNvGrpSpPr>
              <a:grpSpLocks/>
            </p:cNvGrpSpPr>
            <p:nvPr/>
          </p:nvGrpSpPr>
          <p:grpSpPr bwMode="auto">
            <a:xfrm>
              <a:off x="1966047" y="1320289"/>
              <a:ext cx="3194122" cy="2052049"/>
              <a:chOff x="1966047" y="1320289"/>
              <a:chExt cx="3194122" cy="2052049"/>
            </a:xfrm>
          </p:grpSpPr>
          <p:cxnSp>
            <p:nvCxnSpPr>
              <p:cNvPr id="6152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1966047" y="1320289"/>
                <a:ext cx="0" cy="2030923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53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1966047" y="3372338"/>
                <a:ext cx="3194122" cy="0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151" name="Straight Arrow Connector 61"/>
            <p:cNvCxnSpPr>
              <a:cxnSpLocks noChangeShapeType="1"/>
            </p:cNvCxnSpPr>
            <p:nvPr/>
          </p:nvCxnSpPr>
          <p:spPr bwMode="auto">
            <a:xfrm flipV="1">
              <a:off x="5160169" y="2929040"/>
              <a:ext cx="0" cy="44329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2889250" y="317500"/>
            <a:ext cx="4722813" cy="831850"/>
            <a:chOff x="1224325" y="6032113"/>
            <a:chExt cx="4724427" cy="830997"/>
          </a:xfrm>
        </p:grpSpPr>
        <p:sp>
          <p:nvSpPr>
            <p:cNvPr id="7178" name="TextBox 2"/>
            <p:cNvSpPr txBox="1">
              <a:spLocks noChangeArrowheads="1"/>
            </p:cNvSpPr>
            <p:nvPr/>
          </p:nvSpPr>
          <p:spPr bwMode="auto">
            <a:xfrm>
              <a:off x="1224325" y="6170612"/>
              <a:ext cx="472442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N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baseline="-25000"/>
                <a:t>4</a:t>
              </a:r>
              <a:r>
                <a:rPr lang="en-US" altLang="en-US"/>
                <a:t> (g) 	   	2 NO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</a:p>
          </p:txBody>
        </p:sp>
        <p:sp>
          <p:nvSpPr>
            <p:cNvPr id="7179" name="TextBox 3"/>
            <p:cNvSpPr txBox="1">
              <a:spLocks noChangeArrowheads="1"/>
            </p:cNvSpPr>
            <p:nvPr/>
          </p:nvSpPr>
          <p:spPr bwMode="auto">
            <a:xfrm>
              <a:off x="3052648" y="6032113"/>
              <a:ext cx="83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/>
                <a:t>⇌</a:t>
              </a: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0363" y="6094413"/>
            <a:ext cx="9580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When equilibrium is established, the concentration of reactants</a:t>
            </a:r>
            <a:br>
              <a:rPr lang="en-US" altLang="en-US" sz="2400"/>
            </a:br>
            <a:r>
              <a:rPr lang="en-US" altLang="en-US" sz="2400"/>
              <a:t>and products </a:t>
            </a:r>
            <a:r>
              <a:rPr lang="en-US" altLang="en-US" sz="2400">
                <a:solidFill>
                  <a:srgbClr val="00B050"/>
                </a:solidFill>
              </a:rPr>
              <a:t>vary</a:t>
            </a:r>
            <a:r>
              <a:rPr lang="en-US" altLang="en-US" sz="2400"/>
              <a:t>….but the </a:t>
            </a:r>
            <a:r>
              <a:rPr lang="en-US" altLang="en-US" sz="2400">
                <a:solidFill>
                  <a:srgbClr val="0070C0"/>
                </a:solidFill>
              </a:rPr>
              <a:t>RATIO</a:t>
            </a:r>
            <a:r>
              <a:rPr lang="en-US" altLang="en-US" sz="2400"/>
              <a:t> of P/R remains </a:t>
            </a:r>
            <a:r>
              <a:rPr lang="en-US" altLang="en-US" sz="2400" u="sng">
                <a:solidFill>
                  <a:srgbClr val="FF0000"/>
                </a:solidFill>
              </a:rPr>
              <a:t>CONSTANT</a:t>
            </a:r>
            <a:r>
              <a:rPr lang="en-US" altLang="en-US" sz="2400">
                <a:solidFill>
                  <a:srgbClr val="FF0000"/>
                </a:solidFill>
              </a:rPr>
              <a:t> !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27425" y="1406525"/>
            <a:ext cx="3048000" cy="1077913"/>
            <a:chOff x="1329923" y="2502079"/>
            <a:chExt cx="1864359" cy="1076524"/>
          </a:xfrm>
        </p:grpSpPr>
        <p:sp>
          <p:nvSpPr>
            <p:cNvPr id="7174" name="TextBox 5"/>
            <p:cNvSpPr txBox="1">
              <a:spLocks noChangeArrowheads="1"/>
            </p:cNvSpPr>
            <p:nvPr/>
          </p:nvSpPr>
          <p:spPr bwMode="auto">
            <a:xfrm>
              <a:off x="1329923" y="2768751"/>
              <a:ext cx="670670" cy="55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</a:t>
              </a:r>
              <a:r>
                <a:rPr lang="en-US" altLang="en-US" sz="2400"/>
                <a:t>c</a:t>
              </a:r>
              <a:r>
                <a:rPr lang="en-US" altLang="en-US"/>
                <a:t>  = </a:t>
              </a:r>
            </a:p>
          </p:txBody>
        </p:sp>
        <p:grpSp>
          <p:nvGrpSpPr>
            <p:cNvPr id="7175" name="Group 11"/>
            <p:cNvGrpSpPr>
              <a:grpSpLocks/>
            </p:cNvGrpSpPr>
            <p:nvPr/>
          </p:nvGrpSpPr>
          <p:grpSpPr bwMode="auto">
            <a:xfrm>
              <a:off x="1907376" y="2502079"/>
              <a:ext cx="1286906" cy="1076524"/>
              <a:chOff x="1907376" y="2502079"/>
              <a:chExt cx="1286906" cy="1076524"/>
            </a:xfrm>
          </p:grpSpPr>
          <p:sp>
            <p:nvSpPr>
              <p:cNvPr id="7176" name="Rectangle 3"/>
              <p:cNvSpPr>
                <a:spLocks noChangeArrowheads="1"/>
              </p:cNvSpPr>
              <p:nvPr/>
            </p:nvSpPr>
            <p:spPr bwMode="auto">
              <a:xfrm>
                <a:off x="1907376" y="2502079"/>
                <a:ext cx="1286906" cy="1076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  [NO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]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/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  [N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O</a:t>
                </a:r>
                <a:r>
                  <a:rPr lang="en-US" altLang="en-US" sz="3200" baseline="-25000">
                    <a:cs typeface="Arial" charset="0"/>
                  </a:rPr>
                  <a:t>4</a:t>
                </a:r>
                <a:r>
                  <a:rPr lang="en-US" altLang="en-US" sz="3200">
                    <a:cs typeface="Arial" charset="0"/>
                  </a:rPr>
                  <a:t>]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717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024349" y="3071213"/>
                <a:ext cx="885549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817813"/>
            <a:ext cx="9507537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1579563" y="639763"/>
            <a:ext cx="7477125" cy="831850"/>
            <a:chOff x="1224324" y="6044408"/>
            <a:chExt cx="7478424" cy="830997"/>
          </a:xfrm>
        </p:grpSpPr>
        <p:sp>
          <p:nvSpPr>
            <p:cNvPr id="8203" name="TextBox 2"/>
            <p:cNvSpPr txBox="1">
              <a:spLocks noChangeArrowheads="1"/>
            </p:cNvSpPr>
            <p:nvPr/>
          </p:nvSpPr>
          <p:spPr bwMode="auto">
            <a:xfrm>
              <a:off x="1224324" y="6170612"/>
              <a:ext cx="74784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2 NO (g)   +   O</a:t>
              </a:r>
              <a:r>
                <a:rPr lang="en-US" altLang="en-US" baseline="-25000"/>
                <a:t>2</a:t>
              </a:r>
              <a:r>
                <a:rPr lang="en-US" altLang="en-US"/>
                <a:t> (g)     	   2 NO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</a:p>
          </p:txBody>
        </p:sp>
        <p:sp>
          <p:nvSpPr>
            <p:cNvPr id="8204" name="TextBox 3"/>
            <p:cNvSpPr txBox="1">
              <a:spLocks noChangeArrowheads="1"/>
            </p:cNvSpPr>
            <p:nvPr/>
          </p:nvSpPr>
          <p:spPr bwMode="auto">
            <a:xfrm>
              <a:off x="5228039" y="6044408"/>
              <a:ext cx="83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/>
                <a:t>⇌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951163" y="1693863"/>
            <a:ext cx="3625850" cy="1077912"/>
            <a:chOff x="1067380" y="2502079"/>
            <a:chExt cx="3039861" cy="1076524"/>
          </a:xfrm>
        </p:grpSpPr>
        <p:sp>
          <p:nvSpPr>
            <p:cNvPr id="8199" name="TextBox 5"/>
            <p:cNvSpPr txBox="1">
              <a:spLocks noChangeArrowheads="1"/>
            </p:cNvSpPr>
            <p:nvPr/>
          </p:nvSpPr>
          <p:spPr bwMode="auto">
            <a:xfrm>
              <a:off x="1067380" y="2763520"/>
              <a:ext cx="899362" cy="55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</a:t>
              </a:r>
              <a:r>
                <a:rPr lang="en-US" altLang="en-US" sz="2400"/>
                <a:t>c</a:t>
              </a:r>
              <a:r>
                <a:rPr lang="en-US" altLang="en-US"/>
                <a:t> = </a:t>
              </a:r>
            </a:p>
          </p:txBody>
        </p:sp>
        <p:grpSp>
          <p:nvGrpSpPr>
            <p:cNvPr id="8200" name="Group 11"/>
            <p:cNvGrpSpPr>
              <a:grpSpLocks/>
            </p:cNvGrpSpPr>
            <p:nvPr/>
          </p:nvGrpSpPr>
          <p:grpSpPr bwMode="auto">
            <a:xfrm>
              <a:off x="1907375" y="2502079"/>
              <a:ext cx="2199866" cy="1076524"/>
              <a:chOff x="1907375" y="2502079"/>
              <a:chExt cx="2199866" cy="1076524"/>
            </a:xfrm>
          </p:grpSpPr>
          <p:sp>
            <p:nvSpPr>
              <p:cNvPr id="8201" name="Rectangle 3"/>
              <p:cNvSpPr>
                <a:spLocks noChangeArrowheads="1"/>
              </p:cNvSpPr>
              <p:nvPr/>
            </p:nvSpPr>
            <p:spPr bwMode="auto">
              <a:xfrm>
                <a:off x="1907375" y="2502079"/>
                <a:ext cx="2199866" cy="1076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  [NO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]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/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[NO]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 [O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]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8202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1963506" y="3070294"/>
                <a:ext cx="1656131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92200" y="3198813"/>
            <a:ext cx="8229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At equilibrium, the following [ ]’s are found: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82888" y="4037013"/>
            <a:ext cx="36369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[NO</a:t>
            </a:r>
            <a:r>
              <a:rPr lang="en-US" altLang="en-US" baseline="-25000"/>
              <a:t>2</a:t>
            </a:r>
            <a:r>
              <a:rPr lang="en-US" altLang="en-US"/>
              <a:t>] = 0.896 </a:t>
            </a:r>
            <a:r>
              <a:rPr lang="en-US" altLang="en-US" u="sng"/>
              <a:t>M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/>
              <a:t>[NO] = 0.0126 </a:t>
            </a:r>
            <a:r>
              <a:rPr lang="en-US" altLang="en-US" u="sng"/>
              <a:t>M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/>
              <a:t/>
            </a:r>
            <a:br>
              <a:rPr lang="en-US" altLang="en-US" sz="2000"/>
            </a:br>
            <a:r>
              <a:rPr lang="en-US" altLang="en-US"/>
              <a:t>[O</a:t>
            </a:r>
            <a:r>
              <a:rPr lang="en-US" altLang="en-US" baseline="-25000"/>
              <a:t>2</a:t>
            </a:r>
            <a:r>
              <a:rPr lang="en-US" altLang="en-US"/>
              <a:t>] = 0.00413 </a:t>
            </a:r>
            <a:r>
              <a:rPr lang="en-US" altLang="en-US" u="sng"/>
              <a:t>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39838" y="6562725"/>
            <a:ext cx="7534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Determine the equilibrium constant, K</a:t>
            </a:r>
            <a:r>
              <a:rPr lang="en-US" altLang="en-US" sz="24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274763" y="1598613"/>
            <a:ext cx="792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By convention, equilibrium constants, K</a:t>
            </a:r>
            <a:r>
              <a:rPr lang="en-US" altLang="en-US" sz="2400"/>
              <a:t>c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are always </a:t>
            </a:r>
            <a:r>
              <a:rPr lang="en-US" altLang="en-US" u="sng">
                <a:solidFill>
                  <a:srgbClr val="FF0000"/>
                </a:solidFill>
              </a:rPr>
              <a:t>UNITLESS</a:t>
            </a:r>
            <a:r>
              <a:rPr lang="en-US" altLang="en-US"/>
              <a:t> !!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736725" y="1833563"/>
            <a:ext cx="7477125" cy="830262"/>
            <a:chOff x="1223529" y="6012694"/>
            <a:chExt cx="7478424" cy="830145"/>
          </a:xfrm>
        </p:grpSpPr>
        <p:sp>
          <p:nvSpPr>
            <p:cNvPr id="10257" name="TextBox 2"/>
            <p:cNvSpPr txBox="1">
              <a:spLocks noChangeArrowheads="1"/>
            </p:cNvSpPr>
            <p:nvPr/>
          </p:nvSpPr>
          <p:spPr bwMode="auto">
            <a:xfrm>
              <a:off x="1223529" y="6170612"/>
              <a:ext cx="7478424" cy="55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2 NO</a:t>
              </a:r>
              <a:r>
                <a:rPr lang="en-US" altLang="en-US" baseline="-25000"/>
                <a:t>2</a:t>
              </a:r>
              <a:r>
                <a:rPr lang="en-US" altLang="en-US"/>
                <a:t> (g)     	   2 NO (g)   +   O</a:t>
              </a:r>
              <a:r>
                <a:rPr lang="en-US" altLang="en-US" baseline="-25000"/>
                <a:t>2</a:t>
              </a:r>
              <a:r>
                <a:rPr lang="en-US" altLang="en-US"/>
                <a:t> (g)</a:t>
              </a:r>
            </a:p>
          </p:txBody>
        </p:sp>
        <p:sp>
          <p:nvSpPr>
            <p:cNvPr id="10258" name="TextBox 3"/>
            <p:cNvSpPr txBox="1">
              <a:spLocks noChangeArrowheads="1"/>
            </p:cNvSpPr>
            <p:nvPr/>
          </p:nvSpPr>
          <p:spPr bwMode="auto">
            <a:xfrm>
              <a:off x="3366373" y="6012694"/>
              <a:ext cx="677046" cy="83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/>
                <a:t>⇌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70438" y="3122613"/>
            <a:ext cx="52689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This equilibrium expression</a:t>
            </a:r>
            <a:br>
              <a:rPr lang="en-US" altLang="en-US"/>
            </a:br>
            <a:r>
              <a:rPr lang="en-US" altLang="en-US"/>
              <a:t>is the </a:t>
            </a:r>
            <a:r>
              <a:rPr lang="en-US" altLang="en-US" u="sng">
                <a:solidFill>
                  <a:srgbClr val="0070C0"/>
                </a:solidFill>
              </a:rPr>
              <a:t>reciprocal</a:t>
            </a:r>
            <a:r>
              <a:rPr lang="en-US" altLang="en-US"/>
              <a:t> of the</a:t>
            </a:r>
            <a:br>
              <a:rPr lang="en-US" altLang="en-US"/>
            </a:br>
            <a:r>
              <a:rPr lang="en-US" altLang="en-US"/>
              <a:t>previous example</a:t>
            </a:r>
            <a:endParaRPr lang="en-US" altLang="en-US" sz="2400"/>
          </a:p>
        </p:txBody>
      </p:sp>
      <p:sp>
        <p:nvSpPr>
          <p:cNvPr id="10244" name="TextBox 12"/>
          <p:cNvSpPr txBox="1">
            <a:spLocks noChangeArrowheads="1"/>
          </p:cNvSpPr>
          <p:nvPr/>
        </p:nvSpPr>
        <p:spPr bwMode="auto">
          <a:xfrm>
            <a:off x="933450" y="504825"/>
            <a:ext cx="840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Determine the equilibrium constant, K</a:t>
            </a:r>
            <a:r>
              <a:rPr lang="en-US" altLang="en-US" sz="2400"/>
              <a:t>c</a:t>
            </a:r>
            <a:r>
              <a:rPr lang="en-US" altLang="en-US"/>
              <a:t> for the </a:t>
            </a:r>
            <a:r>
              <a:rPr lang="en-US" altLang="en-US" u="sng"/>
              <a:t>reverse</a:t>
            </a:r>
            <a:r>
              <a:rPr lang="en-US" altLang="en-US"/>
              <a:t> process</a:t>
            </a:r>
            <a:endParaRPr lang="en-US" altLang="en-US" sz="24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068388" y="3322638"/>
            <a:ext cx="3625850" cy="1077912"/>
            <a:chOff x="1067380" y="2502079"/>
            <a:chExt cx="3039861" cy="1076524"/>
          </a:xfrm>
        </p:grpSpPr>
        <p:sp>
          <p:nvSpPr>
            <p:cNvPr id="10253" name="TextBox 5"/>
            <p:cNvSpPr txBox="1">
              <a:spLocks noChangeArrowheads="1"/>
            </p:cNvSpPr>
            <p:nvPr/>
          </p:nvSpPr>
          <p:spPr bwMode="auto">
            <a:xfrm>
              <a:off x="1067380" y="2763520"/>
              <a:ext cx="899362" cy="55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</a:t>
              </a:r>
              <a:r>
                <a:rPr lang="en-US" altLang="en-US" sz="2400"/>
                <a:t>c</a:t>
              </a:r>
              <a:r>
                <a:rPr lang="en-US" altLang="en-US"/>
                <a:t> = </a:t>
              </a:r>
            </a:p>
          </p:txBody>
        </p:sp>
        <p:grpSp>
          <p:nvGrpSpPr>
            <p:cNvPr id="10254" name="Group 11"/>
            <p:cNvGrpSpPr>
              <a:grpSpLocks/>
            </p:cNvGrpSpPr>
            <p:nvPr/>
          </p:nvGrpSpPr>
          <p:grpSpPr bwMode="auto">
            <a:xfrm>
              <a:off x="1907375" y="2502079"/>
              <a:ext cx="2199866" cy="1076524"/>
              <a:chOff x="1907375" y="2502079"/>
              <a:chExt cx="2199866" cy="1076524"/>
            </a:xfrm>
          </p:grpSpPr>
          <p:sp>
            <p:nvSpPr>
              <p:cNvPr id="10255" name="Rectangle 3"/>
              <p:cNvSpPr>
                <a:spLocks noChangeArrowheads="1"/>
              </p:cNvSpPr>
              <p:nvPr/>
            </p:nvSpPr>
            <p:spPr bwMode="auto">
              <a:xfrm>
                <a:off x="1907375" y="2502079"/>
                <a:ext cx="2199866" cy="1076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[NO]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[O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]</a:t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   [NO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]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10256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1963506" y="3070294"/>
                <a:ext cx="1656131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947863" y="4968875"/>
            <a:ext cx="3625850" cy="1077913"/>
            <a:chOff x="1067380" y="2502079"/>
            <a:chExt cx="3039861" cy="1076524"/>
          </a:xfrm>
        </p:grpSpPr>
        <p:sp>
          <p:nvSpPr>
            <p:cNvPr id="10249" name="TextBox 5"/>
            <p:cNvSpPr txBox="1">
              <a:spLocks noChangeArrowheads="1"/>
            </p:cNvSpPr>
            <p:nvPr/>
          </p:nvSpPr>
          <p:spPr bwMode="auto">
            <a:xfrm>
              <a:off x="1067380" y="2763520"/>
              <a:ext cx="899362" cy="55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</a:t>
              </a:r>
              <a:r>
                <a:rPr lang="en-US" altLang="en-US" sz="2400"/>
                <a:t>c</a:t>
              </a:r>
              <a:r>
                <a:rPr lang="en-US" altLang="en-US"/>
                <a:t> = </a:t>
              </a:r>
            </a:p>
          </p:txBody>
        </p:sp>
        <p:grpSp>
          <p:nvGrpSpPr>
            <p:cNvPr id="10250" name="Group 11"/>
            <p:cNvGrpSpPr>
              <a:grpSpLocks/>
            </p:cNvGrpSpPr>
            <p:nvPr/>
          </p:nvGrpSpPr>
          <p:grpSpPr bwMode="auto">
            <a:xfrm>
              <a:off x="1907375" y="2502079"/>
              <a:ext cx="2199866" cy="1076524"/>
              <a:chOff x="1907375" y="2502079"/>
              <a:chExt cx="2199866" cy="1076524"/>
            </a:xfrm>
          </p:grpSpPr>
          <p:sp>
            <p:nvSpPr>
              <p:cNvPr id="10251" name="Rectangle 3"/>
              <p:cNvSpPr>
                <a:spLocks noChangeArrowheads="1"/>
              </p:cNvSpPr>
              <p:nvPr/>
            </p:nvSpPr>
            <p:spPr bwMode="auto">
              <a:xfrm>
                <a:off x="1907375" y="2502079"/>
                <a:ext cx="2199866" cy="10765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      1</a:t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1.22 x 10</a:t>
                </a:r>
                <a:r>
                  <a:rPr lang="en-US" altLang="en-US" sz="3200" baseline="30000">
                    <a:cs typeface="Arial" charset="0"/>
                  </a:rPr>
                  <a:t>6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10252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1963506" y="3070294"/>
                <a:ext cx="1656131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237163" y="5260975"/>
            <a:ext cx="2628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=  8.17 x 10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baseline="30000"/>
              <a:t>7</a:t>
            </a:r>
            <a:r>
              <a:rPr lang="en-US" altLang="en-US"/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975" y="6288088"/>
            <a:ext cx="101679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The value of the equilibrium constant, K, for a reaction in one direction is the </a:t>
            </a:r>
            <a:r>
              <a:rPr lang="en-US" altLang="en-US" sz="2200" u="sng">
                <a:solidFill>
                  <a:srgbClr val="0070C0"/>
                </a:solidFill>
              </a:rPr>
              <a:t>reciprocal</a:t>
            </a:r>
            <a:r>
              <a:rPr lang="en-US" altLang="en-US" sz="2200"/>
              <a:t> of the equilibrium reaction written in the reverse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1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1884</TotalTime>
  <Words>1007</Words>
  <Application>Microsoft Office PowerPoint</Application>
  <PresentationFormat>Custom</PresentationFormat>
  <Paragraphs>136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</dc:title>
  <dc:subject>CHE 1102</dc:subject>
  <dc:creator>BJ Yoblinski</dc:creator>
  <cp:lastModifiedBy>BJ Yoblinski</cp:lastModifiedBy>
  <cp:revision>135</cp:revision>
  <cp:lastPrinted>2011-02-28T03:03:00Z</cp:lastPrinted>
  <dcterms:created xsi:type="dcterms:W3CDTF">2001-03-19T16:24:52Z</dcterms:created>
  <dcterms:modified xsi:type="dcterms:W3CDTF">2017-03-14T18:00:42Z</dcterms:modified>
</cp:coreProperties>
</file>