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283" r:id="rId2"/>
    <p:sldId id="286" r:id="rId3"/>
    <p:sldId id="285" r:id="rId4"/>
    <p:sldId id="259" r:id="rId5"/>
    <p:sldId id="257" r:id="rId6"/>
    <p:sldId id="287" r:id="rId7"/>
    <p:sldId id="284" r:id="rId8"/>
    <p:sldId id="288" r:id="rId9"/>
    <p:sldId id="289" r:id="rId10"/>
    <p:sldId id="290" r:id="rId11"/>
    <p:sldId id="291" r:id="rId12"/>
    <p:sldId id="279" r:id="rId13"/>
    <p:sldId id="293" r:id="rId14"/>
    <p:sldId id="294" r:id="rId15"/>
    <p:sldId id="292" r:id="rId16"/>
    <p:sldId id="295" r:id="rId17"/>
    <p:sldId id="265" r:id="rId18"/>
    <p:sldId id="296" r:id="rId19"/>
    <p:sldId id="297" r:id="rId20"/>
    <p:sldId id="298" r:id="rId21"/>
    <p:sldId id="299" r:id="rId22"/>
    <p:sldId id="281" r:id="rId23"/>
    <p:sldId id="264" r:id="rId24"/>
    <p:sldId id="300" r:id="rId25"/>
    <p:sldId id="302" r:id="rId26"/>
    <p:sldId id="301" r:id="rId27"/>
    <p:sldId id="262" r:id="rId28"/>
    <p:sldId id="263" r:id="rId29"/>
    <p:sldId id="303" r:id="rId30"/>
    <p:sldId id="267" r:id="rId31"/>
    <p:sldId id="304" r:id="rId32"/>
    <p:sldId id="305" r:id="rId33"/>
    <p:sldId id="269" r:id="rId34"/>
    <p:sldId id="306" r:id="rId35"/>
    <p:sldId id="307" r:id="rId36"/>
    <p:sldId id="308" r:id="rId37"/>
    <p:sldId id="270" r:id="rId38"/>
    <p:sldId id="309" r:id="rId39"/>
    <p:sldId id="310" r:id="rId40"/>
    <p:sldId id="271" r:id="rId41"/>
    <p:sldId id="272" r:id="rId42"/>
  </p:sldIdLst>
  <p:sldSz cx="10167938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2" autoAdjust="0"/>
  </p:normalViewPr>
  <p:slideViewPr>
    <p:cSldViewPr>
      <p:cViewPr varScale="1">
        <p:scale>
          <a:sx n="67" d="100"/>
          <a:sy n="67" d="100"/>
        </p:scale>
        <p:origin x="-317" y="-86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fld id="{02CF808E-D885-406D-A7EC-16E2F78F1D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282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F0F938-28CE-4639-9516-7F77FA632239}" type="slidenum">
              <a:rPr lang="en-US" altLang="en-US" sz="1200" b="0" smtClean="0">
                <a:latin typeface="Times"/>
              </a:rPr>
              <a:pPr/>
              <a:t>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14-04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D79700-232B-4DBA-AA5B-F0CFD72B8EC1}" type="slidenum">
              <a:rPr lang="en-US" altLang="en-US" sz="1200" b="0" smtClean="0">
                <a:latin typeface="Times"/>
              </a:rPr>
              <a:pPr/>
              <a:t>33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14-17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E0895D-4593-4FE3-B41B-0EB7868AB5E5}" type="slidenum">
              <a:rPr lang="en-US" altLang="en-US" sz="1200" b="0" smtClean="0">
                <a:latin typeface="Times"/>
              </a:rPr>
              <a:pPr/>
              <a:t>37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14-20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8F5D51-2D07-40B3-900C-FF66844748D3}" type="slidenum">
              <a:rPr lang="en-US" altLang="en-US" sz="1200" b="0" smtClean="0">
                <a:latin typeface="Times"/>
              </a:rPr>
              <a:pPr/>
              <a:t>40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14-21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E423D7-6DB5-4764-8D5D-75AA393F6BF3}" type="slidenum">
              <a:rPr lang="en-US" altLang="en-US" sz="1200" b="0" smtClean="0">
                <a:latin typeface="Times"/>
              </a:rPr>
              <a:pPr/>
              <a:t>41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14-24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68B0609-8A06-4D7B-A894-8C94CCE0340A}" type="slidenum">
              <a:rPr lang="en-US" altLang="en-US" sz="1200" b="0" smtClean="0">
                <a:latin typeface="Times"/>
              </a:rPr>
              <a:pPr/>
              <a:t>4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14-04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F64B27-C8F9-41F4-8EFE-1A067899146B}" type="slidenum">
              <a:rPr lang="en-US" altLang="en-US" sz="1200" b="0" smtClean="0">
                <a:latin typeface="Times"/>
              </a:rPr>
              <a:pPr/>
              <a:t>5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14-T01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B0D1BD-2236-40CA-BF3C-B30CA7DB41D0}" type="slidenum">
              <a:rPr lang="en-US" altLang="en-US" sz="1200" b="0" smtClean="0">
                <a:latin typeface="Times"/>
              </a:rPr>
              <a:pPr/>
              <a:t>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14-04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BE7CA0-67E0-48FB-8E04-005B84AFB71F}" type="slidenum">
              <a:rPr lang="en-US" altLang="en-US" sz="1200" b="0" smtClean="0">
                <a:latin typeface="Times"/>
              </a:rPr>
              <a:pPr/>
              <a:t>17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14-12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C5A2E6-3459-4B67-8885-9D97A3E6D5BE}" type="slidenum">
              <a:rPr lang="en-US" altLang="en-US" sz="1200" b="0" smtClean="0">
                <a:latin typeface="Times"/>
              </a:rPr>
              <a:pPr/>
              <a:t>23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14-09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202BDD-9D1C-48A1-8690-A93876BFC37D}" type="slidenum">
              <a:rPr lang="en-US" altLang="en-US" sz="1200" b="0" smtClean="0">
                <a:latin typeface="Times"/>
              </a:rPr>
              <a:pPr/>
              <a:t>27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14-07a,b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4891C5-296D-4FD5-A35F-088238617964}" type="slidenum">
              <a:rPr lang="en-US" altLang="en-US" sz="1200" b="0" smtClean="0">
                <a:latin typeface="Times"/>
              </a:rPr>
              <a:pPr/>
              <a:t>28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14-08a,b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EB2E7D-C8A2-4D59-9DF2-8FA3A4802837}" type="slidenum">
              <a:rPr lang="en-US" altLang="en-US" sz="1200" b="0" smtClean="0">
                <a:latin typeface="Times"/>
              </a:rPr>
              <a:pPr/>
              <a:t>30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14-15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24EDC-90BB-471D-8A05-909D4085FC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49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02245-5E1D-44DE-B8F8-319036E568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255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0BC1C-C2BA-4D43-B63F-FAC74C9358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175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9A199-BA60-4F3F-A035-077D43E44C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027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A4C08-0906-4AE5-974A-464CDAD713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41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E68A-B803-41F6-9ECD-5E082202CD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54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CF8D-8C40-4C94-9F86-8D8692110B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537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C281F-3EDA-41F8-B220-912D9B7E86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971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F74B7-F29A-438C-8073-B8E45E70DE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1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AFD8-2028-4DB6-96CD-0EB8CAE8A0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03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FB8-468A-4B01-B3E1-6FCE9D7F3B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58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 defTabSz="1016000">
              <a:defRPr sz="1600" b="0">
                <a:latin typeface="+mn-lt"/>
              </a:defRPr>
            </a:lvl1pPr>
          </a:lstStyle>
          <a:p>
            <a:pPr>
              <a:defRPr/>
            </a:pPr>
            <a:fld id="{8AD9F41A-DBEC-4472-B070-887E01A08F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701675" y="455613"/>
            <a:ext cx="91821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49450" indent="-19494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kinetics</a:t>
            </a:r>
            <a:r>
              <a:rPr lang="en-US" altLang="en-US"/>
              <a:t> – the speed (or rate) at which a reaction takes place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97013" y="1863725"/>
            <a:ext cx="7639050" cy="584200"/>
            <a:chOff x="1330978" y="2055812"/>
            <a:chExt cx="7924800" cy="584733"/>
          </a:xfrm>
        </p:grpSpPr>
        <p:sp>
          <p:nvSpPr>
            <p:cNvPr id="2057" name="TextBox 4"/>
            <p:cNvSpPr txBox="1">
              <a:spLocks noChangeArrowheads="1"/>
            </p:cNvSpPr>
            <p:nvPr/>
          </p:nvSpPr>
          <p:spPr bwMode="auto">
            <a:xfrm>
              <a:off x="1330978" y="2055812"/>
              <a:ext cx="7924800" cy="5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 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baseline="-25000"/>
                <a:t>2</a:t>
              </a:r>
              <a:r>
                <a:rPr lang="en-US" altLang="en-US" sz="2800"/>
                <a:t> (aq)</a:t>
              </a:r>
              <a:r>
                <a:rPr lang="en-US" altLang="en-US"/>
                <a:t>  		2 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sz="2800"/>
                <a:t> (</a:t>
              </a:r>
              <a:r>
                <a:rPr lang="en-US" altLang="en-US" sz="3200">
                  <a:sym typeface="MT Extra" pitchFamily="18" charset="2"/>
                </a:rPr>
                <a:t></a:t>
              </a:r>
              <a:r>
                <a:rPr lang="en-US" altLang="en-US" sz="2800"/>
                <a:t>)</a:t>
              </a:r>
              <a:r>
                <a:rPr lang="en-US" altLang="en-US"/>
                <a:t>   +   O</a:t>
              </a:r>
              <a:r>
                <a:rPr lang="en-US" altLang="en-US" baseline="-25000"/>
                <a:t>2</a:t>
              </a:r>
              <a:r>
                <a:rPr lang="en-US" altLang="en-US" sz="2800"/>
                <a:t> (g)</a:t>
              </a:r>
            </a:p>
          </p:txBody>
        </p:sp>
        <p:cxnSp>
          <p:nvCxnSpPr>
            <p:cNvPr id="2058" name="Straight Arrow Connector 8"/>
            <p:cNvCxnSpPr>
              <a:cxnSpLocks noChangeShapeType="1"/>
            </p:cNvCxnSpPr>
            <p:nvPr/>
          </p:nvCxnSpPr>
          <p:spPr bwMode="auto">
            <a:xfrm>
              <a:off x="3787090" y="2352221"/>
              <a:ext cx="9906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33463" y="2846388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 ways to measure the rate of any reaction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63" y="3792538"/>
            <a:ext cx="9296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measure the </a:t>
            </a:r>
            <a:r>
              <a:rPr lang="en-US" altLang="en-US" u="sng">
                <a:solidFill>
                  <a:srgbClr val="00B050"/>
                </a:solidFill>
              </a:rPr>
              <a:t>Increase</a:t>
            </a:r>
            <a:r>
              <a:rPr lang="en-US" altLang="en-US"/>
              <a:t> in [Products] over time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63" y="4730750"/>
            <a:ext cx="929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measure the </a:t>
            </a:r>
            <a:r>
              <a:rPr lang="en-US" altLang="en-US" u="sng">
                <a:solidFill>
                  <a:srgbClr val="FF0000"/>
                </a:solidFill>
              </a:rPr>
              <a:t>Decrease</a:t>
            </a:r>
            <a:r>
              <a:rPr lang="en-US" altLang="en-US"/>
              <a:t> in [Reactants] over time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78063" y="5621338"/>
            <a:ext cx="533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How do you measure this 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5438" y="6350000"/>
            <a:ext cx="952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measure a change in concentration per change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027363" y="401638"/>
            <a:ext cx="4724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Rate  vs.  [Reactants]</a:t>
            </a: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1568450" y="1157288"/>
            <a:ext cx="7640638" cy="554037"/>
            <a:chOff x="1330978" y="2055812"/>
            <a:chExt cx="7924800" cy="553959"/>
          </a:xfrm>
        </p:grpSpPr>
        <p:sp>
          <p:nvSpPr>
            <p:cNvPr id="11274" name="TextBox 3"/>
            <p:cNvSpPr txBox="1">
              <a:spLocks noChangeArrowheads="1"/>
            </p:cNvSpPr>
            <p:nvPr/>
          </p:nvSpPr>
          <p:spPr bwMode="auto">
            <a:xfrm>
              <a:off x="1330978" y="2055812"/>
              <a:ext cx="7924800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 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baseline="-25000"/>
                <a:t>2</a:t>
              </a:r>
              <a:r>
                <a:rPr lang="en-US" altLang="en-US" sz="2800"/>
                <a:t> (aq)</a:t>
              </a:r>
              <a:r>
                <a:rPr lang="en-US" altLang="en-US"/>
                <a:t>  		2 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sz="2800"/>
                <a:t> (</a:t>
              </a:r>
              <a:r>
                <a:rPr lang="en-US" altLang="en-US">
                  <a:sym typeface="MT Extra" pitchFamily="18" charset="2"/>
                </a:rPr>
                <a:t></a:t>
              </a:r>
              <a:r>
                <a:rPr lang="en-US" altLang="en-US" sz="2800"/>
                <a:t>)</a:t>
              </a:r>
              <a:r>
                <a:rPr lang="en-US" altLang="en-US"/>
                <a:t>   +   O</a:t>
              </a:r>
              <a:r>
                <a:rPr lang="en-US" altLang="en-US" baseline="-25000"/>
                <a:t>2</a:t>
              </a:r>
              <a:r>
                <a:rPr lang="en-US" altLang="en-US" sz="2800"/>
                <a:t> (g)</a:t>
              </a:r>
            </a:p>
          </p:txBody>
        </p:sp>
        <p:cxnSp>
          <p:nvCxnSpPr>
            <p:cNvPr id="11275" name="Straight Arrow Connector 4"/>
            <p:cNvCxnSpPr>
              <a:cxnSpLocks noChangeShapeType="1"/>
            </p:cNvCxnSpPr>
            <p:nvPr/>
          </p:nvCxnSpPr>
          <p:spPr bwMode="auto">
            <a:xfrm>
              <a:off x="3787090" y="2352221"/>
              <a:ext cx="9906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189288" y="2928938"/>
            <a:ext cx="3203575" cy="5524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rate  =  k [H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2</a:t>
            </a:r>
            <a:r>
              <a:rPr lang="en-US" altLang="en-US"/>
              <a:t>]</a:t>
            </a:r>
            <a:r>
              <a:rPr lang="en-US" altLang="en-US" baseline="30000"/>
              <a:t>x</a:t>
            </a:r>
            <a:endParaRPr lang="en-US" altLang="en-US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816100" y="2001838"/>
            <a:ext cx="685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rate law expression takes the form: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2414588" y="3960813"/>
            <a:ext cx="4953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rate = rate of the reaction</a:t>
            </a: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2874963" y="4732338"/>
            <a:ext cx="36591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 = rate constant</a:t>
            </a: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1984375" y="5561013"/>
            <a:ext cx="68087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[H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2</a:t>
            </a:r>
            <a:r>
              <a:rPr lang="en-US" altLang="en-US"/>
              <a:t>] = concentration of </a:t>
            </a:r>
            <a:r>
              <a:rPr lang="en-US" altLang="en-US" u="sng">
                <a:solidFill>
                  <a:srgbClr val="0070C0"/>
                </a:solidFill>
              </a:rPr>
              <a:t>reactant</a:t>
            </a: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1154113" y="6399213"/>
            <a:ext cx="8469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x = order of the reactant (usually an integer)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/>
      <p:bldP spid="11270" grpId="0"/>
      <p:bldP spid="11271" grpId="0"/>
      <p:bldP spid="11272" grpId="0"/>
      <p:bldP spid="112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427163" y="379413"/>
            <a:ext cx="7543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what if the rxn has multiple reactants 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5125" y="1322388"/>
            <a:ext cx="9601200" cy="554037"/>
            <a:chOff x="1330978" y="2072153"/>
            <a:chExt cx="7924800" cy="553998"/>
          </a:xfrm>
        </p:grpSpPr>
        <p:sp>
          <p:nvSpPr>
            <p:cNvPr id="12298" name="TextBox 3"/>
            <p:cNvSpPr txBox="1">
              <a:spLocks noChangeArrowheads="1"/>
            </p:cNvSpPr>
            <p:nvPr/>
          </p:nvSpPr>
          <p:spPr bwMode="auto">
            <a:xfrm>
              <a:off x="1330978" y="2072153"/>
              <a:ext cx="7924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2 HgCl</a:t>
              </a:r>
              <a:r>
                <a:rPr lang="en-US" altLang="en-US" baseline="-25000"/>
                <a:t>2</a:t>
              </a:r>
              <a:r>
                <a:rPr lang="en-US" altLang="en-US"/>
                <a:t>   +   C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baseline="-25000"/>
                <a:t>4</a:t>
              </a:r>
              <a:r>
                <a:rPr lang="en-US" altLang="en-US" baseline="30000"/>
                <a:t>2</a:t>
              </a:r>
              <a:r>
                <a:rPr lang="en-US" altLang="en-US" sz="3200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sz="2800"/>
                <a:t> </a:t>
              </a:r>
              <a:r>
                <a:rPr lang="en-US" altLang="en-US"/>
                <a:t>		 Hg</a:t>
              </a:r>
              <a:r>
                <a:rPr lang="en-US" altLang="en-US" baseline="-25000"/>
                <a:t>2</a:t>
              </a:r>
              <a:r>
                <a:rPr lang="en-US" altLang="en-US"/>
                <a:t>Cl</a:t>
              </a:r>
              <a:r>
                <a:rPr lang="en-US" altLang="en-US" baseline="-25000"/>
                <a:t>2</a:t>
              </a:r>
              <a:r>
                <a:rPr lang="en-US" altLang="en-US"/>
                <a:t>  +   2 CO</a:t>
              </a:r>
              <a:r>
                <a:rPr lang="en-US" altLang="en-US" baseline="-25000"/>
                <a:t>2</a:t>
              </a:r>
              <a:r>
                <a:rPr lang="en-US" altLang="en-US"/>
                <a:t>   +   2 Cl</a:t>
              </a:r>
              <a:r>
                <a:rPr lang="en-US" altLang="en-US" sz="2800" baseline="30000">
                  <a:latin typeface="Courier New" pitchFamily="49" charset="0"/>
                  <a:cs typeface="Courier New" pitchFamily="49" charset="0"/>
                </a:rPr>
                <a:t>-</a:t>
              </a:r>
              <a:endParaRPr lang="en-US" altLang="en-US" sz="2800"/>
            </a:p>
          </p:txBody>
        </p:sp>
        <p:cxnSp>
          <p:nvCxnSpPr>
            <p:cNvPr id="12299" name="Straight Arrow Connector 4"/>
            <p:cNvCxnSpPr>
              <a:cxnSpLocks noChangeShapeType="1"/>
            </p:cNvCxnSpPr>
            <p:nvPr/>
          </p:nvCxnSpPr>
          <p:spPr bwMode="auto">
            <a:xfrm>
              <a:off x="4475740" y="2405853"/>
              <a:ext cx="50316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89163" y="2360613"/>
            <a:ext cx="5562600" cy="58420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cs typeface="Arial" charset="0"/>
              </a:rPr>
              <a:t> Rate  =  k [HgCl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x</a:t>
            </a:r>
            <a:r>
              <a:rPr lang="en-US" altLang="en-US" sz="3200">
                <a:cs typeface="Arial" charset="0"/>
              </a:rPr>
              <a:t> [C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O</a:t>
            </a:r>
            <a:r>
              <a:rPr lang="en-US" altLang="en-US" sz="3200" baseline="-25000">
                <a:cs typeface="Arial" charset="0"/>
              </a:rPr>
              <a:t>4</a:t>
            </a:r>
            <a:r>
              <a:rPr lang="en-US" altLang="en-US" sz="3200" baseline="30000">
                <a:cs typeface="Arial" charset="0"/>
              </a:rPr>
              <a:t>2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y</a:t>
            </a:r>
            <a:r>
              <a:rPr lang="en-US" altLang="en-US" sz="3200" b="0">
                <a:latin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47825" y="3427413"/>
            <a:ext cx="7323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 = rate constant indicative of this rxn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76350" y="4475163"/>
            <a:ext cx="3889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x = order wrt </a:t>
            </a:r>
            <a:r>
              <a:rPr lang="en-US" altLang="en-US">
                <a:cs typeface="Arial" charset="0"/>
              </a:rPr>
              <a:t>[HgCl</a:t>
            </a:r>
            <a:r>
              <a:rPr lang="en-US" altLang="en-US" baseline="-25000">
                <a:cs typeface="Arial" charset="0"/>
              </a:rPr>
              <a:t>2</a:t>
            </a:r>
            <a:r>
              <a:rPr lang="en-US" altLang="en-US">
                <a:cs typeface="Arial" charset="0"/>
              </a:rPr>
              <a:t>]</a:t>
            </a:r>
            <a:r>
              <a:rPr lang="en-US" altLang="en-US"/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6350" y="5372100"/>
            <a:ext cx="44211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y = order wrt </a:t>
            </a:r>
            <a:r>
              <a:rPr lang="en-US" altLang="en-US">
                <a:cs typeface="Arial" charset="0"/>
              </a:rPr>
              <a:t>[C</a:t>
            </a:r>
            <a:r>
              <a:rPr lang="en-US" altLang="en-US" baseline="-25000">
                <a:cs typeface="Arial" charset="0"/>
              </a:rPr>
              <a:t>2</a:t>
            </a:r>
            <a:r>
              <a:rPr lang="en-US" altLang="en-US">
                <a:cs typeface="Arial" charset="0"/>
              </a:rPr>
              <a:t>O</a:t>
            </a:r>
            <a:r>
              <a:rPr lang="en-US" altLang="en-US" baseline="-25000">
                <a:cs typeface="Arial" charset="0"/>
              </a:rPr>
              <a:t>4</a:t>
            </a:r>
            <a:r>
              <a:rPr lang="en-US" altLang="en-US" baseline="30000">
                <a:cs typeface="Arial" charset="0"/>
              </a:rPr>
              <a:t>2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>
                <a:cs typeface="Arial" charset="0"/>
              </a:rPr>
              <a:t>]</a:t>
            </a:r>
            <a:r>
              <a:rPr lang="en-US" altLang="en-US"/>
              <a:t> </a:t>
            </a:r>
          </a:p>
        </p:txBody>
      </p:sp>
      <p:sp>
        <p:nvSpPr>
          <p:cNvPr id="13" name="Left Brace 12"/>
          <p:cNvSpPr>
            <a:spLocks/>
          </p:cNvSpPr>
          <p:nvPr/>
        </p:nvSpPr>
        <p:spPr bwMode="auto">
          <a:xfrm flipH="1">
            <a:off x="5392738" y="4475163"/>
            <a:ext cx="506412" cy="1603375"/>
          </a:xfrm>
          <a:prstGeom prst="leftBrace">
            <a:avLst>
              <a:gd name="adj1" fmla="val 32614"/>
              <a:gd name="adj2" fmla="val 50000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b="0">
              <a:latin typeface="Time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02363" y="4584700"/>
            <a:ext cx="3392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x and y </a:t>
            </a:r>
            <a:r>
              <a:rPr lang="en-US" altLang="en-US" sz="2800">
                <a:solidFill>
                  <a:srgbClr val="0070C0"/>
                </a:solidFill>
              </a:rPr>
              <a:t>must</a:t>
            </a:r>
            <a:r>
              <a:rPr lang="en-US" altLang="en-US" sz="2800"/>
              <a:t> be determined experimentally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2360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b="0">
              <a:latin typeface="Times"/>
            </a:endParaRPr>
          </a:p>
        </p:txBody>
      </p:sp>
      <p:sp>
        <p:nvSpPr>
          <p:cNvPr id="13315" name="Rectangle 32"/>
          <p:cNvSpPr>
            <a:spLocks noChangeArrowheads="1"/>
          </p:cNvSpPr>
          <p:nvPr/>
        </p:nvSpPr>
        <p:spPr bwMode="auto">
          <a:xfrm>
            <a:off x="0" y="5041900"/>
            <a:ext cx="101679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b="0">
              <a:latin typeface="Times"/>
            </a:endParaRPr>
          </a:p>
        </p:txBody>
      </p:sp>
      <p:sp>
        <p:nvSpPr>
          <p:cNvPr id="13316" name="Rectangle 33"/>
          <p:cNvSpPr>
            <a:spLocks noChangeArrowheads="1"/>
          </p:cNvSpPr>
          <p:nvPr/>
        </p:nvSpPr>
        <p:spPr bwMode="auto">
          <a:xfrm>
            <a:off x="1198563" y="3656013"/>
            <a:ext cx="396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Times"/>
              <a:sym typeface="Symbol" pitchFamily="18" charset="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17625" y="731838"/>
          <a:ext cx="7696200" cy="29051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34957"/>
                <a:gridCol w="1708243"/>
                <a:gridCol w="1828800"/>
                <a:gridCol w="3124200"/>
              </a:tblGrid>
              <a:tr h="762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Trial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[HgCl</a:t>
                      </a:r>
                      <a:r>
                        <a:rPr lang="en-US" sz="2600" b="1" u="none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[C</a:t>
                      </a:r>
                      <a:r>
                        <a:rPr lang="en-US" sz="2600" b="1" u="none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600" b="1" u="none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2600" b="1" u="none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initial rate, M/sec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7.65 x 10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en-US" sz="2600" b="1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1.53 x 10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en-US" sz="2600" b="1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1.70 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10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en-US" sz="2600" b="1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3344" name="Straight Connector 3"/>
          <p:cNvCxnSpPr>
            <a:cxnSpLocks noChangeShapeType="1"/>
          </p:cNvCxnSpPr>
          <p:nvPr/>
        </p:nvCxnSpPr>
        <p:spPr bwMode="auto">
          <a:xfrm>
            <a:off x="1503363" y="1338263"/>
            <a:ext cx="762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Straight Connector 16"/>
          <p:cNvCxnSpPr>
            <a:cxnSpLocks noChangeShapeType="1"/>
          </p:cNvCxnSpPr>
          <p:nvPr/>
        </p:nvCxnSpPr>
        <p:spPr bwMode="auto">
          <a:xfrm>
            <a:off x="2565400" y="1349375"/>
            <a:ext cx="1233488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Straight Connector 19"/>
          <p:cNvCxnSpPr>
            <a:cxnSpLocks noChangeShapeType="1"/>
          </p:cNvCxnSpPr>
          <p:nvPr/>
        </p:nvCxnSpPr>
        <p:spPr bwMode="auto">
          <a:xfrm>
            <a:off x="4240213" y="1349375"/>
            <a:ext cx="145415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Straight Connector 21"/>
          <p:cNvCxnSpPr>
            <a:cxnSpLocks noChangeShapeType="1"/>
          </p:cNvCxnSpPr>
          <p:nvPr/>
        </p:nvCxnSpPr>
        <p:spPr bwMode="auto">
          <a:xfrm>
            <a:off x="5999163" y="1349375"/>
            <a:ext cx="28956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48" name="TextBox 14"/>
          <p:cNvSpPr txBox="1">
            <a:spLocks noChangeArrowheads="1"/>
          </p:cNvSpPr>
          <p:nvPr/>
        </p:nvSpPr>
        <p:spPr bwMode="auto">
          <a:xfrm>
            <a:off x="277813" y="4722813"/>
            <a:ext cx="977741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- </a:t>
            </a:r>
            <a:r>
              <a:rPr lang="en-US" altLang="en-US" sz="2800"/>
              <a:t>to determine the numerical value for x and y, examine the data and find 2 trials where [reactant] of interest is </a:t>
            </a:r>
            <a:r>
              <a:rPr lang="en-US" altLang="en-US" sz="2800" u="sng">
                <a:solidFill>
                  <a:srgbClr val="00B050"/>
                </a:solidFill>
              </a:rPr>
              <a:t>varied</a:t>
            </a:r>
            <a:r>
              <a:rPr lang="en-US" altLang="en-US" sz="2800"/>
              <a:t>, while all other reactants are held </a:t>
            </a:r>
            <a:r>
              <a:rPr lang="en-US" altLang="en-US" sz="2800" u="sng">
                <a:solidFill>
                  <a:srgbClr val="FF0000"/>
                </a:solidFill>
              </a:rPr>
              <a:t>constant</a:t>
            </a:r>
            <a:r>
              <a:rPr lang="en-US" altLang="en-US" sz="2800"/>
              <a:t>. Compare rate law expressions for these two trials to determine the order of that reactant</a:t>
            </a:r>
          </a:p>
        </p:txBody>
      </p:sp>
      <p:sp>
        <p:nvSpPr>
          <p:cNvPr id="13349" name="TextBox 15"/>
          <p:cNvSpPr txBox="1">
            <a:spLocks noChangeArrowheads="1"/>
          </p:cNvSpPr>
          <p:nvPr/>
        </p:nvSpPr>
        <p:spPr bwMode="auto">
          <a:xfrm>
            <a:off x="3008313" y="4025900"/>
            <a:ext cx="434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Method of Initial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8" grpId="0"/>
      <p:bldP spid="133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2360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b="0">
              <a:latin typeface="Time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84363" y="1365250"/>
          <a:ext cx="7696200" cy="29051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34957"/>
                <a:gridCol w="1708243"/>
                <a:gridCol w="1828800"/>
                <a:gridCol w="3124200"/>
              </a:tblGrid>
              <a:tr h="762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Trial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[HgCl</a:t>
                      </a:r>
                      <a:r>
                        <a:rPr lang="en-US" sz="2600" b="1" u="none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[C</a:t>
                      </a:r>
                      <a:r>
                        <a:rPr lang="en-US" sz="2600" b="1" u="none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600" b="1" u="none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2600" b="1" u="none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initial rate, M/sec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7.65 x 10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en-US" sz="2600" b="1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1.53 x 10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en-US" sz="2600" b="1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1.70 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10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en-US" sz="2600" b="1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366" name="Group 2"/>
          <p:cNvGrpSpPr>
            <a:grpSpLocks/>
          </p:cNvGrpSpPr>
          <p:nvPr/>
        </p:nvGrpSpPr>
        <p:grpSpPr bwMode="auto">
          <a:xfrm>
            <a:off x="1982788" y="1979613"/>
            <a:ext cx="7445375" cy="11112"/>
            <a:chOff x="1983162" y="1338354"/>
            <a:chExt cx="7444207" cy="11578"/>
          </a:xfrm>
        </p:grpSpPr>
        <p:cxnSp>
          <p:nvCxnSpPr>
            <p:cNvPr id="14375" name="Straight Connector 3"/>
            <p:cNvCxnSpPr>
              <a:cxnSpLocks noChangeShapeType="1"/>
            </p:cNvCxnSpPr>
            <p:nvPr/>
          </p:nvCxnSpPr>
          <p:spPr bwMode="auto">
            <a:xfrm>
              <a:off x="1983162" y="1338354"/>
              <a:ext cx="762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76" name="Straight Connector 16"/>
            <p:cNvCxnSpPr>
              <a:cxnSpLocks noChangeShapeType="1"/>
            </p:cNvCxnSpPr>
            <p:nvPr/>
          </p:nvCxnSpPr>
          <p:spPr bwMode="auto">
            <a:xfrm>
              <a:off x="3108021" y="1338354"/>
              <a:ext cx="1366331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77" name="Straight Connector 19"/>
            <p:cNvCxnSpPr>
              <a:cxnSpLocks noChangeShapeType="1"/>
            </p:cNvCxnSpPr>
            <p:nvPr/>
          </p:nvCxnSpPr>
          <p:spPr bwMode="auto">
            <a:xfrm>
              <a:off x="4779169" y="1338354"/>
              <a:ext cx="145394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78" name="Straight Connector 21"/>
            <p:cNvCxnSpPr>
              <a:cxnSpLocks noChangeShapeType="1"/>
            </p:cNvCxnSpPr>
            <p:nvPr/>
          </p:nvCxnSpPr>
          <p:spPr bwMode="auto">
            <a:xfrm>
              <a:off x="6531769" y="1349932"/>
              <a:ext cx="2895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5125" y="5915025"/>
            <a:ext cx="9777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cs typeface="Arial" charset="0"/>
              </a:rPr>
              <a:t>Use trials 1 and 2 to obtain the numerical value for the order wrt </a:t>
            </a:r>
            <a:r>
              <a:rPr lang="en-US" altLang="en-US" sz="2800"/>
              <a:t> </a:t>
            </a:r>
            <a:r>
              <a:rPr lang="en-US" altLang="en-US" sz="2800">
                <a:cs typeface="Arial" charset="0"/>
              </a:rPr>
              <a:t>[HgCl</a:t>
            </a:r>
            <a:r>
              <a:rPr lang="en-US" altLang="en-US" sz="2800" baseline="-25000">
                <a:cs typeface="Arial" charset="0"/>
              </a:rPr>
              <a:t>2</a:t>
            </a:r>
            <a:r>
              <a:rPr lang="en-US" altLang="en-US" sz="2800">
                <a:cs typeface="Arial" charset="0"/>
              </a:rPr>
              <a:t>]  (which is x)</a:t>
            </a:r>
            <a:endParaRPr lang="en-US" altLang="en-US" sz="2800">
              <a:solidFill>
                <a:srgbClr val="0070C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5" name="Left Brace 4"/>
          <p:cNvSpPr>
            <a:spLocks/>
          </p:cNvSpPr>
          <p:nvPr/>
        </p:nvSpPr>
        <p:spPr bwMode="auto">
          <a:xfrm>
            <a:off x="1357313" y="2360613"/>
            <a:ext cx="685800" cy="966787"/>
          </a:xfrm>
          <a:prstGeom prst="leftBrace">
            <a:avLst>
              <a:gd name="adj1" fmla="val 14724"/>
              <a:gd name="adj2" fmla="val 50000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4502150"/>
            <a:ext cx="441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examine trials 1 and 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41363" y="5180013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cs typeface="Arial" charset="0"/>
              </a:rPr>
              <a:t>[HgCl</a:t>
            </a:r>
            <a:r>
              <a:rPr lang="en-US" altLang="en-US" sz="2800" baseline="-25000">
                <a:cs typeface="Arial" charset="0"/>
              </a:rPr>
              <a:t>2</a:t>
            </a:r>
            <a:r>
              <a:rPr lang="en-US" altLang="en-US" sz="2800">
                <a:cs typeface="Arial" charset="0"/>
              </a:rPr>
              <a:t>] </a:t>
            </a:r>
            <a:r>
              <a:rPr lang="en-US" altLang="en-US" sz="2800" u="sng">
                <a:solidFill>
                  <a:srgbClr val="00B050"/>
                </a:solidFill>
                <a:cs typeface="Arial" charset="0"/>
              </a:rPr>
              <a:t>varies</a:t>
            </a:r>
            <a:r>
              <a:rPr lang="en-US" altLang="en-US" sz="2800">
                <a:cs typeface="Arial" charset="0"/>
              </a:rPr>
              <a:t> while the [C</a:t>
            </a:r>
            <a:r>
              <a:rPr lang="en-US" altLang="en-US" sz="2800" baseline="-25000">
                <a:cs typeface="Arial" charset="0"/>
              </a:rPr>
              <a:t>2</a:t>
            </a:r>
            <a:r>
              <a:rPr lang="en-US" altLang="en-US" sz="2800">
                <a:cs typeface="Arial" charset="0"/>
              </a:rPr>
              <a:t>O</a:t>
            </a:r>
            <a:r>
              <a:rPr lang="en-US" altLang="en-US" sz="2800" baseline="-25000">
                <a:cs typeface="Arial" charset="0"/>
              </a:rPr>
              <a:t>4</a:t>
            </a:r>
            <a:r>
              <a:rPr lang="en-US" altLang="en-US" sz="2800" baseline="30000">
                <a:cs typeface="Arial" charset="0"/>
              </a:rPr>
              <a:t>2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800">
                <a:cs typeface="Arial" charset="0"/>
              </a:rPr>
              <a:t>] is held </a:t>
            </a:r>
            <a:r>
              <a:rPr lang="en-US" altLang="en-US" sz="2800" u="sng">
                <a:solidFill>
                  <a:srgbClr val="FF0000"/>
                </a:solidFill>
                <a:cs typeface="Arial" charset="0"/>
              </a:rPr>
              <a:t>constant</a:t>
            </a:r>
            <a:endParaRPr lang="en-US" altLang="en-US" u="sng">
              <a:solidFill>
                <a:srgbClr val="FF0000"/>
              </a:solidFill>
            </a:endParaRPr>
          </a:p>
        </p:txBody>
      </p:sp>
      <p:sp>
        <p:nvSpPr>
          <p:cNvPr id="14371" name="Rectangle 3"/>
          <p:cNvSpPr>
            <a:spLocks noChangeArrowheads="1"/>
          </p:cNvSpPr>
          <p:nvPr/>
        </p:nvSpPr>
        <p:spPr bwMode="auto">
          <a:xfrm>
            <a:off x="2319338" y="379413"/>
            <a:ext cx="5562600" cy="58420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cs typeface="Arial" charset="0"/>
              </a:rPr>
              <a:t> Rate  =  k [HgCl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x</a:t>
            </a:r>
            <a:r>
              <a:rPr lang="en-US" altLang="en-US" sz="3200">
                <a:cs typeface="Arial" charset="0"/>
              </a:rPr>
              <a:t> [C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O</a:t>
            </a:r>
            <a:r>
              <a:rPr lang="en-US" altLang="en-US" sz="3200" baseline="-25000">
                <a:cs typeface="Arial" charset="0"/>
              </a:rPr>
              <a:t>4</a:t>
            </a:r>
            <a:r>
              <a:rPr lang="en-US" altLang="en-US" sz="3200" baseline="30000">
                <a:cs typeface="Arial" charset="0"/>
              </a:rPr>
              <a:t>2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y</a:t>
            </a:r>
            <a:r>
              <a:rPr lang="en-US" altLang="en-US" sz="3200" b="0">
                <a:latin typeface="Times New Roman" pitchFamily="18" charset="0"/>
              </a:rPr>
              <a:t> </a:t>
            </a:r>
          </a:p>
        </p:txBody>
      </p:sp>
      <p:cxnSp>
        <p:nvCxnSpPr>
          <p:cNvPr id="52235" name="Elbow Connector 52234"/>
          <p:cNvCxnSpPr>
            <a:cxnSpLocks noChangeShapeType="1"/>
          </p:cNvCxnSpPr>
          <p:nvPr/>
        </p:nvCxnSpPr>
        <p:spPr bwMode="auto">
          <a:xfrm rot="5400000">
            <a:off x="-404018" y="3806031"/>
            <a:ext cx="2597150" cy="674687"/>
          </a:xfrm>
          <a:prstGeom prst="bentConnector4">
            <a:avLst>
              <a:gd name="adj1" fmla="val -79"/>
              <a:gd name="adj2" fmla="val 133931"/>
            </a:avLst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61163" y="6567488"/>
            <a:ext cx="1219200" cy="554037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x = 1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69275" y="6613525"/>
            <a:ext cx="1525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unitless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/>
      <p:bldP spid="27" grpId="0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2360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b="0">
              <a:latin typeface="Time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84363" y="1365250"/>
          <a:ext cx="7696200" cy="29051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34957"/>
                <a:gridCol w="1708243"/>
                <a:gridCol w="1828800"/>
                <a:gridCol w="3124200"/>
              </a:tblGrid>
              <a:tr h="762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Trial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[HgCl</a:t>
                      </a:r>
                      <a:r>
                        <a:rPr lang="en-US" sz="2600" b="1" u="none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[C</a:t>
                      </a:r>
                      <a:r>
                        <a:rPr lang="en-US" sz="2600" b="1" u="none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600" b="1" u="none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2600" b="1" u="none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initial rate, M/sec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7.65 x 10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en-US" sz="2600" b="1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1.53 x 10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en-US" sz="2600" b="1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1.70 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10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en-US" sz="2600" b="1" baseline="30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5390" name="Group 2"/>
          <p:cNvGrpSpPr>
            <a:grpSpLocks/>
          </p:cNvGrpSpPr>
          <p:nvPr/>
        </p:nvGrpSpPr>
        <p:grpSpPr bwMode="auto">
          <a:xfrm>
            <a:off x="1982788" y="1979613"/>
            <a:ext cx="7445375" cy="11112"/>
            <a:chOff x="1983162" y="1338354"/>
            <a:chExt cx="7444207" cy="11578"/>
          </a:xfrm>
        </p:grpSpPr>
        <p:cxnSp>
          <p:nvCxnSpPr>
            <p:cNvPr id="15399" name="Straight Connector 3"/>
            <p:cNvCxnSpPr>
              <a:cxnSpLocks noChangeShapeType="1"/>
            </p:cNvCxnSpPr>
            <p:nvPr/>
          </p:nvCxnSpPr>
          <p:spPr bwMode="auto">
            <a:xfrm>
              <a:off x="1983162" y="1338354"/>
              <a:ext cx="762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0" name="Straight Connector 16"/>
            <p:cNvCxnSpPr>
              <a:cxnSpLocks noChangeShapeType="1"/>
            </p:cNvCxnSpPr>
            <p:nvPr/>
          </p:nvCxnSpPr>
          <p:spPr bwMode="auto">
            <a:xfrm>
              <a:off x="3134483" y="1338354"/>
              <a:ext cx="1232974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1" name="Straight Connector 19"/>
            <p:cNvCxnSpPr>
              <a:cxnSpLocks noChangeShapeType="1"/>
            </p:cNvCxnSpPr>
            <p:nvPr/>
          </p:nvCxnSpPr>
          <p:spPr bwMode="auto">
            <a:xfrm>
              <a:off x="4779169" y="1338354"/>
              <a:ext cx="145394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2" name="Straight Connector 21"/>
            <p:cNvCxnSpPr>
              <a:cxnSpLocks noChangeShapeType="1"/>
            </p:cNvCxnSpPr>
            <p:nvPr/>
          </p:nvCxnSpPr>
          <p:spPr bwMode="auto">
            <a:xfrm>
              <a:off x="6531769" y="1349932"/>
              <a:ext cx="2895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5125" y="5915025"/>
            <a:ext cx="9777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cs typeface="Arial" charset="0"/>
              </a:rPr>
              <a:t>Use trials 2 and 3 to obtain the numerical value for the order wrt </a:t>
            </a:r>
            <a:r>
              <a:rPr lang="en-US" altLang="en-US" sz="2800"/>
              <a:t> </a:t>
            </a:r>
            <a:r>
              <a:rPr lang="en-US" altLang="en-US" sz="2800">
                <a:cs typeface="Arial" charset="0"/>
              </a:rPr>
              <a:t>[C</a:t>
            </a:r>
            <a:r>
              <a:rPr lang="en-US" altLang="en-US" sz="2800" baseline="-25000">
                <a:cs typeface="Arial" charset="0"/>
              </a:rPr>
              <a:t>2</a:t>
            </a:r>
            <a:r>
              <a:rPr lang="en-US" altLang="en-US" sz="2800">
                <a:cs typeface="Arial" charset="0"/>
              </a:rPr>
              <a:t>O</a:t>
            </a:r>
            <a:r>
              <a:rPr lang="en-US" altLang="en-US" sz="2800" baseline="-25000">
                <a:cs typeface="Arial" charset="0"/>
              </a:rPr>
              <a:t>4</a:t>
            </a:r>
            <a:r>
              <a:rPr lang="en-US" altLang="en-US" sz="2800" baseline="30000">
                <a:cs typeface="Arial" charset="0"/>
              </a:rPr>
              <a:t>2</a:t>
            </a:r>
            <a:r>
              <a:rPr lang="en-US" altLang="en-US" sz="28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800">
                <a:cs typeface="Arial" charset="0"/>
              </a:rPr>
              <a:t>]  (which is y)</a:t>
            </a:r>
            <a:endParaRPr lang="en-US" altLang="en-US" sz="2800">
              <a:solidFill>
                <a:srgbClr val="0070C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5" name="Left Brace 4"/>
          <p:cNvSpPr>
            <a:spLocks/>
          </p:cNvSpPr>
          <p:nvPr/>
        </p:nvSpPr>
        <p:spPr bwMode="auto">
          <a:xfrm>
            <a:off x="1357313" y="3094038"/>
            <a:ext cx="685800" cy="966787"/>
          </a:xfrm>
          <a:prstGeom prst="leftBrace">
            <a:avLst>
              <a:gd name="adj1" fmla="val 14724"/>
              <a:gd name="adj2" fmla="val 50000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4502150"/>
            <a:ext cx="441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examine trials 2 and 3</a:t>
            </a:r>
          </a:p>
        </p:txBody>
      </p:sp>
      <p:sp>
        <p:nvSpPr>
          <p:cNvPr id="15394" name="Rectangle 3"/>
          <p:cNvSpPr>
            <a:spLocks noChangeArrowheads="1"/>
          </p:cNvSpPr>
          <p:nvPr/>
        </p:nvSpPr>
        <p:spPr bwMode="auto">
          <a:xfrm>
            <a:off x="2319338" y="379413"/>
            <a:ext cx="5562600" cy="5842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cs typeface="Arial" charset="0"/>
              </a:rPr>
              <a:t> Rate  =  k [HgCl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x</a:t>
            </a:r>
            <a:r>
              <a:rPr lang="en-US" altLang="en-US" sz="3200">
                <a:cs typeface="Arial" charset="0"/>
              </a:rPr>
              <a:t> [C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O</a:t>
            </a:r>
            <a:r>
              <a:rPr lang="en-US" altLang="en-US" sz="3200" baseline="-25000">
                <a:cs typeface="Arial" charset="0"/>
              </a:rPr>
              <a:t>4</a:t>
            </a:r>
            <a:r>
              <a:rPr lang="en-US" altLang="en-US" sz="3200" baseline="30000">
                <a:cs typeface="Arial" charset="0"/>
              </a:rPr>
              <a:t>2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y</a:t>
            </a:r>
            <a:r>
              <a:rPr lang="en-US" altLang="en-US" sz="3200" b="0">
                <a:latin typeface="Times New Roman" pitchFamily="18" charset="0"/>
              </a:rPr>
              <a:t> </a:t>
            </a:r>
          </a:p>
        </p:txBody>
      </p:sp>
      <p:cxnSp>
        <p:nvCxnSpPr>
          <p:cNvPr id="17" name="Elbow Connector 16"/>
          <p:cNvCxnSpPr>
            <a:cxnSpLocks noChangeShapeType="1"/>
          </p:cNvCxnSpPr>
          <p:nvPr/>
        </p:nvCxnSpPr>
        <p:spPr bwMode="auto">
          <a:xfrm rot="10800000" flipV="1">
            <a:off x="635000" y="3576638"/>
            <a:ext cx="615950" cy="1865312"/>
          </a:xfrm>
          <a:prstGeom prst="bentConnector3">
            <a:avLst>
              <a:gd name="adj1" fmla="val 137111"/>
            </a:avLst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41363" y="5180013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cs typeface="Arial" charset="0"/>
              </a:rPr>
              <a:t>[C</a:t>
            </a:r>
            <a:r>
              <a:rPr lang="en-US" altLang="en-US" sz="2800" baseline="-25000">
                <a:cs typeface="Arial" charset="0"/>
              </a:rPr>
              <a:t>2</a:t>
            </a:r>
            <a:r>
              <a:rPr lang="en-US" altLang="en-US" sz="2800">
                <a:cs typeface="Arial" charset="0"/>
              </a:rPr>
              <a:t>O</a:t>
            </a:r>
            <a:r>
              <a:rPr lang="en-US" altLang="en-US" sz="2800" baseline="-25000">
                <a:cs typeface="Arial" charset="0"/>
              </a:rPr>
              <a:t>4</a:t>
            </a:r>
            <a:r>
              <a:rPr lang="en-US" altLang="en-US" sz="2800" baseline="30000">
                <a:cs typeface="Arial" charset="0"/>
              </a:rPr>
              <a:t>2</a:t>
            </a:r>
            <a:r>
              <a:rPr lang="en-US" altLang="en-US" sz="28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800">
                <a:cs typeface="Arial" charset="0"/>
              </a:rPr>
              <a:t>] </a:t>
            </a:r>
            <a:r>
              <a:rPr lang="en-US" altLang="en-US" sz="2800" u="sng">
                <a:solidFill>
                  <a:srgbClr val="00B050"/>
                </a:solidFill>
                <a:cs typeface="Arial" charset="0"/>
              </a:rPr>
              <a:t>varies</a:t>
            </a:r>
            <a:r>
              <a:rPr lang="en-US" altLang="en-US" sz="2800">
                <a:cs typeface="Arial" charset="0"/>
              </a:rPr>
              <a:t> while the  [HgCl</a:t>
            </a:r>
            <a:r>
              <a:rPr lang="en-US" altLang="en-US" sz="2800" baseline="-25000">
                <a:cs typeface="Arial" charset="0"/>
              </a:rPr>
              <a:t>2</a:t>
            </a:r>
            <a:r>
              <a:rPr lang="en-US" altLang="en-US" sz="2800">
                <a:cs typeface="Arial" charset="0"/>
              </a:rPr>
              <a:t>] is held </a:t>
            </a:r>
            <a:r>
              <a:rPr lang="en-US" altLang="en-US" sz="2800" u="sng">
                <a:solidFill>
                  <a:srgbClr val="FF0000"/>
                </a:solidFill>
                <a:cs typeface="Arial" charset="0"/>
              </a:rPr>
              <a:t>constant</a:t>
            </a:r>
            <a:endParaRPr lang="en-US" altLang="en-US" u="sng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761163" y="6561138"/>
            <a:ext cx="1219200" cy="554037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y = 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69275" y="6613525"/>
            <a:ext cx="1525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unitless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/>
      <p:bldP spid="35" grpId="0"/>
      <p:bldP spid="36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927225" y="1839913"/>
            <a:ext cx="5562600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cs typeface="Arial" charset="0"/>
              </a:rPr>
              <a:t> Rate  =  k [HgCl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x</a:t>
            </a:r>
            <a:r>
              <a:rPr lang="en-US" altLang="en-US" sz="3200">
                <a:cs typeface="Arial" charset="0"/>
              </a:rPr>
              <a:t> [C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O</a:t>
            </a:r>
            <a:r>
              <a:rPr lang="en-US" altLang="en-US" sz="3200" baseline="-25000">
                <a:cs typeface="Arial" charset="0"/>
              </a:rPr>
              <a:t>4</a:t>
            </a:r>
            <a:r>
              <a:rPr lang="en-US" altLang="en-US" sz="3200" baseline="30000">
                <a:cs typeface="Arial" charset="0"/>
              </a:rPr>
              <a:t>2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y</a:t>
            </a:r>
            <a:r>
              <a:rPr lang="en-US" altLang="en-US" sz="3200" b="0">
                <a:latin typeface="Times New Roman" pitchFamily="18" charset="0"/>
              </a:rPr>
              <a:t>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486150" y="666750"/>
            <a:ext cx="1219200" cy="554038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x = 1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64238" y="666750"/>
            <a:ext cx="1219200" cy="554038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y = 2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931988" y="3405188"/>
            <a:ext cx="5562600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cs typeface="Arial" charset="0"/>
              </a:rPr>
              <a:t> Rate  =  k [HgCl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1</a:t>
            </a:r>
            <a:r>
              <a:rPr lang="en-US" altLang="en-US" sz="3200">
                <a:cs typeface="Arial" charset="0"/>
              </a:rPr>
              <a:t> [C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O</a:t>
            </a:r>
            <a:r>
              <a:rPr lang="en-US" altLang="en-US" sz="3200" baseline="-25000">
                <a:cs typeface="Arial" charset="0"/>
              </a:rPr>
              <a:t>4</a:t>
            </a:r>
            <a:r>
              <a:rPr lang="en-US" altLang="en-US" sz="3200" baseline="30000">
                <a:cs typeface="Arial" charset="0"/>
              </a:rPr>
              <a:t>2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2</a:t>
            </a:r>
            <a:r>
              <a:rPr lang="en-US" altLang="en-US" sz="3200" b="0">
                <a:latin typeface="Times New Roman" pitchFamily="18" charset="0"/>
              </a:rPr>
              <a:t> </a:t>
            </a:r>
          </a:p>
        </p:txBody>
      </p:sp>
      <p:cxnSp>
        <p:nvCxnSpPr>
          <p:cNvPr id="16390" name="Straight Arrow Connector 4"/>
          <p:cNvCxnSpPr>
            <a:cxnSpLocks noChangeShapeType="1"/>
          </p:cNvCxnSpPr>
          <p:nvPr/>
        </p:nvCxnSpPr>
        <p:spPr bwMode="auto">
          <a:xfrm>
            <a:off x="4713288" y="1287463"/>
            <a:ext cx="571500" cy="4445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1" name="Straight Arrow Connector 4"/>
          <p:cNvCxnSpPr>
            <a:cxnSpLocks noChangeShapeType="1"/>
          </p:cNvCxnSpPr>
          <p:nvPr/>
        </p:nvCxnSpPr>
        <p:spPr bwMode="auto">
          <a:xfrm>
            <a:off x="6943725" y="1287463"/>
            <a:ext cx="239713" cy="4635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5" name="TextBox 20"/>
          <p:cNvSpPr txBox="1">
            <a:spLocks noChangeArrowheads="1"/>
          </p:cNvSpPr>
          <p:nvPr/>
        </p:nvSpPr>
        <p:spPr bwMode="auto">
          <a:xfrm>
            <a:off x="741363" y="5865813"/>
            <a:ext cx="8839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x and y do </a:t>
            </a:r>
            <a:r>
              <a:rPr lang="en-US" altLang="en-US" u="sng">
                <a:solidFill>
                  <a:srgbClr val="FF0000"/>
                </a:solidFill>
              </a:rPr>
              <a:t>NOT</a:t>
            </a:r>
            <a:r>
              <a:rPr lang="en-US" altLang="en-US"/>
              <a:t> vary under any circumstances !</a:t>
            </a:r>
          </a:p>
        </p:txBody>
      </p:sp>
      <p:cxnSp>
        <p:nvCxnSpPr>
          <p:cNvPr id="12" name="Straight Arrow Connector 4"/>
          <p:cNvCxnSpPr>
            <a:cxnSpLocks noChangeShapeType="1"/>
          </p:cNvCxnSpPr>
          <p:nvPr/>
        </p:nvCxnSpPr>
        <p:spPr bwMode="auto">
          <a:xfrm>
            <a:off x="5465763" y="2284413"/>
            <a:ext cx="0" cy="1066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4"/>
          <p:cNvCxnSpPr>
            <a:cxnSpLocks noChangeShapeType="1"/>
          </p:cNvCxnSpPr>
          <p:nvPr/>
        </p:nvCxnSpPr>
        <p:spPr bwMode="auto">
          <a:xfrm>
            <a:off x="7218363" y="2284413"/>
            <a:ext cx="0" cy="1066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4411663" y="4127500"/>
            <a:ext cx="5746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or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917700" y="4889500"/>
            <a:ext cx="5562600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cs typeface="Arial" charset="0"/>
              </a:rPr>
              <a:t> Rate  =  k [HgCl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] [C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O</a:t>
            </a:r>
            <a:r>
              <a:rPr lang="en-US" altLang="en-US" sz="3200" baseline="-25000">
                <a:cs typeface="Arial" charset="0"/>
              </a:rPr>
              <a:t>4</a:t>
            </a:r>
            <a:r>
              <a:rPr lang="en-US" altLang="en-US" sz="3200" baseline="30000">
                <a:cs typeface="Arial" charset="0"/>
              </a:rPr>
              <a:t>2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2</a:t>
            </a:r>
            <a:r>
              <a:rPr lang="en-US" altLang="en-US" sz="3200" b="0">
                <a:latin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9963" y="539750"/>
            <a:ext cx="213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rxn is 1</a:t>
            </a:r>
            <a:r>
              <a:rPr lang="en-US" altLang="en-US" sz="2200" baseline="30000"/>
              <a:t>st</a:t>
            </a:r>
            <a:r>
              <a:rPr lang="en-US" altLang="en-US" sz="2200"/>
              <a:t> order wrt HgCl</a:t>
            </a:r>
            <a:r>
              <a:rPr lang="en-US" altLang="en-US" sz="2200" baseline="-25000"/>
              <a:t>2</a:t>
            </a:r>
            <a:endParaRPr lang="en-US" altLang="en-US" sz="22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58088" y="539750"/>
            <a:ext cx="24780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rxn is 2</a:t>
            </a:r>
            <a:r>
              <a:rPr lang="en-US" altLang="en-US" sz="2200" baseline="30000"/>
              <a:t>nd</a:t>
            </a:r>
            <a:r>
              <a:rPr lang="en-US" altLang="en-US" sz="2200"/>
              <a:t>  order wrt C</a:t>
            </a:r>
            <a:r>
              <a:rPr lang="en-US" altLang="en-US" sz="2200" baseline="-25000"/>
              <a:t>2</a:t>
            </a:r>
            <a:r>
              <a:rPr lang="en-US" altLang="en-US" sz="2200"/>
              <a:t>O</a:t>
            </a:r>
            <a:r>
              <a:rPr lang="en-US" altLang="en-US" sz="2200" baseline="-25000"/>
              <a:t>4</a:t>
            </a:r>
            <a:r>
              <a:rPr lang="en-US" altLang="en-US" sz="2200" baseline="30000"/>
              <a:t>2</a:t>
            </a:r>
            <a:r>
              <a:rPr lang="en-US" altLang="en-US" sz="2200" baseline="30000">
                <a:latin typeface="Courier New" pitchFamily="49" charset="0"/>
                <a:cs typeface="Courier New" pitchFamily="49" charset="0"/>
              </a:rPr>
              <a:t>-</a:t>
            </a:r>
            <a:endParaRPr lang="en-US" altLang="en-US" sz="22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4" grpId="0" animBg="1"/>
      <p:bldP spid="16389" grpId="0" animBg="1"/>
      <p:bldP spid="16395" grpId="0"/>
      <p:bldP spid="10" grpId="0"/>
      <p:bldP spid="21" grpId="0" animBg="1"/>
      <p:bldP spid="1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176463" y="1382713"/>
            <a:ext cx="5562600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cs typeface="Arial" charset="0"/>
              </a:rPr>
              <a:t> Rate  =  k [HgCl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] [C</a:t>
            </a:r>
            <a:r>
              <a:rPr lang="en-US" altLang="en-US" sz="3200" baseline="-25000">
                <a:cs typeface="Arial" charset="0"/>
              </a:rPr>
              <a:t>2</a:t>
            </a:r>
            <a:r>
              <a:rPr lang="en-US" altLang="en-US" sz="3200">
                <a:cs typeface="Arial" charset="0"/>
              </a:rPr>
              <a:t>O</a:t>
            </a:r>
            <a:r>
              <a:rPr lang="en-US" altLang="en-US" sz="3200" baseline="-25000">
                <a:cs typeface="Arial" charset="0"/>
              </a:rPr>
              <a:t>4</a:t>
            </a:r>
            <a:r>
              <a:rPr lang="en-US" altLang="en-US" sz="3200" baseline="30000">
                <a:cs typeface="Arial" charset="0"/>
              </a:rPr>
              <a:t>2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3200">
                <a:cs typeface="Arial" charset="0"/>
              </a:rPr>
              <a:t>]</a:t>
            </a:r>
            <a:r>
              <a:rPr lang="en-US" altLang="en-US" sz="3200" baseline="30000">
                <a:cs typeface="Arial" charset="0"/>
              </a:rPr>
              <a:t>2</a:t>
            </a:r>
            <a:r>
              <a:rPr lang="en-US" altLang="en-US" sz="3200" b="0">
                <a:latin typeface="Times New Roman" pitchFamily="18" charset="0"/>
              </a:rPr>
              <a:t> 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36563" y="455613"/>
            <a:ext cx="960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Determine the numerical value for the rate constant, k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884363" y="2433638"/>
            <a:ext cx="4494212" cy="1077912"/>
            <a:chOff x="1350169" y="2501733"/>
            <a:chExt cx="4495799" cy="1077218"/>
          </a:xfrm>
        </p:grpSpPr>
        <p:sp>
          <p:nvSpPr>
            <p:cNvPr id="17422" name="TextBox 5"/>
            <p:cNvSpPr txBox="1">
              <a:spLocks noChangeArrowheads="1"/>
            </p:cNvSpPr>
            <p:nvPr/>
          </p:nvSpPr>
          <p:spPr bwMode="auto">
            <a:xfrm>
              <a:off x="4830085" y="2681753"/>
              <a:ext cx="101588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=  k</a:t>
              </a:r>
            </a:p>
          </p:txBody>
        </p:sp>
        <p:grpSp>
          <p:nvGrpSpPr>
            <p:cNvPr id="17423" name="Group 11"/>
            <p:cNvGrpSpPr>
              <a:grpSpLocks/>
            </p:cNvGrpSpPr>
            <p:nvPr/>
          </p:nvGrpSpPr>
          <p:grpSpPr bwMode="auto">
            <a:xfrm>
              <a:off x="1350169" y="2501733"/>
              <a:ext cx="3429000" cy="1077218"/>
              <a:chOff x="1350169" y="2501733"/>
              <a:chExt cx="3429000" cy="1077218"/>
            </a:xfrm>
          </p:grpSpPr>
          <p:sp>
            <p:nvSpPr>
              <p:cNvPr id="17424" name="Rectangle 3"/>
              <p:cNvSpPr>
                <a:spLocks noChangeArrowheads="1"/>
              </p:cNvSpPr>
              <p:nvPr/>
            </p:nvSpPr>
            <p:spPr bwMode="auto">
              <a:xfrm>
                <a:off x="1350169" y="2501733"/>
                <a:ext cx="3429000" cy="1077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>
                    <a:cs typeface="Arial" charset="0"/>
                  </a:rPr>
                  <a:t>          Rate</a:t>
                </a:r>
                <a:br>
                  <a:rPr lang="en-US" altLang="en-US" sz="3200">
                    <a:cs typeface="Arial" charset="0"/>
                  </a:rPr>
                </a:br>
                <a:r>
                  <a:rPr lang="en-US" altLang="en-US" sz="3200">
                    <a:cs typeface="Arial" charset="0"/>
                  </a:rPr>
                  <a:t>[HgCl</a:t>
                </a:r>
                <a:r>
                  <a:rPr lang="en-US" altLang="en-US" sz="3200" baseline="-25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] [C</a:t>
                </a:r>
                <a:r>
                  <a:rPr lang="en-US" altLang="en-US" sz="3200" baseline="-25000">
                    <a:cs typeface="Arial" charset="0"/>
                  </a:rPr>
                  <a:t>2</a:t>
                </a:r>
                <a:r>
                  <a:rPr lang="en-US" altLang="en-US" sz="3200">
                    <a:cs typeface="Arial" charset="0"/>
                  </a:rPr>
                  <a:t>O</a:t>
                </a:r>
                <a:r>
                  <a:rPr lang="en-US" altLang="en-US" sz="3200" baseline="-25000">
                    <a:cs typeface="Arial" charset="0"/>
                  </a:rPr>
                  <a:t>4</a:t>
                </a:r>
                <a:r>
                  <a:rPr lang="en-US" altLang="en-US" sz="3200" baseline="30000">
                    <a:cs typeface="Arial" charset="0"/>
                  </a:rPr>
                  <a:t>2</a:t>
                </a:r>
                <a:r>
                  <a:rPr lang="en-US" altLang="en-US" sz="3200" baseline="300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 sz="3200">
                    <a:cs typeface="Arial" charset="0"/>
                  </a:rPr>
                  <a:t>]</a:t>
                </a:r>
                <a:r>
                  <a:rPr lang="en-US" altLang="en-US" sz="3200" baseline="30000">
                    <a:cs typeface="Arial" charset="0"/>
                  </a:rPr>
                  <a:t>2</a:t>
                </a:r>
                <a:endParaRPr lang="en-US" altLang="en-US" sz="3200" b="0">
                  <a:latin typeface="Times New Roman" pitchFamily="18" charset="0"/>
                </a:endParaRPr>
              </a:p>
            </p:txBody>
          </p:sp>
          <p:cxnSp>
            <p:nvCxnSpPr>
              <p:cNvPr id="17425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1350169" y="3040342"/>
                <a:ext cx="3276600" cy="0"/>
              </a:xfrm>
              <a:prstGeom prst="line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7420" name="Group 18"/>
          <p:cNvGrpSpPr>
            <a:grpSpLocks/>
          </p:cNvGrpSpPr>
          <p:nvPr/>
        </p:nvGrpSpPr>
        <p:grpSpPr bwMode="auto">
          <a:xfrm>
            <a:off x="5335588" y="3978275"/>
            <a:ext cx="1524000" cy="1014413"/>
            <a:chOff x="4403632" y="4187179"/>
            <a:chExt cx="1524000" cy="1015663"/>
          </a:xfrm>
        </p:grpSpPr>
        <p:sp>
          <p:nvSpPr>
            <p:cNvPr id="3" name="TextBox 14"/>
            <p:cNvSpPr txBox="1">
              <a:spLocks noChangeArrowheads="1"/>
            </p:cNvSpPr>
            <p:nvPr/>
          </p:nvSpPr>
          <p:spPr bwMode="auto">
            <a:xfrm>
              <a:off x="4403632" y="4187179"/>
              <a:ext cx="152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   1</a:t>
              </a:r>
            </a:p>
            <a:p>
              <a:r>
                <a:rPr lang="en-US" altLang="en-US" u="sng"/>
                <a:t>M</a:t>
              </a:r>
              <a:r>
                <a:rPr lang="en-US" altLang="en-US" baseline="30000"/>
                <a:t>2</a:t>
              </a:r>
              <a:r>
                <a:rPr lang="en-US" altLang="en-US"/>
                <a:t>·sec</a:t>
              </a:r>
            </a:p>
          </p:txBody>
        </p:sp>
        <p:cxnSp>
          <p:nvCxnSpPr>
            <p:cNvPr id="17421" name="Straight Connector 16"/>
            <p:cNvCxnSpPr>
              <a:cxnSpLocks noChangeShapeType="1"/>
            </p:cNvCxnSpPr>
            <p:nvPr/>
          </p:nvCxnSpPr>
          <p:spPr bwMode="auto">
            <a:xfrm>
              <a:off x="4444497" y="4689756"/>
              <a:ext cx="1244657" cy="0"/>
            </a:xfrm>
            <a:prstGeom prst="line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11413" y="4208463"/>
            <a:ext cx="2938462" cy="558800"/>
            <a:chOff x="2411413" y="4208824"/>
            <a:chExt cx="2938041" cy="558564"/>
          </a:xfrm>
        </p:grpSpPr>
        <p:sp>
          <p:nvSpPr>
            <p:cNvPr id="17418" name="TextBox 13"/>
            <p:cNvSpPr txBox="1">
              <a:spLocks noChangeArrowheads="1"/>
            </p:cNvSpPr>
            <p:nvPr/>
          </p:nvSpPr>
          <p:spPr bwMode="auto">
            <a:xfrm>
              <a:off x="3368206" y="4214072"/>
              <a:ext cx="1981248" cy="55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8.5 x 10</a:t>
              </a:r>
              <a:r>
                <a:rPr lang="en-US" altLang="en-US" sz="3200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baseline="30000"/>
                <a:t>3</a:t>
              </a:r>
              <a:r>
                <a:rPr lang="en-US" altLang="en-US" baseline="-25000"/>
                <a:t> </a:t>
              </a:r>
              <a:r>
                <a:rPr lang="en-US" altLang="en-US" baseline="30000"/>
                <a:t> </a:t>
              </a:r>
              <a:r>
                <a:rPr lang="en-US" altLang="en-US"/>
                <a:t> </a:t>
              </a:r>
            </a:p>
          </p:txBody>
        </p:sp>
        <p:sp>
          <p:nvSpPr>
            <p:cNvPr id="17419" name="TextBox 19"/>
            <p:cNvSpPr txBox="1">
              <a:spLocks noChangeArrowheads="1"/>
            </p:cNvSpPr>
            <p:nvPr/>
          </p:nvSpPr>
          <p:spPr bwMode="auto">
            <a:xfrm>
              <a:off x="2411413" y="4208824"/>
              <a:ext cx="971222" cy="55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k  = 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85863" y="5484813"/>
            <a:ext cx="7543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 is </a:t>
            </a:r>
            <a:r>
              <a:rPr lang="en-US" altLang="en-US" u="sng">
                <a:solidFill>
                  <a:srgbClr val="FF0000"/>
                </a:solidFill>
              </a:rPr>
              <a:t>constant</a:t>
            </a:r>
            <a:r>
              <a:rPr lang="en-US" altLang="en-US"/>
              <a:t> and does </a:t>
            </a:r>
            <a:r>
              <a:rPr lang="en-US" altLang="en-US" u="sng">
                <a:solidFill>
                  <a:srgbClr val="FF0000"/>
                </a:solidFill>
              </a:rPr>
              <a:t>NOT</a:t>
            </a:r>
            <a:r>
              <a:rPr lang="en-US" altLang="en-US"/>
              <a:t> vary with [ 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94563" y="4156075"/>
            <a:ext cx="2438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units are very important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38363" y="6261100"/>
            <a:ext cx="5600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 does vary with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274763" y="150813"/>
            <a:ext cx="7577137" cy="7070725"/>
            <a:chOff x="1828199" y="150812"/>
            <a:chExt cx="7577739" cy="7070522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569" y="150812"/>
              <a:ext cx="7522369" cy="7070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36" name="TextBox 1"/>
            <p:cNvSpPr txBox="1">
              <a:spLocks noChangeArrowheads="1"/>
            </p:cNvSpPr>
            <p:nvPr/>
          </p:nvSpPr>
          <p:spPr bwMode="auto">
            <a:xfrm rot="-5400000">
              <a:off x="1119190" y="4063393"/>
              <a:ext cx="197201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/>
                <a:t>rate constant,</a:t>
              </a:r>
              <a:r>
                <a:rPr lang="en-US" altLang="en-US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41363" y="608013"/>
            <a:ext cx="9067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0" indent="-45720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overall reaction order</a:t>
            </a:r>
            <a:r>
              <a:rPr lang="en-US" altLang="en-US"/>
              <a:t> – sum of the individual reaction orders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51163" y="2665413"/>
            <a:ext cx="3124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x + y  =  1 + 2  =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99163" y="2665413"/>
            <a:ext cx="685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41563" y="3808413"/>
            <a:ext cx="5295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reaction is </a:t>
            </a:r>
            <a:r>
              <a:rPr lang="en-US" altLang="en-US" u="sng">
                <a:solidFill>
                  <a:srgbClr val="0070C0"/>
                </a:solidFill>
              </a:rPr>
              <a:t>overall</a:t>
            </a:r>
            <a:r>
              <a:rPr lang="en-US" altLang="en-US"/>
              <a:t> 3</a:t>
            </a:r>
            <a:r>
              <a:rPr lang="en-US" altLang="en-US" baseline="30000"/>
              <a:t>rd</a:t>
            </a:r>
            <a:r>
              <a:rPr lang="en-US" altLang="en-US"/>
              <a:t>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3421063" y="180975"/>
            <a:ext cx="3505200" cy="646113"/>
            <a:chOff x="3255169" y="401637"/>
            <a:chExt cx="3505200" cy="645794"/>
          </a:xfrm>
        </p:grpSpPr>
        <p:sp>
          <p:nvSpPr>
            <p:cNvPr id="20503" name="TextBox 1"/>
            <p:cNvSpPr txBox="1">
              <a:spLocks noChangeArrowheads="1"/>
            </p:cNvSpPr>
            <p:nvPr/>
          </p:nvSpPr>
          <p:spPr bwMode="auto">
            <a:xfrm>
              <a:off x="3636169" y="401637"/>
              <a:ext cx="3124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[  ]  vs.  time</a:t>
              </a:r>
            </a:p>
          </p:txBody>
        </p:sp>
        <p:sp>
          <p:nvSpPr>
            <p:cNvPr id="20504" name="TextBox 2"/>
            <p:cNvSpPr txBox="1">
              <a:spLocks noChangeArrowheads="1"/>
            </p:cNvSpPr>
            <p:nvPr/>
          </p:nvSpPr>
          <p:spPr bwMode="auto">
            <a:xfrm>
              <a:off x="3255169" y="462656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n-US" sz="3200"/>
                <a:t>Δ</a:t>
              </a:r>
              <a:endParaRPr lang="en-US" altLang="en-US" sz="3200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25513" y="1014413"/>
            <a:ext cx="3395662" cy="584200"/>
            <a:chOff x="2027" y="1984"/>
            <a:chExt cx="2139" cy="368"/>
          </a:xfrm>
        </p:grpSpPr>
        <p:sp>
          <p:nvSpPr>
            <p:cNvPr id="20500" name="Rectangle 19"/>
            <p:cNvSpPr>
              <a:spLocks noChangeArrowheads="1"/>
            </p:cNvSpPr>
            <p:nvPr/>
          </p:nvSpPr>
          <p:spPr bwMode="auto">
            <a:xfrm>
              <a:off x="2027" y="1984"/>
              <a:ext cx="4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/>
                <a:t>a</a:t>
              </a:r>
              <a:r>
                <a:rPr lang="en-US" altLang="en-US" sz="3200"/>
                <a:t>A</a:t>
              </a:r>
            </a:p>
          </p:txBody>
        </p:sp>
        <p:sp>
          <p:nvSpPr>
            <p:cNvPr id="20501" name="Line 20"/>
            <p:cNvSpPr>
              <a:spLocks noChangeShapeType="1"/>
            </p:cNvSpPr>
            <p:nvPr/>
          </p:nvSpPr>
          <p:spPr bwMode="auto">
            <a:xfrm>
              <a:off x="2639" y="2160"/>
              <a:ext cx="45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Rectangle 21"/>
            <p:cNvSpPr>
              <a:spLocks noChangeArrowheads="1"/>
            </p:cNvSpPr>
            <p:nvPr/>
          </p:nvSpPr>
          <p:spPr bwMode="auto">
            <a:xfrm>
              <a:off x="3195" y="1984"/>
              <a:ext cx="97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/>
                <a:t>b</a:t>
              </a:r>
              <a:r>
                <a:rPr lang="en-US" altLang="en-US" sz="3200"/>
                <a:t>B + </a:t>
              </a:r>
              <a:r>
                <a:rPr lang="en-US" altLang="en-US" sz="3200" i="1"/>
                <a:t>j</a:t>
              </a:r>
              <a:r>
                <a:rPr lang="en-US" altLang="en-US" sz="3200"/>
                <a:t>J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16575" y="1014413"/>
            <a:ext cx="34051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if      Rate = k[A]</a:t>
            </a:r>
            <a:r>
              <a:rPr lang="en-US" altLang="en-US" baseline="30000"/>
              <a:t>1</a:t>
            </a:r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1988" y="1765300"/>
            <a:ext cx="3962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u="sng"/>
              <a:t>rxn is overall 1</a:t>
            </a:r>
            <a:r>
              <a:rPr lang="en-US" altLang="en-US" sz="2600" u="sng" baseline="30000"/>
              <a:t>st</a:t>
            </a:r>
            <a:r>
              <a:rPr lang="en-US" altLang="en-US" sz="2600" u="sng"/>
              <a:t> order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660775" y="2501900"/>
            <a:ext cx="2752725" cy="1104900"/>
            <a:chOff x="3420914" y="3363258"/>
            <a:chExt cx="2704119" cy="1104527"/>
          </a:xfrm>
        </p:grpSpPr>
        <p:cxnSp>
          <p:nvCxnSpPr>
            <p:cNvPr id="20492" name="Straight Connector 16"/>
            <p:cNvCxnSpPr>
              <a:cxnSpLocks noChangeShapeType="1"/>
            </p:cNvCxnSpPr>
            <p:nvPr/>
          </p:nvCxnSpPr>
          <p:spPr bwMode="auto">
            <a:xfrm>
              <a:off x="4090184" y="3934385"/>
              <a:ext cx="908363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0493" name="Group 23"/>
            <p:cNvGrpSpPr>
              <a:grpSpLocks/>
            </p:cNvGrpSpPr>
            <p:nvPr/>
          </p:nvGrpSpPr>
          <p:grpSpPr bwMode="auto">
            <a:xfrm>
              <a:off x="3420914" y="3363258"/>
              <a:ext cx="2704119" cy="1104527"/>
              <a:chOff x="2929395" y="3363258"/>
              <a:chExt cx="2704119" cy="1104527"/>
            </a:xfrm>
          </p:grpSpPr>
          <p:grpSp>
            <p:nvGrpSpPr>
              <p:cNvPr id="20494" name="Group 10"/>
              <p:cNvGrpSpPr>
                <a:grpSpLocks/>
              </p:cNvGrpSpPr>
              <p:nvPr/>
            </p:nvGrpSpPr>
            <p:grpSpPr bwMode="auto">
              <a:xfrm>
                <a:off x="2929395" y="3363258"/>
                <a:ext cx="2704119" cy="1077913"/>
                <a:chOff x="1263" y="2064"/>
                <a:chExt cx="1420" cy="679"/>
              </a:xfrm>
            </p:grpSpPr>
            <p:grpSp>
              <p:nvGrpSpPr>
                <p:cNvPr id="20496" name="Group 8"/>
                <p:cNvGrpSpPr>
                  <a:grpSpLocks/>
                </p:cNvGrpSpPr>
                <p:nvPr/>
              </p:nvGrpSpPr>
              <p:grpSpPr bwMode="auto">
                <a:xfrm>
                  <a:off x="1263" y="2064"/>
                  <a:ext cx="900" cy="679"/>
                  <a:chOff x="1263" y="2064"/>
                  <a:chExt cx="900" cy="679"/>
                </a:xfrm>
              </p:grpSpPr>
              <p:sp>
                <p:nvSpPr>
                  <p:cNvPr id="20498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263" y="2221"/>
                    <a:ext cx="407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3200"/>
                      <a:t>ln</a:t>
                    </a:r>
                  </a:p>
                </p:txBody>
              </p:sp>
              <p:sp>
                <p:nvSpPr>
                  <p:cNvPr id="20499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583" y="2064"/>
                    <a:ext cx="580" cy="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3200"/>
                      <a:t>[A]</a:t>
                    </a:r>
                    <a:r>
                      <a:rPr lang="en-US" altLang="en-US" sz="3200" baseline="-25000"/>
                      <a:t>o</a:t>
                    </a:r>
                    <a:endParaRPr lang="en-US" altLang="en-US" sz="3200"/>
                  </a:p>
                  <a:p>
                    <a:pPr algn="ctr"/>
                    <a:r>
                      <a:rPr lang="en-US" altLang="en-US" sz="3200"/>
                      <a:t>[A]</a:t>
                    </a:r>
                    <a:r>
                      <a:rPr lang="en-US" altLang="en-US" sz="3200" baseline="-25000"/>
                      <a:t>t</a:t>
                    </a:r>
                    <a:endParaRPr lang="en-US" altLang="en-US" sz="3200"/>
                  </a:p>
                </p:txBody>
              </p:sp>
            </p:grpSp>
            <p:sp>
              <p:nvSpPr>
                <p:cNvPr id="20497" name="Rectangle 9"/>
                <p:cNvSpPr>
                  <a:spLocks noChangeArrowheads="1"/>
                </p:cNvSpPr>
                <p:nvPr/>
              </p:nvSpPr>
              <p:spPr bwMode="auto">
                <a:xfrm>
                  <a:off x="2196" y="2221"/>
                  <a:ext cx="487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200"/>
                    <a:t>= kt</a:t>
                  </a:r>
                </a:p>
              </p:txBody>
            </p:sp>
          </p:grpSp>
          <p:sp>
            <p:nvSpPr>
              <p:cNvPr id="20495" name="Double Bracket 22"/>
              <p:cNvSpPr>
                <a:spLocks noChangeArrowheads="1"/>
              </p:cNvSpPr>
              <p:nvPr/>
            </p:nvSpPr>
            <p:spPr bwMode="auto">
              <a:xfrm>
                <a:off x="3543459" y="3400985"/>
                <a:ext cx="1018777" cy="1066800"/>
              </a:xfrm>
              <a:prstGeom prst="bracketPair">
                <a:avLst>
                  <a:gd name="adj" fmla="val 16667"/>
                </a:avLst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571750" y="3960813"/>
            <a:ext cx="4464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[A]</a:t>
            </a:r>
            <a:r>
              <a:rPr lang="en-US" altLang="en-US" baseline="-25000"/>
              <a:t>o</a:t>
            </a:r>
            <a:r>
              <a:rPr lang="en-US" altLang="en-US"/>
              <a:t> = initial [A] at t</a:t>
            </a:r>
            <a:r>
              <a:rPr lang="en-US" altLang="en-US" sz="2000"/>
              <a:t> </a:t>
            </a:r>
            <a:r>
              <a:rPr lang="en-US" altLang="en-US"/>
              <a:t>=</a:t>
            </a:r>
            <a:r>
              <a:rPr lang="en-US" altLang="en-US" sz="2000"/>
              <a:t> </a:t>
            </a:r>
            <a:r>
              <a:rPr lang="en-US" altLang="en-US"/>
              <a:t>0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349500" y="4738688"/>
            <a:ext cx="6111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[A]</a:t>
            </a:r>
            <a:r>
              <a:rPr lang="en-US" altLang="en-US" baseline="-25000"/>
              <a:t>t</a:t>
            </a:r>
            <a:r>
              <a:rPr lang="en-US" altLang="en-US"/>
              <a:t> = [A] at some time later, t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79713" y="5561013"/>
            <a:ext cx="3530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k = rate constant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86063" y="6399213"/>
            <a:ext cx="4286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 = time from t</a:t>
            </a:r>
            <a:r>
              <a:rPr lang="en-US" altLang="en-US" sz="2000"/>
              <a:t> </a:t>
            </a:r>
            <a:r>
              <a:rPr lang="en-US" altLang="en-US"/>
              <a:t>=</a:t>
            </a:r>
            <a:r>
              <a:rPr lang="en-US" altLang="en-US" sz="2000"/>
              <a:t> </a:t>
            </a:r>
            <a:r>
              <a:rPr lang="en-US" altLang="en-US"/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571875" y="2411413"/>
            <a:ext cx="2932113" cy="1323975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7" grpId="0"/>
      <p:bldP spid="29" grpId="0"/>
      <p:bldP spid="30" grpId="0"/>
      <p:bldP spid="3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55613"/>
            <a:ext cx="680878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213600" y="1323975"/>
            <a:ext cx="2525713" cy="1077913"/>
            <a:chOff x="3711524" y="1928209"/>
            <a:chExt cx="2036157" cy="1077913"/>
          </a:xfrm>
        </p:grpSpPr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3711524" y="2190147"/>
              <a:ext cx="152157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slope =</a:t>
              </a:r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5001623" y="1928209"/>
              <a:ext cx="746058" cy="1077913"/>
              <a:chOff x="3841" y="3160"/>
              <a:chExt cx="325" cy="679"/>
            </a:xfrm>
          </p:grpSpPr>
          <p:sp>
            <p:nvSpPr>
              <p:cNvPr id="3084" name="Rectangle 8"/>
              <p:cNvSpPr>
                <a:spLocks noChangeArrowheads="1"/>
              </p:cNvSpPr>
              <p:nvPr/>
            </p:nvSpPr>
            <p:spPr bwMode="auto">
              <a:xfrm>
                <a:off x="3841" y="3160"/>
                <a:ext cx="325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200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en-US" altLang="en-US">
                    <a:sym typeface="Symbol" pitchFamily="18" charset="2"/>
                  </a:rPr>
                  <a:t>y</a:t>
                </a:r>
                <a:endParaRPr lang="en-US" altLang="en-US"/>
              </a:p>
              <a:p>
                <a:pPr algn="ctr"/>
                <a:r>
                  <a:rPr lang="en-US" altLang="en-US" sz="3200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en-US" altLang="en-US">
                    <a:sym typeface="Symbol" pitchFamily="18" charset="2"/>
                  </a:rPr>
                  <a:t>x</a:t>
                </a:r>
                <a:endParaRPr lang="en-US" altLang="en-US"/>
              </a:p>
            </p:txBody>
          </p:sp>
          <p:sp>
            <p:nvSpPr>
              <p:cNvPr id="3085" name="Line 9"/>
              <p:cNvSpPr>
                <a:spLocks noChangeShapeType="1"/>
              </p:cNvSpPr>
              <p:nvPr/>
            </p:nvSpPr>
            <p:spPr bwMode="auto">
              <a:xfrm flipV="1">
                <a:off x="3841" y="3522"/>
                <a:ext cx="3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285038" y="3170238"/>
            <a:ext cx="2449512" cy="1077912"/>
            <a:chOff x="3711524" y="1928209"/>
            <a:chExt cx="2449367" cy="1077913"/>
          </a:xfrm>
        </p:grpSpPr>
        <p:sp>
          <p:nvSpPr>
            <p:cNvPr id="3078" name="Rectangle 7"/>
            <p:cNvSpPr>
              <a:spLocks noChangeArrowheads="1"/>
            </p:cNvSpPr>
            <p:nvPr/>
          </p:nvSpPr>
          <p:spPr bwMode="auto">
            <a:xfrm>
              <a:off x="3711524" y="2190147"/>
              <a:ext cx="1347496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Rate =</a:t>
              </a:r>
            </a:p>
          </p:txBody>
        </p:sp>
        <p:grpSp>
          <p:nvGrpSpPr>
            <p:cNvPr id="3079" name="Group 10"/>
            <p:cNvGrpSpPr>
              <a:grpSpLocks/>
            </p:cNvGrpSpPr>
            <p:nvPr/>
          </p:nvGrpSpPr>
          <p:grpSpPr bwMode="auto">
            <a:xfrm>
              <a:off x="5157729" y="1928209"/>
              <a:ext cx="1003162" cy="1077913"/>
              <a:chOff x="3909" y="3160"/>
              <a:chExt cx="437" cy="679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3909" y="3160"/>
                <a:ext cx="437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200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en-US" altLang="en-US"/>
                  <a:t>[  ]</a:t>
                </a:r>
              </a:p>
              <a:p>
                <a:pPr algn="ctr"/>
                <a:r>
                  <a:rPr lang="en-US" altLang="en-US" sz="3200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en-US" altLang="en-US" i="1"/>
                  <a:t>t</a:t>
                </a:r>
                <a:endParaRPr lang="en-US" altLang="en-US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 flipV="1">
                <a:off x="3933" y="3522"/>
                <a:ext cx="3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13613" y="4926013"/>
            <a:ext cx="2439987" cy="5540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slope =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88963" y="531813"/>
            <a:ext cx="92964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	SO</a:t>
            </a:r>
            <a:r>
              <a:rPr lang="en-US" altLang="en-US" baseline="-25000"/>
              <a:t>2</a:t>
            </a:r>
            <a:r>
              <a:rPr lang="en-US" altLang="en-US"/>
              <a:t>Cl</a:t>
            </a:r>
            <a:r>
              <a:rPr lang="en-US" altLang="en-US" baseline="-25000"/>
              <a:t>2</a:t>
            </a:r>
            <a:r>
              <a:rPr lang="en-US" altLang="en-US"/>
              <a:t> decomposes as follows: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	SO</a:t>
            </a:r>
            <a:r>
              <a:rPr lang="en-US" altLang="en-US" baseline="-25000"/>
              <a:t>2</a:t>
            </a:r>
            <a:r>
              <a:rPr lang="en-US" altLang="en-US"/>
              <a:t>Cl</a:t>
            </a:r>
            <a:r>
              <a:rPr lang="en-US" altLang="en-US" baseline="-25000"/>
              <a:t>2</a:t>
            </a:r>
            <a:r>
              <a:rPr lang="en-US" altLang="en-US"/>
              <a:t>            SO</a:t>
            </a:r>
            <a:r>
              <a:rPr lang="en-US" altLang="en-US" baseline="-25000"/>
              <a:t>2</a:t>
            </a:r>
            <a:r>
              <a:rPr lang="en-US" altLang="en-US"/>
              <a:t>  +  Cl</a:t>
            </a:r>
            <a:r>
              <a:rPr lang="en-US" altLang="en-US" baseline="-25000"/>
              <a:t>2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The rate constant, k = 2.2 x 10</a:t>
            </a:r>
            <a:r>
              <a:rPr lang="en-US" altLang="en-US" sz="32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baseline="30000"/>
              <a:t>5</a:t>
            </a:r>
            <a:r>
              <a:rPr lang="en-US" altLang="en-US"/>
              <a:t>         at 300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</a:t>
            </a:r>
            <a:br>
              <a:rPr lang="en-US" altLang="en-US"/>
            </a:br>
            <a:r>
              <a:rPr lang="en-US" altLang="en-US"/>
              <a:t>Suppose 0.30 </a:t>
            </a:r>
            <a:r>
              <a:rPr lang="en-US" altLang="en-US" u="sng"/>
              <a:t>M</a:t>
            </a:r>
            <a:r>
              <a:rPr lang="en-US" altLang="en-US"/>
              <a:t> SO</a:t>
            </a:r>
            <a:r>
              <a:rPr lang="en-US" altLang="en-US" baseline="-25000"/>
              <a:t>2</a:t>
            </a:r>
            <a:r>
              <a:rPr lang="en-US" altLang="en-US"/>
              <a:t>Cl</a:t>
            </a:r>
            <a:r>
              <a:rPr lang="en-US" altLang="en-US" baseline="-25000"/>
              <a:t>2</a:t>
            </a:r>
            <a:r>
              <a:rPr lang="en-US" altLang="en-US"/>
              <a:t> is placed in a container at 300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and allowed to decompose. What is the [SO</a:t>
            </a:r>
            <a:r>
              <a:rPr lang="en-US" altLang="en-US" baseline="-25000"/>
              <a:t>2</a:t>
            </a:r>
            <a:r>
              <a:rPr lang="en-US" altLang="en-US"/>
              <a:t>Cl</a:t>
            </a:r>
            <a:r>
              <a:rPr lang="en-US" altLang="en-US" baseline="-25000"/>
              <a:t>2</a:t>
            </a:r>
            <a:r>
              <a:rPr lang="en-US" altLang="en-US"/>
              <a:t>] after 75 minutes ?</a:t>
            </a:r>
          </a:p>
        </p:txBody>
      </p:sp>
      <p:sp>
        <p:nvSpPr>
          <p:cNvPr id="21507" name="Line 20"/>
          <p:cNvSpPr>
            <a:spLocks noChangeShapeType="1"/>
          </p:cNvSpPr>
          <p:nvPr/>
        </p:nvSpPr>
        <p:spPr bwMode="auto">
          <a:xfrm>
            <a:off x="3992563" y="1751013"/>
            <a:ext cx="722312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6499225" y="2087563"/>
            <a:ext cx="815975" cy="923925"/>
            <a:chOff x="5335573" y="3977704"/>
            <a:chExt cx="815196" cy="923330"/>
          </a:xfrm>
        </p:grpSpPr>
        <p:sp>
          <p:nvSpPr>
            <p:cNvPr id="21515" name="TextBox 3"/>
            <p:cNvSpPr txBox="1">
              <a:spLocks noChangeArrowheads="1"/>
            </p:cNvSpPr>
            <p:nvPr/>
          </p:nvSpPr>
          <p:spPr bwMode="auto">
            <a:xfrm>
              <a:off x="5335573" y="3977704"/>
              <a:ext cx="81519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</a:t>
              </a:r>
              <a:r>
                <a:rPr lang="en-US" altLang="en-US" sz="2200"/>
                <a:t>1</a:t>
              </a:r>
            </a:p>
            <a:p>
              <a:r>
                <a:rPr lang="en-US" altLang="en-US" sz="2400"/>
                <a:t>sec</a:t>
              </a:r>
            </a:p>
          </p:txBody>
        </p:sp>
        <p:cxnSp>
          <p:nvCxnSpPr>
            <p:cNvPr id="21516" name="Straight Connector 16"/>
            <p:cNvCxnSpPr>
              <a:cxnSpLocks noChangeShapeType="1"/>
            </p:cNvCxnSpPr>
            <p:nvPr/>
          </p:nvCxnSpPr>
          <p:spPr bwMode="auto">
            <a:xfrm>
              <a:off x="5407083" y="4480281"/>
              <a:ext cx="48379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88963" y="5180013"/>
            <a:ext cx="9144000" cy="1228725"/>
            <a:chOff x="588169" y="5180012"/>
            <a:chExt cx="9448800" cy="1228130"/>
          </a:xfrm>
        </p:grpSpPr>
        <p:sp>
          <p:nvSpPr>
            <p:cNvPr id="21511" name="TextBox 10"/>
            <p:cNvSpPr txBox="1">
              <a:spLocks noChangeArrowheads="1"/>
            </p:cNvSpPr>
            <p:nvPr/>
          </p:nvSpPr>
          <p:spPr bwMode="auto">
            <a:xfrm>
              <a:off x="588169" y="5180012"/>
              <a:ext cx="9448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whenever the rate constant, k has units of 1/time</a:t>
              </a:r>
              <a:br>
                <a:rPr lang="en-US" altLang="en-US"/>
              </a:br>
              <a:r>
                <a:rPr lang="en-US" altLang="en-US"/>
                <a:t> (     or time</a:t>
              </a:r>
              <a:r>
                <a:rPr lang="en-US" altLang="en-US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baseline="30000"/>
                <a:t>1</a:t>
              </a:r>
              <a:r>
                <a:rPr lang="en-US" altLang="en-US"/>
                <a:t>), the reaction is overall 1</a:t>
              </a:r>
              <a:r>
                <a:rPr lang="en-US" altLang="en-US" baseline="30000"/>
                <a:t>st</a:t>
              </a:r>
              <a:r>
                <a:rPr lang="en-US" altLang="en-US"/>
                <a:t> order !</a:t>
              </a:r>
            </a:p>
          </p:txBody>
        </p:sp>
        <p:grpSp>
          <p:nvGrpSpPr>
            <p:cNvPr id="21512" name="Group 11"/>
            <p:cNvGrpSpPr>
              <a:grpSpLocks/>
            </p:cNvGrpSpPr>
            <p:nvPr/>
          </p:nvGrpSpPr>
          <p:grpSpPr bwMode="auto">
            <a:xfrm>
              <a:off x="836302" y="5484812"/>
              <a:ext cx="764662" cy="923330"/>
              <a:chOff x="5335573" y="3977704"/>
              <a:chExt cx="1018109" cy="923330"/>
            </a:xfrm>
          </p:grpSpPr>
          <p:sp>
            <p:nvSpPr>
              <p:cNvPr id="21513" name="TextBox 12"/>
              <p:cNvSpPr txBox="1">
                <a:spLocks noChangeArrowheads="1"/>
              </p:cNvSpPr>
              <p:nvPr/>
            </p:nvSpPr>
            <p:spPr bwMode="auto">
              <a:xfrm>
                <a:off x="5335573" y="3977704"/>
                <a:ext cx="10181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 </a:t>
                </a:r>
                <a:r>
                  <a:rPr lang="en-US" altLang="en-US" sz="2200"/>
                  <a:t>1</a:t>
                </a:r>
              </a:p>
              <a:p>
                <a:r>
                  <a:rPr lang="en-US" altLang="en-US" sz="2400"/>
                  <a:t>  t</a:t>
                </a:r>
              </a:p>
            </p:txBody>
          </p:sp>
          <p:cxnSp>
            <p:nvCxnSpPr>
              <p:cNvPr id="21514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5598707" y="4483158"/>
                <a:ext cx="340942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4650" y="5180013"/>
            <a:ext cx="9372600" cy="116998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69963" y="531813"/>
            <a:ext cx="8458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8800" indent="-1828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half-life</a:t>
            </a:r>
            <a:r>
              <a:rPr lang="en-US" altLang="en-US"/>
              <a:t> – time required to convert exactly</a:t>
            </a:r>
            <a:br>
              <a:rPr lang="en-US" altLang="en-US"/>
            </a:br>
            <a:r>
              <a:rPr lang="en-US" altLang="en-US"/>
              <a:t> ½ reactants into products </a:t>
            </a:r>
            <a:endParaRPr lang="en-US" altLang="en-US" baseline="300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51163" y="1979613"/>
            <a:ext cx="4191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abb. for half-life is t</a:t>
            </a:r>
            <a:r>
              <a:rPr lang="en-US" altLang="en-US" baseline="-25000"/>
              <a:t>1/2</a:t>
            </a:r>
            <a:endParaRPr lang="en-US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30488" y="2970213"/>
            <a:ext cx="434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u="sng"/>
              <a:t>for rxn is overall 1</a:t>
            </a:r>
            <a:r>
              <a:rPr lang="en-US" altLang="en-US" sz="2600" u="sng" baseline="30000"/>
              <a:t>st</a:t>
            </a:r>
            <a:r>
              <a:rPr lang="en-US" altLang="en-US" sz="2600" u="sng"/>
              <a:t> order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652838" y="3978275"/>
            <a:ext cx="2298700" cy="1014413"/>
            <a:chOff x="3178969" y="3977704"/>
            <a:chExt cx="2297502" cy="1015663"/>
          </a:xfrm>
        </p:grpSpPr>
        <p:sp>
          <p:nvSpPr>
            <p:cNvPr id="22535" name="TextBox 4"/>
            <p:cNvSpPr txBox="1">
              <a:spLocks noChangeArrowheads="1"/>
            </p:cNvSpPr>
            <p:nvPr/>
          </p:nvSpPr>
          <p:spPr bwMode="auto">
            <a:xfrm>
              <a:off x="3178969" y="4165412"/>
              <a:ext cx="129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t</a:t>
              </a:r>
              <a:r>
                <a:rPr lang="en-US" altLang="en-US" baseline="-25000"/>
                <a:t>1/2</a:t>
              </a:r>
              <a:r>
                <a:rPr lang="en-US" altLang="en-US"/>
                <a:t> = </a:t>
              </a:r>
            </a:p>
          </p:txBody>
        </p:sp>
        <p:grpSp>
          <p:nvGrpSpPr>
            <p:cNvPr id="22536" name="Group 8"/>
            <p:cNvGrpSpPr>
              <a:grpSpLocks/>
            </p:cNvGrpSpPr>
            <p:nvPr/>
          </p:nvGrpSpPr>
          <p:grpSpPr bwMode="auto">
            <a:xfrm>
              <a:off x="4127875" y="3977704"/>
              <a:ext cx="1348596" cy="1015663"/>
              <a:chOff x="5335573" y="3977704"/>
              <a:chExt cx="1348596" cy="1015663"/>
            </a:xfrm>
          </p:grpSpPr>
          <p:sp>
            <p:nvSpPr>
              <p:cNvPr id="22537" name="TextBox 5"/>
              <p:cNvSpPr txBox="1">
                <a:spLocks noChangeArrowheads="1"/>
              </p:cNvSpPr>
              <p:nvPr/>
            </p:nvSpPr>
            <p:spPr bwMode="auto">
              <a:xfrm>
                <a:off x="5335573" y="3977704"/>
                <a:ext cx="134859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 0.693</a:t>
                </a:r>
              </a:p>
              <a:p>
                <a:r>
                  <a:rPr lang="en-US" altLang="en-US"/>
                  <a:t>     k</a:t>
                </a:r>
              </a:p>
            </p:txBody>
          </p:sp>
          <p:cxnSp>
            <p:nvCxnSpPr>
              <p:cNvPr id="22538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5476471" y="4485535"/>
                <a:ext cx="1066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17913" y="3889375"/>
            <a:ext cx="2438400" cy="1169988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588"/>
            <a:ext cx="6688138" cy="760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588"/>
            <a:ext cx="10163175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817563" y="455613"/>
            <a:ext cx="8915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Prozac is a prescription drug which is metabolically eliminated from the body by overall first order kinetics. Prozac has a body clearance half-life of 1.835 x 10</a:t>
            </a:r>
            <a:r>
              <a:rPr lang="en-US" altLang="en-US" baseline="30000"/>
              <a:t>5</a:t>
            </a:r>
            <a:r>
              <a:rPr lang="en-US" altLang="en-US"/>
              <a:t> sec. If a patient is given a 20.0 mg dose, how many hours until only 13.8 mg Prozac remains in the body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3421063" y="180975"/>
            <a:ext cx="3505200" cy="646113"/>
            <a:chOff x="3255169" y="401637"/>
            <a:chExt cx="3505200" cy="645794"/>
          </a:xfrm>
        </p:grpSpPr>
        <p:sp>
          <p:nvSpPr>
            <p:cNvPr id="26651" name="TextBox 1"/>
            <p:cNvSpPr txBox="1">
              <a:spLocks noChangeArrowheads="1"/>
            </p:cNvSpPr>
            <p:nvPr/>
          </p:nvSpPr>
          <p:spPr bwMode="auto">
            <a:xfrm>
              <a:off x="3636169" y="401637"/>
              <a:ext cx="3124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[  ]  vs.  time</a:t>
              </a:r>
            </a:p>
          </p:txBody>
        </p:sp>
        <p:sp>
          <p:nvSpPr>
            <p:cNvPr id="26652" name="TextBox 2"/>
            <p:cNvSpPr txBox="1">
              <a:spLocks noChangeArrowheads="1"/>
            </p:cNvSpPr>
            <p:nvPr/>
          </p:nvSpPr>
          <p:spPr bwMode="auto">
            <a:xfrm>
              <a:off x="3255169" y="462656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n-US" sz="3200"/>
                <a:t>Δ</a:t>
              </a:r>
              <a:endParaRPr lang="en-US" altLang="en-US" sz="3200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25513" y="1014413"/>
            <a:ext cx="3578225" cy="584200"/>
            <a:chOff x="2027" y="1984"/>
            <a:chExt cx="2254" cy="368"/>
          </a:xfrm>
        </p:grpSpPr>
        <p:sp>
          <p:nvSpPr>
            <p:cNvPr id="26648" name="Rectangle 19"/>
            <p:cNvSpPr>
              <a:spLocks noChangeArrowheads="1"/>
            </p:cNvSpPr>
            <p:nvPr/>
          </p:nvSpPr>
          <p:spPr bwMode="auto">
            <a:xfrm>
              <a:off x="2027" y="1984"/>
              <a:ext cx="4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/>
                <a:t>a</a:t>
              </a:r>
              <a:r>
                <a:rPr lang="en-US" altLang="en-US" sz="3200"/>
                <a:t>A</a:t>
              </a:r>
            </a:p>
          </p:txBody>
        </p:sp>
        <p:sp>
          <p:nvSpPr>
            <p:cNvPr id="26649" name="Line 20"/>
            <p:cNvSpPr>
              <a:spLocks noChangeShapeType="1"/>
            </p:cNvSpPr>
            <p:nvPr/>
          </p:nvSpPr>
          <p:spPr bwMode="auto">
            <a:xfrm>
              <a:off x="2639" y="2160"/>
              <a:ext cx="45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21"/>
            <p:cNvSpPr>
              <a:spLocks noChangeArrowheads="1"/>
            </p:cNvSpPr>
            <p:nvPr/>
          </p:nvSpPr>
          <p:spPr bwMode="auto">
            <a:xfrm>
              <a:off x="3195" y="1984"/>
              <a:ext cx="108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/>
                <a:t>u</a:t>
              </a:r>
              <a:r>
                <a:rPr lang="en-US" altLang="en-US" sz="3200"/>
                <a:t>U + </a:t>
              </a:r>
              <a:r>
                <a:rPr lang="en-US" altLang="en-US" sz="3200" i="1"/>
                <a:t>k</a:t>
              </a:r>
              <a:r>
                <a:rPr lang="en-US" altLang="en-US" sz="3200"/>
                <a:t>K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16575" y="1014413"/>
            <a:ext cx="34051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if      Rate = k[A]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82925" y="1765300"/>
            <a:ext cx="3962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u="sng"/>
              <a:t>rxn is overall 2</a:t>
            </a:r>
            <a:r>
              <a:rPr lang="en-US" altLang="en-US" sz="2600" u="sng" baseline="30000"/>
              <a:t>nd</a:t>
            </a:r>
            <a:r>
              <a:rPr lang="en-US" altLang="en-US" sz="2600" u="sng"/>
              <a:t> order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982913" y="2417763"/>
            <a:ext cx="4014787" cy="1323975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2000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947988" y="2500313"/>
            <a:ext cx="3979862" cy="1079500"/>
            <a:chOff x="2948658" y="2501105"/>
            <a:chExt cx="3979228" cy="1079072"/>
          </a:xfrm>
        </p:grpSpPr>
        <p:cxnSp>
          <p:nvCxnSpPr>
            <p:cNvPr id="26638" name="Straight Connector 16"/>
            <p:cNvCxnSpPr>
              <a:cxnSpLocks noChangeShapeType="1"/>
            </p:cNvCxnSpPr>
            <p:nvPr/>
          </p:nvCxnSpPr>
          <p:spPr bwMode="auto">
            <a:xfrm>
              <a:off x="3242072" y="3040244"/>
              <a:ext cx="738982" cy="1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6639" name="Group 35"/>
            <p:cNvGrpSpPr>
              <a:grpSpLocks/>
            </p:cNvGrpSpPr>
            <p:nvPr/>
          </p:nvGrpSpPr>
          <p:grpSpPr bwMode="auto">
            <a:xfrm>
              <a:off x="2948658" y="2501105"/>
              <a:ext cx="3979228" cy="1079072"/>
              <a:chOff x="2948658" y="2501105"/>
              <a:chExt cx="3979228" cy="1079072"/>
            </a:xfrm>
          </p:grpSpPr>
          <p:grpSp>
            <p:nvGrpSpPr>
              <p:cNvPr id="26640" name="Group 18"/>
              <p:cNvGrpSpPr>
                <a:grpSpLocks/>
              </p:cNvGrpSpPr>
              <p:nvPr/>
            </p:nvGrpSpPr>
            <p:grpSpPr bwMode="auto">
              <a:xfrm>
                <a:off x="2948658" y="2501105"/>
                <a:ext cx="3979228" cy="1079072"/>
                <a:chOff x="2948658" y="2501105"/>
                <a:chExt cx="3979228" cy="1079072"/>
              </a:xfrm>
            </p:grpSpPr>
            <p:grpSp>
              <p:nvGrpSpPr>
                <p:cNvPr id="26642" name="Group 10"/>
                <p:cNvGrpSpPr>
                  <a:grpSpLocks/>
                </p:cNvGrpSpPr>
                <p:nvPr/>
              </p:nvGrpSpPr>
              <p:grpSpPr bwMode="auto">
                <a:xfrm>
                  <a:off x="2948658" y="2501900"/>
                  <a:ext cx="3979228" cy="1078277"/>
                  <a:chOff x="1714" y="2064"/>
                  <a:chExt cx="755" cy="679"/>
                </a:xfrm>
              </p:grpSpPr>
              <p:sp>
                <p:nvSpPr>
                  <p:cNvPr id="26646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714" y="2064"/>
                    <a:ext cx="261" cy="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3200"/>
                      <a:t>1</a:t>
                    </a:r>
                  </a:p>
                  <a:p>
                    <a:pPr algn="ctr"/>
                    <a:r>
                      <a:rPr lang="en-US" altLang="en-US" sz="3200"/>
                      <a:t>[A]</a:t>
                    </a:r>
                    <a:r>
                      <a:rPr lang="en-US" altLang="en-US" sz="3200" baseline="-25000"/>
                      <a:t>t</a:t>
                    </a:r>
                    <a:endParaRPr lang="en-US" altLang="en-US" sz="3200"/>
                  </a:p>
                </p:txBody>
              </p:sp>
              <p:sp>
                <p:nvSpPr>
                  <p:cNvPr id="2664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255" y="2219"/>
                    <a:ext cx="214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3200"/>
                      <a:t>=  kt</a:t>
                    </a:r>
                  </a:p>
                </p:txBody>
              </p:sp>
            </p:grpSp>
            <p:grpSp>
              <p:nvGrpSpPr>
                <p:cNvPr id="26643" name="Group 7"/>
                <p:cNvGrpSpPr>
                  <a:grpSpLocks/>
                </p:cNvGrpSpPr>
                <p:nvPr/>
              </p:nvGrpSpPr>
              <p:grpSpPr bwMode="auto">
                <a:xfrm>
                  <a:off x="4503737" y="2501105"/>
                  <a:ext cx="1375600" cy="1078277"/>
                  <a:chOff x="4503737" y="2534081"/>
                  <a:chExt cx="1375600" cy="1078277"/>
                </a:xfrm>
              </p:grpSpPr>
              <p:sp>
                <p:nvSpPr>
                  <p:cNvPr id="26644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503737" y="2534081"/>
                    <a:ext cx="1375600" cy="1078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3200"/>
                      <a:t>1</a:t>
                    </a:r>
                  </a:p>
                  <a:p>
                    <a:pPr algn="ctr"/>
                    <a:r>
                      <a:rPr lang="en-US" altLang="en-US" sz="3200"/>
                      <a:t>[A]</a:t>
                    </a:r>
                    <a:r>
                      <a:rPr lang="en-US" altLang="en-US" sz="3200" baseline="-25000"/>
                      <a:t>o</a:t>
                    </a:r>
                    <a:endParaRPr lang="en-US" altLang="en-US" sz="3200"/>
                  </a:p>
                </p:txBody>
              </p:sp>
              <p:cxnSp>
                <p:nvCxnSpPr>
                  <p:cNvPr id="26645" name="Straight Connector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03775" y="3073624"/>
                    <a:ext cx="738982" cy="1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26641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294612" y="2970213"/>
                <a:ext cx="201244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652838" y="4719638"/>
            <a:ext cx="2955925" cy="1014412"/>
            <a:chOff x="3178969" y="3977704"/>
            <a:chExt cx="2953591" cy="1016914"/>
          </a:xfrm>
        </p:grpSpPr>
        <p:sp>
          <p:nvSpPr>
            <p:cNvPr id="26634" name="TextBox 4"/>
            <p:cNvSpPr txBox="1">
              <a:spLocks noChangeArrowheads="1"/>
            </p:cNvSpPr>
            <p:nvPr/>
          </p:nvSpPr>
          <p:spPr bwMode="auto">
            <a:xfrm>
              <a:off x="3178969" y="4165412"/>
              <a:ext cx="129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t</a:t>
              </a:r>
              <a:r>
                <a:rPr lang="en-US" altLang="en-US" baseline="-25000"/>
                <a:t>1/2</a:t>
              </a:r>
              <a:r>
                <a:rPr lang="en-US" altLang="en-US"/>
                <a:t> = </a:t>
              </a:r>
            </a:p>
          </p:txBody>
        </p:sp>
        <p:grpSp>
          <p:nvGrpSpPr>
            <p:cNvPr id="26635" name="Group 8"/>
            <p:cNvGrpSpPr>
              <a:grpSpLocks/>
            </p:cNvGrpSpPr>
            <p:nvPr/>
          </p:nvGrpSpPr>
          <p:grpSpPr bwMode="auto">
            <a:xfrm>
              <a:off x="4127875" y="3977704"/>
              <a:ext cx="2004685" cy="1016914"/>
              <a:chOff x="5335573" y="3977704"/>
              <a:chExt cx="2004685" cy="1016914"/>
            </a:xfrm>
          </p:grpSpPr>
          <p:sp>
            <p:nvSpPr>
              <p:cNvPr id="26636" name="TextBox 5"/>
              <p:cNvSpPr txBox="1">
                <a:spLocks noChangeArrowheads="1"/>
              </p:cNvSpPr>
              <p:nvPr/>
            </p:nvSpPr>
            <p:spPr bwMode="auto">
              <a:xfrm>
                <a:off x="5335573" y="3977704"/>
                <a:ext cx="2004685" cy="1016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    1</a:t>
                </a:r>
              </a:p>
              <a:p>
                <a:r>
                  <a:rPr lang="en-US" altLang="en-US"/>
                  <a:t>  k </a:t>
                </a:r>
                <a:r>
                  <a:rPr lang="en-US" altLang="en-US" sz="2800"/>
                  <a:t>[A]</a:t>
                </a:r>
                <a:r>
                  <a:rPr lang="en-US" altLang="en-US" sz="2800" baseline="-25000"/>
                  <a:t>o</a:t>
                </a:r>
                <a:endParaRPr lang="en-US" altLang="en-US" sz="2800"/>
              </a:p>
            </p:txBody>
          </p:sp>
          <p:cxnSp>
            <p:nvCxnSpPr>
              <p:cNvPr id="2663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5476471" y="4485535"/>
                <a:ext cx="1066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67113" y="4686300"/>
            <a:ext cx="2438400" cy="1169988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2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27013"/>
            <a:ext cx="489902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3656013"/>
            <a:ext cx="48355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5913" y="4494213"/>
            <a:ext cx="4684712" cy="523875"/>
            <a:chOff x="359569" y="4918402"/>
            <a:chExt cx="4684712" cy="523220"/>
          </a:xfrm>
        </p:grpSpPr>
        <p:sp>
          <p:nvSpPr>
            <p:cNvPr id="27661" name="TextBox 4"/>
            <p:cNvSpPr txBox="1">
              <a:spLocks noChangeArrowheads="1"/>
            </p:cNvSpPr>
            <p:nvPr/>
          </p:nvSpPr>
          <p:spPr bwMode="auto">
            <a:xfrm>
              <a:off x="359569" y="4918402"/>
              <a:ext cx="3962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>
                  <a:solidFill>
                    <a:srgbClr val="0070C0"/>
                  </a:solidFill>
                </a:rPr>
                <a:t>ln</a:t>
              </a:r>
              <a:r>
                <a:rPr lang="en-US" altLang="en-US" sz="2800"/>
                <a:t> [  ] vs. time is linear</a:t>
              </a:r>
            </a:p>
          </p:txBody>
        </p:sp>
        <p:sp>
          <p:nvSpPr>
            <p:cNvPr id="27662" name="Line 20"/>
            <p:cNvSpPr>
              <a:spLocks noChangeShapeType="1"/>
            </p:cNvSpPr>
            <p:nvPr/>
          </p:nvSpPr>
          <p:spPr bwMode="auto">
            <a:xfrm>
              <a:off x="4321969" y="5182907"/>
              <a:ext cx="722312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60963" y="1647825"/>
            <a:ext cx="5105400" cy="523875"/>
            <a:chOff x="5160169" y="1648107"/>
            <a:chExt cx="5106986" cy="523220"/>
          </a:xfrm>
        </p:grpSpPr>
        <p:sp>
          <p:nvSpPr>
            <p:cNvPr id="27659" name="TextBox 1"/>
            <p:cNvSpPr txBox="1">
              <a:spLocks noChangeArrowheads="1"/>
            </p:cNvSpPr>
            <p:nvPr/>
          </p:nvSpPr>
          <p:spPr bwMode="auto">
            <a:xfrm>
              <a:off x="5845968" y="1648107"/>
              <a:ext cx="44211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dirty="0"/>
                <a:t>[  ] vs. time is </a:t>
              </a:r>
              <a:r>
                <a:rPr lang="en-US" altLang="en-US" sz="2800" u="sng" dirty="0">
                  <a:solidFill>
                    <a:srgbClr val="FF0000"/>
                  </a:solidFill>
                </a:rPr>
                <a:t>NOT</a:t>
              </a:r>
              <a:r>
                <a:rPr lang="en-US" altLang="en-US" sz="2800" dirty="0"/>
                <a:t> linear</a:t>
              </a:r>
            </a:p>
          </p:txBody>
        </p:sp>
        <p:sp>
          <p:nvSpPr>
            <p:cNvPr id="27660" name="Line 20"/>
            <p:cNvSpPr>
              <a:spLocks noChangeShapeType="1"/>
            </p:cNvSpPr>
            <p:nvPr/>
          </p:nvSpPr>
          <p:spPr bwMode="auto">
            <a:xfrm flipH="1">
              <a:off x="5160169" y="1979612"/>
              <a:ext cx="6096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8288" y="5546725"/>
            <a:ext cx="4792662" cy="10160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only occurs when the rxn is </a:t>
            </a:r>
            <a:r>
              <a:rPr lang="en-US" altLang="en-US" u="sng">
                <a:solidFill>
                  <a:srgbClr val="0070C0"/>
                </a:solidFill>
              </a:rPr>
              <a:t>overall 1</a:t>
            </a:r>
            <a:r>
              <a:rPr lang="en-US" altLang="en-US" u="sng" baseline="30000">
                <a:solidFill>
                  <a:srgbClr val="0070C0"/>
                </a:solidFill>
              </a:rPr>
              <a:t>st</a:t>
            </a:r>
            <a:r>
              <a:rPr lang="en-US" altLang="en-US" u="sng">
                <a:solidFill>
                  <a:srgbClr val="0070C0"/>
                </a:solidFill>
              </a:rPr>
              <a:t> order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56488" y="4033838"/>
            <a:ext cx="2341562" cy="5842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slope = </a:t>
            </a:r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 k</a:t>
            </a:r>
          </a:p>
        </p:txBody>
      </p:sp>
      <p:grpSp>
        <p:nvGrpSpPr>
          <p:cNvPr id="27656" name="Group 23"/>
          <p:cNvGrpSpPr>
            <a:grpSpLocks/>
          </p:cNvGrpSpPr>
          <p:nvPr/>
        </p:nvGrpSpPr>
        <p:grpSpPr bwMode="auto">
          <a:xfrm>
            <a:off x="5770563" y="531813"/>
            <a:ext cx="3886200" cy="584200"/>
            <a:chOff x="1931" y="1976"/>
            <a:chExt cx="2448" cy="368"/>
          </a:xfrm>
        </p:grpSpPr>
        <p:sp>
          <p:nvSpPr>
            <p:cNvPr id="27657" name="Rectangle 19"/>
            <p:cNvSpPr>
              <a:spLocks noChangeArrowheads="1"/>
            </p:cNvSpPr>
            <p:nvPr/>
          </p:nvSpPr>
          <p:spPr bwMode="auto">
            <a:xfrm>
              <a:off x="1931" y="1976"/>
              <a:ext cx="244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/>
                <a:t>CH</a:t>
              </a:r>
              <a:r>
                <a:rPr lang="en-US" altLang="en-US" sz="3200" baseline="-25000"/>
                <a:t>3</a:t>
              </a:r>
              <a:r>
                <a:rPr lang="en-US" altLang="en-US" sz="3200"/>
                <a:t>NC         CH</a:t>
              </a:r>
              <a:r>
                <a:rPr lang="en-US" altLang="en-US" sz="3200" baseline="-25000"/>
                <a:t>3</a:t>
              </a:r>
              <a:r>
                <a:rPr lang="en-US" altLang="en-US" sz="3200"/>
                <a:t>CN</a:t>
              </a:r>
            </a:p>
          </p:txBody>
        </p:sp>
        <p:sp>
          <p:nvSpPr>
            <p:cNvPr id="27658" name="Line 20"/>
            <p:cNvSpPr>
              <a:spLocks noChangeShapeType="1"/>
            </p:cNvSpPr>
            <p:nvPr/>
          </p:nvSpPr>
          <p:spPr bwMode="auto">
            <a:xfrm flipV="1">
              <a:off x="2953" y="2160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03213"/>
            <a:ext cx="49625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675" name="Group 23"/>
          <p:cNvGrpSpPr>
            <a:grpSpLocks/>
          </p:cNvGrpSpPr>
          <p:nvPr/>
        </p:nvGrpSpPr>
        <p:grpSpPr bwMode="auto">
          <a:xfrm>
            <a:off x="5541963" y="855663"/>
            <a:ext cx="4252912" cy="596900"/>
            <a:chOff x="1931" y="1976"/>
            <a:chExt cx="2679" cy="376"/>
          </a:xfrm>
        </p:grpSpPr>
        <p:sp>
          <p:nvSpPr>
            <p:cNvPr id="28687" name="Rectangle 19"/>
            <p:cNvSpPr>
              <a:spLocks noChangeArrowheads="1"/>
            </p:cNvSpPr>
            <p:nvPr/>
          </p:nvSpPr>
          <p:spPr bwMode="auto">
            <a:xfrm>
              <a:off x="1931" y="1976"/>
              <a:ext cx="60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/>
                <a:t>NO</a:t>
              </a:r>
              <a:r>
                <a:rPr lang="en-US" altLang="en-US" sz="3200" baseline="-25000"/>
                <a:t>2</a:t>
              </a:r>
              <a:endParaRPr lang="en-US" altLang="en-US" sz="3200"/>
            </a:p>
          </p:txBody>
        </p:sp>
        <p:sp>
          <p:nvSpPr>
            <p:cNvPr id="28688" name="Line 20"/>
            <p:cNvSpPr>
              <a:spLocks noChangeShapeType="1"/>
            </p:cNvSpPr>
            <p:nvPr/>
          </p:nvSpPr>
          <p:spPr bwMode="auto">
            <a:xfrm flipV="1">
              <a:off x="2639" y="2160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Rectangle 21"/>
            <p:cNvSpPr>
              <a:spLocks noChangeArrowheads="1"/>
            </p:cNvSpPr>
            <p:nvPr/>
          </p:nvSpPr>
          <p:spPr bwMode="auto">
            <a:xfrm>
              <a:off x="3083" y="1984"/>
              <a:ext cx="15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/>
                <a:t>NO  +  ½ O</a:t>
              </a:r>
              <a:r>
                <a:rPr lang="en-US" altLang="en-US" sz="3200" baseline="-25000"/>
                <a:t>2</a:t>
              </a:r>
              <a:endParaRPr lang="en-US" altLang="en-US" sz="3200"/>
            </a:p>
          </p:txBody>
        </p:sp>
      </p:grp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3421063"/>
            <a:ext cx="4886325" cy="40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5384800" y="1798638"/>
            <a:ext cx="473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This </a:t>
            </a:r>
            <a:r>
              <a:rPr lang="en-US" altLang="en-US" dirty="0" err="1"/>
              <a:t>rxn</a:t>
            </a:r>
            <a:r>
              <a:rPr lang="en-US" altLang="en-US" dirty="0"/>
              <a:t> is </a:t>
            </a:r>
            <a:r>
              <a:rPr lang="en-US" altLang="en-US" sz="3200" u="sng" dirty="0" smtClean="0">
                <a:solidFill>
                  <a:srgbClr val="FF0000"/>
                </a:solidFill>
              </a:rPr>
              <a:t>NOT</a:t>
            </a:r>
            <a:r>
              <a:rPr lang="en-US" altLang="en-US" dirty="0" smtClean="0"/>
              <a:t> </a:t>
            </a:r>
            <a:r>
              <a:rPr lang="en-US" altLang="en-US" dirty="0"/>
              <a:t>1</a:t>
            </a:r>
            <a:r>
              <a:rPr lang="en-US" altLang="en-US" baseline="30000" dirty="0"/>
              <a:t>st</a:t>
            </a:r>
            <a:r>
              <a:rPr lang="en-US" altLang="en-US" dirty="0"/>
              <a:t> order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9238" y="5942013"/>
            <a:ext cx="4791075" cy="10160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only occurs when the rxn is </a:t>
            </a:r>
            <a:r>
              <a:rPr lang="en-US" altLang="en-US" u="sng">
                <a:solidFill>
                  <a:srgbClr val="0070C0"/>
                </a:solidFill>
              </a:rPr>
              <a:t>overall 2</a:t>
            </a:r>
            <a:r>
              <a:rPr lang="en-US" altLang="en-US" u="sng" baseline="30000">
                <a:solidFill>
                  <a:srgbClr val="0070C0"/>
                </a:solidFill>
              </a:rPr>
              <a:t>nd</a:t>
            </a:r>
            <a:r>
              <a:rPr lang="en-US" altLang="en-US" u="sng">
                <a:solidFill>
                  <a:srgbClr val="0070C0"/>
                </a:solidFill>
              </a:rPr>
              <a:t> order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42875" y="4587875"/>
            <a:ext cx="4648200" cy="954088"/>
            <a:chOff x="142875" y="4587722"/>
            <a:chExt cx="4648200" cy="954107"/>
          </a:xfrm>
        </p:grpSpPr>
        <p:grpSp>
          <p:nvGrpSpPr>
            <p:cNvPr id="28681" name="Group 11"/>
            <p:cNvGrpSpPr>
              <a:grpSpLocks/>
            </p:cNvGrpSpPr>
            <p:nvPr/>
          </p:nvGrpSpPr>
          <p:grpSpPr bwMode="auto">
            <a:xfrm>
              <a:off x="334963" y="4803166"/>
              <a:ext cx="4456112" cy="523220"/>
              <a:chOff x="359569" y="4918402"/>
              <a:chExt cx="4456112" cy="523220"/>
            </a:xfrm>
          </p:grpSpPr>
          <p:sp>
            <p:nvSpPr>
              <p:cNvPr id="28685" name="TextBox 12"/>
              <p:cNvSpPr txBox="1">
                <a:spLocks noChangeArrowheads="1"/>
              </p:cNvSpPr>
              <p:nvPr/>
            </p:nvSpPr>
            <p:spPr bwMode="auto">
              <a:xfrm>
                <a:off x="359569" y="4918402"/>
                <a:ext cx="43235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800"/>
                  <a:t>        vs. time is linear</a:t>
                </a:r>
              </a:p>
            </p:txBody>
          </p:sp>
          <p:sp>
            <p:nvSpPr>
              <p:cNvPr id="28686" name="Line 20"/>
              <p:cNvSpPr>
                <a:spLocks noChangeShapeType="1"/>
              </p:cNvSpPr>
              <p:nvPr/>
            </p:nvSpPr>
            <p:spPr bwMode="auto">
              <a:xfrm>
                <a:off x="4270375" y="5182907"/>
                <a:ext cx="545306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82" name="Group 9"/>
            <p:cNvGrpSpPr>
              <a:grpSpLocks/>
            </p:cNvGrpSpPr>
            <p:nvPr/>
          </p:nvGrpSpPr>
          <p:grpSpPr bwMode="auto">
            <a:xfrm>
              <a:off x="142875" y="4587722"/>
              <a:ext cx="1375820" cy="954107"/>
              <a:chOff x="142875" y="4587722"/>
              <a:chExt cx="1375820" cy="954107"/>
            </a:xfrm>
          </p:grpSpPr>
          <p:sp>
            <p:nvSpPr>
              <p:cNvPr id="28683" name="Rectangle 5"/>
              <p:cNvSpPr>
                <a:spLocks noChangeArrowheads="1"/>
              </p:cNvSpPr>
              <p:nvPr/>
            </p:nvSpPr>
            <p:spPr bwMode="auto">
              <a:xfrm>
                <a:off x="142875" y="4587722"/>
                <a:ext cx="137582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800"/>
                  <a:t>1</a:t>
                </a:r>
              </a:p>
              <a:p>
                <a:pPr algn="ctr"/>
                <a:r>
                  <a:rPr lang="en-US" altLang="en-US" sz="2800"/>
                  <a:t>[  ]</a:t>
                </a:r>
              </a:p>
            </p:txBody>
          </p:sp>
          <p:cxnSp>
            <p:nvCxnSpPr>
              <p:cNvPr id="28684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97965" y="5064774"/>
                <a:ext cx="584134" cy="2897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56350" y="3579813"/>
            <a:ext cx="1928813" cy="5540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slope = 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15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103563" y="457200"/>
            <a:ext cx="42529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Temperature  vs.  Rate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19225" y="1344613"/>
            <a:ext cx="762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An </a:t>
            </a:r>
            <a:r>
              <a:rPr lang="en-US" altLang="en-US" u="sng">
                <a:solidFill>
                  <a:srgbClr val="00B050"/>
                </a:solidFill>
              </a:rPr>
              <a:t>increase</a:t>
            </a:r>
            <a:r>
              <a:rPr lang="en-US" altLang="en-US"/>
              <a:t> in temperature results in an </a:t>
            </a:r>
            <a:r>
              <a:rPr lang="en-US" altLang="en-US" u="sng">
                <a:solidFill>
                  <a:srgbClr val="00B050"/>
                </a:solidFill>
              </a:rPr>
              <a:t>increase</a:t>
            </a:r>
            <a:r>
              <a:rPr lang="en-US" altLang="en-US"/>
              <a:t> in the rate of a reaction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163" y="2817813"/>
            <a:ext cx="9753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71850" indent="-3371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collision theory</a:t>
            </a:r>
            <a:r>
              <a:rPr lang="en-US" altLang="en-US"/>
              <a:t> – for a reaction to occur, reacting species must first collide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36763" y="4265613"/>
            <a:ext cx="716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collision must possess enough energy to react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32000" y="5561013"/>
            <a:ext cx="7002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collision must have reactants in the proper orientation to react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436563" y="319088"/>
            <a:ext cx="9525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71900" indent="-37719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activation energy</a:t>
            </a:r>
            <a:r>
              <a:rPr lang="en-US" altLang="en-US"/>
              <a:t> – the minimum energy reactants must attain to react to form products 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778000" y="912813"/>
            <a:ext cx="612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</a:t>
            </a:r>
            <a:r>
              <a:rPr lang="en-US" altLang="en-US" sz="2400"/>
              <a:t>a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1844675"/>
            <a:ext cx="7037387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13350" y="5637213"/>
            <a:ext cx="4953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19625" y="5713413"/>
            <a:ext cx="8191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000"/>
              <a:t>Δ</a:t>
            </a:r>
            <a:r>
              <a:rPr lang="en-US" altLang="en-US" sz="2000"/>
              <a:t>H</a:t>
            </a:r>
          </a:p>
        </p:txBody>
      </p:sp>
      <p:sp>
        <p:nvSpPr>
          <p:cNvPr id="30727" name="TextBox 3"/>
          <p:cNvSpPr txBox="1">
            <a:spLocks noChangeArrowheads="1"/>
          </p:cNvSpPr>
          <p:nvPr/>
        </p:nvSpPr>
        <p:spPr bwMode="auto">
          <a:xfrm>
            <a:off x="2065338" y="2132013"/>
            <a:ext cx="2028825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6684963" y="2095500"/>
            <a:ext cx="1998662" cy="3324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6026150" y="2244725"/>
            <a:ext cx="19050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2152650" y="5419725"/>
            <a:ext cx="19050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30731" name="TextBox 10"/>
          <p:cNvSpPr txBox="1">
            <a:spLocks noChangeArrowheads="1"/>
          </p:cNvSpPr>
          <p:nvPr/>
        </p:nvSpPr>
        <p:spPr bwMode="auto">
          <a:xfrm>
            <a:off x="5461000" y="2132013"/>
            <a:ext cx="19050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32" name="TextBox 11"/>
          <p:cNvSpPr txBox="1">
            <a:spLocks noChangeArrowheads="1"/>
          </p:cNvSpPr>
          <p:nvPr/>
        </p:nvSpPr>
        <p:spPr bwMode="auto">
          <a:xfrm>
            <a:off x="5846763" y="2408238"/>
            <a:ext cx="1905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30733" name="TextBox 12"/>
          <p:cNvSpPr txBox="1">
            <a:spLocks noChangeArrowheads="1"/>
          </p:cNvSpPr>
          <p:nvPr/>
        </p:nvSpPr>
        <p:spPr bwMode="auto">
          <a:xfrm>
            <a:off x="6608763" y="6534150"/>
            <a:ext cx="1828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400"/>
          </a:p>
        </p:txBody>
      </p:sp>
      <p:sp>
        <p:nvSpPr>
          <p:cNvPr id="30734" name="TextBox 13"/>
          <p:cNvSpPr txBox="1">
            <a:spLocks noChangeArrowheads="1"/>
          </p:cNvSpPr>
          <p:nvPr/>
        </p:nvSpPr>
        <p:spPr bwMode="auto">
          <a:xfrm>
            <a:off x="963613" y="1598613"/>
            <a:ext cx="1101725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30735" name="TextBox 14"/>
          <p:cNvSpPr txBox="1">
            <a:spLocks noChangeArrowheads="1"/>
          </p:cNvSpPr>
          <p:nvPr/>
        </p:nvSpPr>
        <p:spPr bwMode="auto">
          <a:xfrm>
            <a:off x="982663" y="5564188"/>
            <a:ext cx="1101725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30736" name="TextBox 15"/>
          <p:cNvSpPr txBox="1">
            <a:spLocks noChangeArrowheads="1"/>
          </p:cNvSpPr>
          <p:nvPr/>
        </p:nvSpPr>
        <p:spPr bwMode="auto">
          <a:xfrm>
            <a:off x="6875463" y="6924675"/>
            <a:ext cx="18288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/>
              <a:t/>
            </a:r>
            <a:br>
              <a:rPr lang="en-US" altLang="en-US" sz="1400"/>
            </a:br>
            <a:endParaRPr lang="en-US" altLang="en-US" sz="1400"/>
          </a:p>
        </p:txBody>
      </p:sp>
      <p:sp>
        <p:nvSpPr>
          <p:cNvPr id="30737" name="TextBox 3"/>
          <p:cNvSpPr txBox="1">
            <a:spLocks noChangeArrowheads="1"/>
          </p:cNvSpPr>
          <p:nvPr/>
        </p:nvSpPr>
        <p:spPr bwMode="auto">
          <a:xfrm>
            <a:off x="2152650" y="5440363"/>
            <a:ext cx="1446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Reactants</a:t>
            </a:r>
          </a:p>
        </p:txBody>
      </p:sp>
      <p:sp>
        <p:nvSpPr>
          <p:cNvPr id="30738" name="TextBox 17"/>
          <p:cNvSpPr txBox="1">
            <a:spLocks noChangeArrowheads="1"/>
          </p:cNvSpPr>
          <p:nvPr/>
        </p:nvSpPr>
        <p:spPr bwMode="auto">
          <a:xfrm>
            <a:off x="7339013" y="597376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Products</a:t>
            </a:r>
          </a:p>
        </p:txBody>
      </p:sp>
      <p:sp>
        <p:nvSpPr>
          <p:cNvPr id="30739" name="TextBox 3"/>
          <p:cNvSpPr txBox="1">
            <a:spLocks noChangeArrowheads="1"/>
          </p:cNvSpPr>
          <p:nvPr/>
        </p:nvSpPr>
        <p:spPr bwMode="auto">
          <a:xfrm>
            <a:off x="6386513" y="3597275"/>
            <a:ext cx="9525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30740" name="TextBox 3"/>
          <p:cNvSpPr txBox="1">
            <a:spLocks noChangeArrowheads="1"/>
          </p:cNvSpPr>
          <p:nvPr/>
        </p:nvSpPr>
        <p:spPr bwMode="auto">
          <a:xfrm>
            <a:off x="1870075" y="1808163"/>
            <a:ext cx="6916738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0737" grpId="0"/>
      <p:bldP spid="307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3388" y="4799013"/>
            <a:ext cx="9372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* </a:t>
            </a:r>
            <a:r>
              <a:rPr lang="en-US" altLang="en-US" sz="2600"/>
              <a:t>By convention, all rates are reported as </a:t>
            </a:r>
            <a:r>
              <a:rPr lang="en-US" altLang="en-US" sz="2600" u="sng">
                <a:solidFill>
                  <a:srgbClr val="0070C0"/>
                </a:solidFill>
              </a:rPr>
              <a:t>positive</a:t>
            </a:r>
            <a:r>
              <a:rPr lang="en-US" altLang="en-US" sz="2600"/>
              <a:t> values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233613" y="1925638"/>
            <a:ext cx="5341937" cy="998537"/>
            <a:chOff x="2258390" y="1640024"/>
            <a:chExt cx="5342789" cy="1451619"/>
          </a:xfrm>
        </p:grpSpPr>
        <p:sp>
          <p:nvSpPr>
            <p:cNvPr id="4121" name="Rectangle 7"/>
            <p:cNvSpPr>
              <a:spLocks noChangeArrowheads="1"/>
            </p:cNvSpPr>
            <p:nvPr/>
          </p:nvSpPr>
          <p:spPr bwMode="auto">
            <a:xfrm>
              <a:off x="2258390" y="1992799"/>
              <a:ext cx="1762231" cy="74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Rate  =</a:t>
              </a:r>
            </a:p>
          </p:txBody>
        </p:sp>
        <p:grpSp>
          <p:nvGrpSpPr>
            <p:cNvPr id="4122" name="Group 10"/>
            <p:cNvGrpSpPr>
              <a:grpSpLocks/>
            </p:cNvGrpSpPr>
            <p:nvPr/>
          </p:nvGrpSpPr>
          <p:grpSpPr bwMode="auto">
            <a:xfrm>
              <a:off x="3223217" y="1640024"/>
              <a:ext cx="4377962" cy="1451619"/>
              <a:chOff x="3471" y="3187"/>
              <a:chExt cx="276" cy="679"/>
            </a:xfrm>
          </p:grpSpPr>
          <p:sp>
            <p:nvSpPr>
              <p:cNvPr id="4123" name="Rectangle 8"/>
              <p:cNvSpPr>
                <a:spLocks noChangeArrowheads="1"/>
              </p:cNvSpPr>
              <p:nvPr/>
            </p:nvSpPr>
            <p:spPr bwMode="auto">
              <a:xfrm>
                <a:off x="3471" y="3187"/>
                <a:ext cx="276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200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en-US" altLang="en-US"/>
                  <a:t>[ Products ]</a:t>
                </a:r>
              </a:p>
              <a:p>
                <a:pPr algn="ctr"/>
                <a:r>
                  <a:rPr lang="en-US" altLang="en-US" sz="3200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en-US" altLang="en-US" i="1"/>
                  <a:t>t</a:t>
                </a:r>
                <a:endParaRPr lang="en-US" altLang="en-US"/>
              </a:p>
            </p:txBody>
          </p:sp>
          <p:sp>
            <p:nvSpPr>
              <p:cNvPr id="4124" name="Line 9"/>
              <p:cNvSpPr>
                <a:spLocks noChangeShapeType="1"/>
              </p:cNvSpPr>
              <p:nvPr/>
            </p:nvSpPr>
            <p:spPr bwMode="auto">
              <a:xfrm>
                <a:off x="3519" y="3591"/>
                <a:ext cx="1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00" name="Group 16"/>
          <p:cNvGrpSpPr>
            <a:grpSpLocks/>
          </p:cNvGrpSpPr>
          <p:nvPr/>
        </p:nvGrpSpPr>
        <p:grpSpPr bwMode="auto">
          <a:xfrm>
            <a:off x="857250" y="466725"/>
            <a:ext cx="8529638" cy="1077913"/>
            <a:chOff x="1054947" y="694661"/>
            <a:chExt cx="8530910" cy="1077913"/>
          </a:xfrm>
        </p:grpSpPr>
        <p:grpSp>
          <p:nvGrpSpPr>
            <p:cNvPr id="4114" name="Group 14"/>
            <p:cNvGrpSpPr>
              <a:grpSpLocks/>
            </p:cNvGrpSpPr>
            <p:nvPr/>
          </p:nvGrpSpPr>
          <p:grpSpPr bwMode="auto">
            <a:xfrm>
              <a:off x="1054947" y="694661"/>
              <a:ext cx="4547947" cy="1077913"/>
              <a:chOff x="1054947" y="694661"/>
              <a:chExt cx="4547947" cy="1077913"/>
            </a:xfrm>
          </p:grpSpPr>
          <p:grpSp>
            <p:nvGrpSpPr>
              <p:cNvPr id="4117" name="Group 13"/>
              <p:cNvGrpSpPr>
                <a:grpSpLocks/>
              </p:cNvGrpSpPr>
              <p:nvPr/>
            </p:nvGrpSpPr>
            <p:grpSpPr bwMode="auto">
              <a:xfrm>
                <a:off x="1054947" y="694661"/>
                <a:ext cx="4547947" cy="1077913"/>
                <a:chOff x="1273969" y="856937"/>
                <a:chExt cx="4547947" cy="1077913"/>
              </a:xfrm>
            </p:grpSpPr>
            <p:sp>
              <p:nvSpPr>
                <p:cNvPr id="411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273969" y="1184305"/>
                  <a:ext cx="1219200" cy="553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/>
                    <a:t>when  </a:t>
                  </a:r>
                </a:p>
              </p:txBody>
            </p:sp>
            <p:sp>
              <p:nvSpPr>
                <p:cNvPr id="4120" name="Rectangle 8"/>
                <p:cNvSpPr>
                  <a:spLocks noChangeArrowheads="1"/>
                </p:cNvSpPr>
                <p:nvPr/>
              </p:nvSpPr>
              <p:spPr bwMode="auto">
                <a:xfrm>
                  <a:off x="2477413" y="856937"/>
                  <a:ext cx="3344503" cy="107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3200">
                      <a:latin typeface="Symbol" pitchFamily="18" charset="2"/>
                      <a:sym typeface="Symbol" pitchFamily="18" charset="2"/>
                    </a:rPr>
                    <a:t></a:t>
                  </a:r>
                  <a:r>
                    <a:rPr lang="en-US" altLang="en-US">
                      <a:latin typeface="Symbol" pitchFamily="18" charset="2"/>
                      <a:sym typeface="Symbol" pitchFamily="18" charset="2"/>
                    </a:rPr>
                    <a:t> </a:t>
                  </a:r>
                  <a:r>
                    <a:rPr lang="en-US" altLang="en-US"/>
                    <a:t>[ Products ]</a:t>
                  </a:r>
                </a:p>
                <a:p>
                  <a:pPr algn="ctr"/>
                  <a:r>
                    <a:rPr lang="en-US" altLang="en-US" sz="3200">
                      <a:latin typeface="Symbol" pitchFamily="18" charset="2"/>
                      <a:sym typeface="Symbol" pitchFamily="18" charset="2"/>
                    </a:rPr>
                    <a:t></a:t>
                  </a:r>
                  <a:r>
                    <a:rPr lang="en-US" altLang="en-US">
                      <a:latin typeface="Symbol" pitchFamily="18" charset="2"/>
                      <a:sym typeface="Symbol" pitchFamily="18" charset="2"/>
                    </a:rPr>
                    <a:t> </a:t>
                  </a:r>
                  <a:r>
                    <a:rPr lang="en-US" altLang="en-US" i="1"/>
                    <a:t>t</a:t>
                  </a:r>
                  <a:endParaRPr lang="en-US" altLang="en-US"/>
                </a:p>
              </p:txBody>
            </p:sp>
          </p:grpSp>
          <p:sp>
            <p:nvSpPr>
              <p:cNvPr id="4118" name="Line 9"/>
              <p:cNvSpPr>
                <a:spLocks noChangeShapeType="1"/>
              </p:cNvSpPr>
              <p:nvPr/>
            </p:nvSpPr>
            <p:spPr bwMode="auto">
              <a:xfrm>
                <a:off x="2525280" y="1286597"/>
                <a:ext cx="2855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4115" name="Straight Arrow Connector 11"/>
            <p:cNvCxnSpPr>
              <a:cxnSpLocks noChangeShapeType="1"/>
            </p:cNvCxnSpPr>
            <p:nvPr/>
          </p:nvCxnSpPr>
          <p:spPr bwMode="auto">
            <a:xfrm>
              <a:off x="5853169" y="1321497"/>
              <a:ext cx="954899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" name="Rectangle 7"/>
            <p:cNvSpPr>
              <a:spLocks noChangeArrowheads="1"/>
            </p:cNvSpPr>
            <p:nvPr/>
          </p:nvSpPr>
          <p:spPr bwMode="auto">
            <a:xfrm>
              <a:off x="7200620" y="1009598"/>
              <a:ext cx="23852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slope  =  </a:t>
              </a:r>
              <a:r>
                <a:rPr lang="en-US" altLang="en-US">
                  <a:solidFill>
                    <a:srgbClr val="FF0000"/>
                  </a:solidFill>
                </a:rPr>
                <a:t>+ </a:t>
              </a:r>
              <a:r>
                <a:rPr lang="en-US" altLang="en-US"/>
                <a:t>#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857250" y="3325813"/>
            <a:ext cx="8888413" cy="1077912"/>
            <a:chOff x="1054947" y="694661"/>
            <a:chExt cx="8178013" cy="1077913"/>
          </a:xfrm>
        </p:grpSpPr>
        <p:grpSp>
          <p:nvGrpSpPr>
            <p:cNvPr id="4107" name="Group 18"/>
            <p:cNvGrpSpPr>
              <a:grpSpLocks/>
            </p:cNvGrpSpPr>
            <p:nvPr/>
          </p:nvGrpSpPr>
          <p:grpSpPr bwMode="auto">
            <a:xfrm>
              <a:off x="1054947" y="694661"/>
              <a:ext cx="4456998" cy="1077913"/>
              <a:chOff x="1054947" y="694661"/>
              <a:chExt cx="4456998" cy="1077913"/>
            </a:xfrm>
          </p:grpSpPr>
          <p:grpSp>
            <p:nvGrpSpPr>
              <p:cNvPr id="4110" name="Group 21"/>
              <p:cNvGrpSpPr>
                <a:grpSpLocks/>
              </p:cNvGrpSpPr>
              <p:nvPr/>
            </p:nvGrpSpPr>
            <p:grpSpPr bwMode="auto">
              <a:xfrm>
                <a:off x="1054947" y="694661"/>
                <a:ext cx="4456998" cy="1077913"/>
                <a:chOff x="1273969" y="856937"/>
                <a:chExt cx="4456998" cy="1077913"/>
              </a:xfrm>
            </p:grpSpPr>
            <p:sp>
              <p:nvSpPr>
                <p:cNvPr id="4112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1273969" y="1184305"/>
                  <a:ext cx="1219200" cy="553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/>
                    <a:t>when  </a:t>
                  </a:r>
                </a:p>
              </p:txBody>
            </p:sp>
            <p:sp>
              <p:nvSpPr>
                <p:cNvPr id="4113" name="Rectangle 8"/>
                <p:cNvSpPr>
                  <a:spLocks noChangeArrowheads="1"/>
                </p:cNvSpPr>
                <p:nvPr/>
              </p:nvSpPr>
              <p:spPr bwMode="auto">
                <a:xfrm>
                  <a:off x="2386464" y="856937"/>
                  <a:ext cx="3344503" cy="1077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3200">
                      <a:latin typeface="Symbol" pitchFamily="18" charset="2"/>
                      <a:sym typeface="Symbol" pitchFamily="18" charset="2"/>
                    </a:rPr>
                    <a:t></a:t>
                  </a:r>
                  <a:r>
                    <a:rPr lang="en-US" altLang="en-US">
                      <a:latin typeface="Symbol" pitchFamily="18" charset="2"/>
                      <a:sym typeface="Symbol" pitchFamily="18" charset="2"/>
                    </a:rPr>
                    <a:t> </a:t>
                  </a:r>
                  <a:r>
                    <a:rPr lang="en-US" altLang="en-US"/>
                    <a:t>[ Reactants ]</a:t>
                  </a:r>
                </a:p>
                <a:p>
                  <a:pPr algn="ctr"/>
                  <a:r>
                    <a:rPr lang="en-US" altLang="en-US" sz="3200">
                      <a:latin typeface="Symbol" pitchFamily="18" charset="2"/>
                      <a:sym typeface="Symbol" pitchFamily="18" charset="2"/>
                    </a:rPr>
                    <a:t></a:t>
                  </a:r>
                  <a:r>
                    <a:rPr lang="en-US" altLang="en-US">
                      <a:latin typeface="Symbol" pitchFamily="18" charset="2"/>
                      <a:sym typeface="Symbol" pitchFamily="18" charset="2"/>
                    </a:rPr>
                    <a:t> </a:t>
                  </a:r>
                  <a:r>
                    <a:rPr lang="en-US" altLang="en-US" i="1"/>
                    <a:t>t</a:t>
                  </a:r>
                  <a:endParaRPr lang="en-US" altLang="en-US"/>
                </a:p>
              </p:txBody>
            </p:sp>
          </p:grpSp>
          <p:sp>
            <p:nvSpPr>
              <p:cNvPr id="4111" name="Line 9"/>
              <p:cNvSpPr>
                <a:spLocks noChangeShapeType="1"/>
              </p:cNvSpPr>
              <p:nvPr/>
            </p:nvSpPr>
            <p:spPr bwMode="auto">
              <a:xfrm>
                <a:off x="2525280" y="1286597"/>
                <a:ext cx="2855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4108" name="Straight Arrow Connector 19"/>
            <p:cNvCxnSpPr>
              <a:cxnSpLocks noChangeShapeType="1"/>
            </p:cNvCxnSpPr>
            <p:nvPr/>
          </p:nvCxnSpPr>
          <p:spPr bwMode="auto">
            <a:xfrm>
              <a:off x="5800532" y="1321497"/>
              <a:ext cx="7874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09" name="Rectangle 7"/>
            <p:cNvSpPr>
              <a:spLocks noChangeArrowheads="1"/>
            </p:cNvSpPr>
            <p:nvPr/>
          </p:nvSpPr>
          <p:spPr bwMode="auto">
            <a:xfrm>
              <a:off x="6847723" y="1009598"/>
              <a:ext cx="23852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slope  =  </a:t>
              </a:r>
              <a:r>
                <a:rPr lang="en-US" altLang="en-US" sz="320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lang="en-US" altLang="en-US"/>
                <a:t>#</a:t>
              </a:r>
              <a:r>
                <a:rPr lang="en-US" altLang="en-US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043113" y="5640388"/>
            <a:ext cx="5781675" cy="1077912"/>
            <a:chOff x="2776123" y="1706295"/>
            <a:chExt cx="5189886" cy="1077490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776123" y="1858821"/>
              <a:ext cx="17622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Rate  =  </a:t>
              </a:r>
              <a:r>
                <a:rPr lang="en-US" altLang="en-US" sz="320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-</a:t>
              </a:r>
              <a:endParaRPr lang="en-US" altLang="en-US" sz="320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4104" name="Group 10"/>
            <p:cNvGrpSpPr>
              <a:grpSpLocks/>
            </p:cNvGrpSpPr>
            <p:nvPr/>
          </p:nvGrpSpPr>
          <p:grpSpPr bwMode="auto">
            <a:xfrm>
              <a:off x="3588047" y="1706295"/>
              <a:ext cx="4377962" cy="1077490"/>
              <a:chOff x="3494" y="3218"/>
              <a:chExt cx="276" cy="504"/>
            </a:xfrm>
          </p:grpSpPr>
          <p:sp>
            <p:nvSpPr>
              <p:cNvPr id="4105" name="Rectangle 8"/>
              <p:cNvSpPr>
                <a:spLocks noChangeArrowheads="1"/>
              </p:cNvSpPr>
              <p:nvPr/>
            </p:nvSpPr>
            <p:spPr bwMode="auto">
              <a:xfrm>
                <a:off x="3494" y="3218"/>
                <a:ext cx="276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200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en-US" altLang="en-US"/>
                  <a:t>[ Reactants ]</a:t>
                </a:r>
              </a:p>
              <a:p>
                <a:pPr algn="ctr"/>
                <a:r>
                  <a:rPr lang="en-US" altLang="en-US" sz="3200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en-US" altLang="en-US" i="1"/>
                  <a:t>t</a:t>
                </a:r>
                <a:endParaRPr lang="en-US" altLang="en-US"/>
              </a:p>
            </p:txBody>
          </p:sp>
          <p:sp>
            <p:nvSpPr>
              <p:cNvPr id="4106" name="Line 9"/>
              <p:cNvSpPr>
                <a:spLocks noChangeShapeType="1"/>
              </p:cNvSpPr>
              <p:nvPr/>
            </p:nvSpPr>
            <p:spPr bwMode="auto">
              <a:xfrm>
                <a:off x="3553" y="3488"/>
                <a:ext cx="1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122363" y="454025"/>
            <a:ext cx="822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how is activation energy, E</a:t>
            </a:r>
            <a:r>
              <a:rPr lang="en-US" altLang="en-US" sz="2600"/>
              <a:t>a</a:t>
            </a:r>
            <a:r>
              <a:rPr lang="en-US" altLang="en-US"/>
              <a:t>, determined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5275" y="1370013"/>
            <a:ext cx="98853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In lab, keep [reactants] constant and vary the temperature. Calculate values of the rate constant, k at each temperature.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2513013"/>
            <a:ext cx="2822575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37163" y="3833813"/>
            <a:ext cx="3597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Svante Arrhenius</a:t>
            </a:r>
            <a:br>
              <a:rPr lang="en-US" altLang="en-US"/>
            </a:br>
            <a:r>
              <a:rPr lang="en-US" altLang="en-US"/>
              <a:t>1859 – 1927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179763" y="290513"/>
            <a:ext cx="4038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Arrhenius equation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0900" y="1044575"/>
            <a:ext cx="325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k = (A)</a:t>
            </a:r>
            <a:r>
              <a:rPr lang="en-US" altLang="en-US" sz="2000"/>
              <a:t> </a:t>
            </a:r>
            <a:r>
              <a:rPr lang="en-US" altLang="en-US" sz="3200"/>
              <a:t>(e</a:t>
            </a:r>
            <a:r>
              <a:rPr lang="en-US" altLang="en-US" sz="3200" baseline="30000"/>
              <a:t>(</a:t>
            </a:r>
            <a:r>
              <a:rPr lang="en-US" altLang="en-US" sz="3200" baseline="30000">
                <a:cs typeface="Arial" charset="0"/>
              </a:rPr>
              <a:t>−</a:t>
            </a:r>
            <a:r>
              <a:rPr lang="en-US" altLang="en-US" sz="3200" baseline="30000"/>
              <a:t>E</a:t>
            </a:r>
            <a:r>
              <a:rPr lang="en-US" altLang="en-US" baseline="30000"/>
              <a:t>a</a:t>
            </a:r>
            <a:r>
              <a:rPr lang="en-US" altLang="en-US" sz="3200" baseline="30000"/>
              <a:t>/RT)</a:t>
            </a:r>
            <a:r>
              <a:rPr lang="en-US" altLang="en-US" sz="3200"/>
              <a:t>)</a:t>
            </a:r>
            <a:endParaRPr lang="en-US" altLang="en-US" sz="320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33775" y="4189413"/>
            <a:ext cx="310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y   =    mx   +  b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178175" y="2935288"/>
            <a:ext cx="3838575" cy="1077912"/>
            <a:chOff x="3178928" y="2459946"/>
            <a:chExt cx="3837076" cy="1077913"/>
          </a:xfrm>
        </p:grpSpPr>
        <p:sp>
          <p:nvSpPr>
            <p:cNvPr id="32787" name="Rectangle 4"/>
            <p:cNvSpPr>
              <a:spLocks noChangeArrowheads="1"/>
            </p:cNvSpPr>
            <p:nvPr/>
          </p:nvSpPr>
          <p:spPr bwMode="auto">
            <a:xfrm>
              <a:off x="3178928" y="2643683"/>
              <a:ext cx="38370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/>
                <a:t>ln k  =           + ln A</a:t>
              </a:r>
            </a:p>
          </p:txBody>
        </p:sp>
        <p:grpSp>
          <p:nvGrpSpPr>
            <p:cNvPr id="32788" name="Group 9"/>
            <p:cNvGrpSpPr>
              <a:grpSpLocks/>
            </p:cNvGrpSpPr>
            <p:nvPr/>
          </p:nvGrpSpPr>
          <p:grpSpPr bwMode="auto">
            <a:xfrm>
              <a:off x="4664869" y="2459946"/>
              <a:ext cx="892176" cy="1077913"/>
              <a:chOff x="1615" y="2968"/>
              <a:chExt cx="562" cy="679"/>
            </a:xfrm>
          </p:grpSpPr>
          <p:sp>
            <p:nvSpPr>
              <p:cNvPr id="32789" name="Rectangle 7"/>
              <p:cNvSpPr>
                <a:spLocks noChangeArrowheads="1"/>
              </p:cNvSpPr>
              <p:nvPr/>
            </p:nvSpPr>
            <p:spPr bwMode="auto">
              <a:xfrm>
                <a:off x="1615" y="2968"/>
                <a:ext cx="562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2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 sz="3200"/>
                  <a:t>E</a:t>
                </a:r>
                <a:r>
                  <a:rPr lang="en-US" altLang="en-US" sz="2600"/>
                  <a:t>a</a:t>
                </a:r>
              </a:p>
              <a:p>
                <a:pPr algn="ctr"/>
                <a:r>
                  <a:rPr lang="en-US" altLang="en-US" sz="3200"/>
                  <a:t>RT</a:t>
                </a:r>
              </a:p>
            </p:txBody>
          </p:sp>
          <p:sp>
            <p:nvSpPr>
              <p:cNvPr id="32790" name="Line 8"/>
              <p:cNvSpPr>
                <a:spLocks noChangeShapeType="1"/>
              </p:cNvSpPr>
              <p:nvPr/>
            </p:nvSpPr>
            <p:spPr bwMode="auto">
              <a:xfrm>
                <a:off x="1653" y="3277"/>
                <a:ext cx="48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22625" y="2116138"/>
            <a:ext cx="4038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take ln of both sides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0563" y="2833688"/>
            <a:ext cx="3733800" cy="1169987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 sz="400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789363" y="6018213"/>
            <a:ext cx="4059237" cy="1076325"/>
            <a:chOff x="1502569" y="6213454"/>
            <a:chExt cx="3886200" cy="1077218"/>
          </a:xfrm>
        </p:grpSpPr>
        <p:sp>
          <p:nvSpPr>
            <p:cNvPr id="32783" name="TextBox 13"/>
            <p:cNvSpPr txBox="1">
              <a:spLocks noChangeArrowheads="1"/>
            </p:cNvSpPr>
            <p:nvPr/>
          </p:nvSpPr>
          <p:spPr bwMode="auto">
            <a:xfrm>
              <a:off x="1502569" y="6475412"/>
              <a:ext cx="3886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slope  = </a:t>
              </a:r>
            </a:p>
          </p:txBody>
        </p:sp>
        <p:grpSp>
          <p:nvGrpSpPr>
            <p:cNvPr id="32784" name="Group 18"/>
            <p:cNvGrpSpPr>
              <a:grpSpLocks/>
            </p:cNvGrpSpPr>
            <p:nvPr/>
          </p:nvGrpSpPr>
          <p:grpSpPr bwMode="auto">
            <a:xfrm>
              <a:off x="3217097" y="6213454"/>
              <a:ext cx="933269" cy="1077218"/>
              <a:chOff x="3217097" y="6213454"/>
              <a:chExt cx="933269" cy="1077218"/>
            </a:xfrm>
          </p:grpSpPr>
          <p:sp>
            <p:nvSpPr>
              <p:cNvPr id="32785" name="Rectangle 7"/>
              <p:cNvSpPr>
                <a:spLocks noChangeArrowheads="1"/>
              </p:cNvSpPr>
              <p:nvPr/>
            </p:nvSpPr>
            <p:spPr bwMode="auto">
              <a:xfrm>
                <a:off x="3217097" y="6213454"/>
                <a:ext cx="933269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2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 sz="3200">
                    <a:cs typeface="Arial" charset="0"/>
                  </a:rPr>
                  <a:t>Ea</a:t>
                </a:r>
              </a:p>
              <a:p>
                <a:pPr algn="ctr"/>
                <a:r>
                  <a:rPr lang="en-US" altLang="en-US" sz="3200"/>
                  <a:t>R</a:t>
                </a:r>
              </a:p>
            </p:txBody>
          </p:sp>
          <p:cxnSp>
            <p:nvCxnSpPr>
              <p:cNvPr id="32786" name="Straight Connector 16"/>
              <p:cNvCxnSpPr>
                <a:cxnSpLocks noChangeShapeType="1"/>
                <a:stCxn id="32785" idx="1"/>
              </p:cNvCxnSpPr>
              <p:nvPr/>
            </p:nvCxnSpPr>
            <p:spPr bwMode="auto">
              <a:xfrm>
                <a:off x="3217097" y="6752063"/>
                <a:ext cx="933269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557338" y="4881563"/>
            <a:ext cx="8001000" cy="954087"/>
            <a:chOff x="1556545" y="4968070"/>
            <a:chExt cx="8001000" cy="954107"/>
          </a:xfrm>
        </p:grpSpPr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1556545" y="5168125"/>
              <a:ext cx="8001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a plot of  ln k  vs.       gives a straight line</a:t>
              </a:r>
            </a:p>
          </p:txBody>
        </p:sp>
        <p:grpSp>
          <p:nvGrpSpPr>
            <p:cNvPr id="32780" name="Group 23"/>
            <p:cNvGrpSpPr>
              <a:grpSpLocks/>
            </p:cNvGrpSpPr>
            <p:nvPr/>
          </p:nvGrpSpPr>
          <p:grpSpPr bwMode="auto">
            <a:xfrm>
              <a:off x="4767002" y="4968070"/>
              <a:ext cx="687910" cy="954107"/>
              <a:chOff x="588170" y="3704582"/>
              <a:chExt cx="687910" cy="954107"/>
            </a:xfrm>
          </p:grpSpPr>
          <p:sp>
            <p:nvSpPr>
              <p:cNvPr id="32781" name="Rectangle 5"/>
              <p:cNvSpPr>
                <a:spLocks noChangeArrowheads="1"/>
              </p:cNvSpPr>
              <p:nvPr/>
            </p:nvSpPr>
            <p:spPr bwMode="auto">
              <a:xfrm>
                <a:off x="588170" y="3704582"/>
                <a:ext cx="68791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800"/>
                  <a:t>1</a:t>
                </a:r>
              </a:p>
              <a:p>
                <a:pPr algn="ctr"/>
                <a:r>
                  <a:rPr lang="en-US" altLang="en-US" sz="2800"/>
                  <a:t>T</a:t>
                </a:r>
              </a:p>
            </p:txBody>
          </p:sp>
          <p:cxnSp>
            <p:nvCxnSpPr>
              <p:cNvPr id="32782" name="Straight Connector 21"/>
              <p:cNvCxnSpPr>
                <a:cxnSpLocks noChangeShapeType="1"/>
              </p:cNvCxnSpPr>
              <p:nvPr/>
            </p:nvCxnSpPr>
            <p:spPr bwMode="auto">
              <a:xfrm flipV="1">
                <a:off x="705146" y="4173638"/>
                <a:ext cx="453958" cy="6788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71888" y="5972175"/>
            <a:ext cx="3146425" cy="1169988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141413"/>
            <a:ext cx="935672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5" name="Group 5"/>
          <p:cNvGrpSpPr>
            <a:grpSpLocks/>
          </p:cNvGrpSpPr>
          <p:nvPr/>
        </p:nvGrpSpPr>
        <p:grpSpPr bwMode="auto">
          <a:xfrm>
            <a:off x="4522788" y="6196013"/>
            <a:ext cx="1482725" cy="954087"/>
            <a:chOff x="4670948" y="5277968"/>
            <a:chExt cx="1482844" cy="954107"/>
          </a:xfrm>
        </p:grpSpPr>
        <p:cxnSp>
          <p:nvCxnSpPr>
            <p:cNvPr id="33803" name="Straight Connector 3"/>
            <p:cNvCxnSpPr>
              <a:cxnSpLocks noChangeShapeType="1"/>
            </p:cNvCxnSpPr>
            <p:nvPr/>
          </p:nvCxnSpPr>
          <p:spPr bwMode="auto">
            <a:xfrm flipV="1">
              <a:off x="4790973" y="5755022"/>
              <a:ext cx="453958" cy="678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804" name="Group 4"/>
            <p:cNvGrpSpPr>
              <a:grpSpLocks/>
            </p:cNvGrpSpPr>
            <p:nvPr/>
          </p:nvGrpSpPr>
          <p:grpSpPr bwMode="auto">
            <a:xfrm>
              <a:off x="4670948" y="5277968"/>
              <a:ext cx="1482844" cy="954107"/>
              <a:chOff x="4763953" y="5478023"/>
              <a:chExt cx="1482844" cy="954107"/>
            </a:xfrm>
          </p:grpSpPr>
          <p:sp>
            <p:nvSpPr>
              <p:cNvPr id="33805" name="Rectangle 5"/>
              <p:cNvSpPr>
                <a:spLocks noChangeArrowheads="1"/>
              </p:cNvSpPr>
              <p:nvPr/>
            </p:nvSpPr>
            <p:spPr bwMode="auto">
              <a:xfrm>
                <a:off x="4763953" y="5478023"/>
                <a:ext cx="68791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800"/>
                  <a:t>1</a:t>
                </a:r>
              </a:p>
              <a:p>
                <a:pPr algn="ctr"/>
                <a:r>
                  <a:rPr lang="en-US" altLang="en-US" sz="2800"/>
                  <a:t>T</a:t>
                </a:r>
              </a:p>
            </p:txBody>
          </p:sp>
          <p:sp>
            <p:nvSpPr>
              <p:cNvPr id="33806" name="TextBox 1"/>
              <p:cNvSpPr txBox="1">
                <a:spLocks noChangeArrowheads="1"/>
              </p:cNvSpPr>
              <p:nvPr/>
            </p:nvSpPr>
            <p:spPr bwMode="auto">
              <a:xfrm>
                <a:off x="5408597" y="5684866"/>
                <a:ext cx="8382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K</a:t>
                </a:r>
                <a:r>
                  <a:rPr lang="en-US" altLang="en-US" baseline="30000"/>
                  <a:t>-1</a:t>
                </a:r>
                <a:endParaRPr lang="en-US" altLang="en-US"/>
              </a:p>
            </p:txBody>
          </p:sp>
        </p:grp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97363" y="2284413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slope = 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800"/>
              <a:t>19,000 K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3581400" y="403225"/>
            <a:ext cx="20050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ln k  vs. </a:t>
            </a:r>
          </a:p>
        </p:txBody>
      </p:sp>
      <p:grpSp>
        <p:nvGrpSpPr>
          <p:cNvPr id="33798" name="Group 14"/>
          <p:cNvGrpSpPr>
            <a:grpSpLocks/>
          </p:cNvGrpSpPr>
          <p:nvPr/>
        </p:nvGrpSpPr>
        <p:grpSpPr bwMode="auto">
          <a:xfrm>
            <a:off x="5146675" y="187325"/>
            <a:ext cx="1484313" cy="954088"/>
            <a:chOff x="4670948" y="5277968"/>
            <a:chExt cx="1484170" cy="954107"/>
          </a:xfrm>
        </p:grpSpPr>
        <p:cxnSp>
          <p:nvCxnSpPr>
            <p:cNvPr id="33799" name="Straight Connector 15"/>
            <p:cNvCxnSpPr>
              <a:cxnSpLocks noChangeShapeType="1"/>
            </p:cNvCxnSpPr>
            <p:nvPr/>
          </p:nvCxnSpPr>
          <p:spPr bwMode="auto">
            <a:xfrm flipV="1">
              <a:off x="4790973" y="5755022"/>
              <a:ext cx="453958" cy="678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800" name="Group 16"/>
            <p:cNvGrpSpPr>
              <a:grpSpLocks/>
            </p:cNvGrpSpPr>
            <p:nvPr/>
          </p:nvGrpSpPr>
          <p:grpSpPr bwMode="auto">
            <a:xfrm>
              <a:off x="4670948" y="5277968"/>
              <a:ext cx="1484170" cy="954107"/>
              <a:chOff x="4763953" y="5478023"/>
              <a:chExt cx="1484170" cy="954107"/>
            </a:xfrm>
          </p:grpSpPr>
          <p:sp>
            <p:nvSpPr>
              <p:cNvPr id="33801" name="Rectangle 5"/>
              <p:cNvSpPr>
                <a:spLocks noChangeArrowheads="1"/>
              </p:cNvSpPr>
              <p:nvPr/>
            </p:nvSpPr>
            <p:spPr bwMode="auto">
              <a:xfrm>
                <a:off x="4763953" y="5478023"/>
                <a:ext cx="68791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800"/>
                  <a:t>1</a:t>
                </a:r>
              </a:p>
              <a:p>
                <a:pPr algn="ctr"/>
                <a:r>
                  <a:rPr lang="en-US" altLang="en-US" sz="2800"/>
                  <a:t>T</a:t>
                </a:r>
              </a:p>
            </p:txBody>
          </p:sp>
          <p:sp>
            <p:nvSpPr>
              <p:cNvPr id="33802" name="TextBox 18"/>
              <p:cNvSpPr txBox="1">
                <a:spLocks noChangeArrowheads="1"/>
              </p:cNvSpPr>
              <p:nvPr/>
            </p:nvSpPr>
            <p:spPr bwMode="auto">
              <a:xfrm>
                <a:off x="5409923" y="5684866"/>
                <a:ext cx="8382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K</a:t>
                </a:r>
                <a:r>
                  <a:rPr lang="en-US" altLang="en-US" baseline="30000"/>
                  <a:t>-1</a:t>
                </a:r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82975" y="1360488"/>
            <a:ext cx="4060825" cy="1076325"/>
            <a:chOff x="1502569" y="6213454"/>
            <a:chExt cx="3886200" cy="1077218"/>
          </a:xfrm>
        </p:grpSpPr>
        <p:sp>
          <p:nvSpPr>
            <p:cNvPr id="34827" name="TextBox 4"/>
            <p:cNvSpPr txBox="1">
              <a:spLocks noChangeArrowheads="1"/>
            </p:cNvSpPr>
            <p:nvPr/>
          </p:nvSpPr>
          <p:spPr bwMode="auto">
            <a:xfrm>
              <a:off x="1502569" y="6475412"/>
              <a:ext cx="3886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slope  = </a:t>
              </a:r>
            </a:p>
          </p:txBody>
        </p:sp>
        <p:grpSp>
          <p:nvGrpSpPr>
            <p:cNvPr id="34828" name="Group 5"/>
            <p:cNvGrpSpPr>
              <a:grpSpLocks/>
            </p:cNvGrpSpPr>
            <p:nvPr/>
          </p:nvGrpSpPr>
          <p:grpSpPr bwMode="auto">
            <a:xfrm>
              <a:off x="3244067" y="6213454"/>
              <a:ext cx="906299" cy="1077218"/>
              <a:chOff x="3244067" y="6213454"/>
              <a:chExt cx="906299" cy="1077218"/>
            </a:xfrm>
          </p:grpSpPr>
          <p:sp>
            <p:nvSpPr>
              <p:cNvPr id="34829" name="Rectangle 7"/>
              <p:cNvSpPr>
                <a:spLocks noChangeArrowheads="1"/>
              </p:cNvSpPr>
              <p:nvPr/>
            </p:nvSpPr>
            <p:spPr bwMode="auto">
              <a:xfrm>
                <a:off x="3244067" y="6213454"/>
                <a:ext cx="879329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200">
                    <a:latin typeface="Courier New" pitchFamily="49" charset="0"/>
                    <a:cs typeface="Courier New" pitchFamily="49" charset="0"/>
                  </a:rPr>
                  <a:t>-</a:t>
                </a:r>
                <a:r>
                  <a:rPr lang="en-US" altLang="en-US" sz="3200">
                    <a:cs typeface="Arial" charset="0"/>
                  </a:rPr>
                  <a:t>E</a:t>
                </a:r>
                <a:r>
                  <a:rPr lang="en-US" altLang="en-US" sz="2800">
                    <a:cs typeface="Arial" charset="0"/>
                  </a:rPr>
                  <a:t>a</a:t>
                </a:r>
              </a:p>
              <a:p>
                <a:pPr algn="ctr"/>
                <a:r>
                  <a:rPr lang="en-US" altLang="en-US" sz="3200"/>
                  <a:t>R</a:t>
                </a:r>
              </a:p>
            </p:txBody>
          </p:sp>
          <p:cxnSp>
            <p:nvCxnSpPr>
              <p:cNvPr id="34830" name="Straight Connector 16"/>
              <p:cNvCxnSpPr>
                <a:cxnSpLocks noChangeShapeType="1"/>
                <a:stCxn id="34829" idx="1"/>
              </p:cNvCxnSpPr>
              <p:nvPr/>
            </p:nvCxnSpPr>
            <p:spPr bwMode="auto">
              <a:xfrm>
                <a:off x="3244067" y="6752063"/>
                <a:ext cx="906299" cy="0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82975" y="2741613"/>
            <a:ext cx="406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</a:t>
            </a:r>
            <a:r>
              <a:rPr lang="en-US" altLang="en-US" sz="2600"/>
              <a:t>a</a:t>
            </a:r>
            <a:r>
              <a:rPr lang="en-US" altLang="en-US"/>
              <a:t> = </a:t>
            </a:r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 (slope) (R)</a:t>
            </a:r>
          </a:p>
        </p:txBody>
      </p:sp>
      <p:sp>
        <p:nvSpPr>
          <p:cNvPr id="34820" name="TextBox 9"/>
          <p:cNvSpPr txBox="1">
            <a:spLocks noChangeArrowheads="1"/>
          </p:cNvSpPr>
          <p:nvPr/>
        </p:nvSpPr>
        <p:spPr bwMode="auto">
          <a:xfrm>
            <a:off x="3287713" y="358775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slope = 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800"/>
              <a:t>19,000 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1169" y="3830636"/>
            <a:ext cx="7315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E</a:t>
            </a:r>
            <a:r>
              <a:rPr lang="en-US" sz="2600" dirty="0" err="1"/>
              <a:t>a</a:t>
            </a:r>
            <a:r>
              <a:rPr lang="en-US" dirty="0"/>
              <a:t> =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/>
              <a:t> (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200" dirty="0"/>
              <a:t>19,000 </a:t>
            </a:r>
            <a:r>
              <a:rPr lang="en-US" sz="3200" strike="sngStrike" dirty="0"/>
              <a:t>K</a:t>
            </a:r>
            <a:r>
              <a:rPr lang="en-US" sz="3200" dirty="0"/>
              <a:t>) (8.314 J/</a:t>
            </a:r>
            <a:r>
              <a:rPr lang="en-US" sz="3200" dirty="0" err="1"/>
              <a:t>mole·</a:t>
            </a:r>
            <a:r>
              <a:rPr lang="en-US" sz="3200" strike="sngStrike" dirty="0" err="1"/>
              <a:t>K</a:t>
            </a:r>
            <a:r>
              <a:rPr lang="en-US" sz="3200" dirty="0"/>
              <a:t>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17850" y="4945063"/>
            <a:ext cx="431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</a:t>
            </a:r>
            <a:r>
              <a:rPr lang="en-US" altLang="en-US" sz="2600"/>
              <a:t>a</a:t>
            </a:r>
            <a:r>
              <a:rPr lang="en-US" altLang="en-US"/>
              <a:t> = </a:t>
            </a:r>
            <a:r>
              <a:rPr lang="en-US" altLang="en-US" sz="3200">
                <a:cs typeface="Arial" charset="0"/>
              </a:rPr>
              <a:t>157,966 J/</a:t>
            </a:r>
            <a:r>
              <a:rPr lang="en-US" altLang="en-US" sz="3200"/>
              <a:t>mole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81163" y="6018213"/>
            <a:ext cx="370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</a:t>
            </a:r>
            <a:r>
              <a:rPr lang="en-US" altLang="en-US" sz="2600"/>
              <a:t>a</a:t>
            </a:r>
            <a:r>
              <a:rPr lang="en-US" altLang="en-US"/>
              <a:t> = </a:t>
            </a:r>
            <a:r>
              <a:rPr lang="en-US" altLang="en-US" sz="3200">
                <a:cs typeface="Arial" charset="0"/>
              </a:rPr>
              <a:t>158 kJ/</a:t>
            </a:r>
            <a:r>
              <a:rPr lang="en-US" altLang="en-US" sz="3200"/>
              <a:t>mole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207000" y="6034088"/>
            <a:ext cx="4678363" cy="554037"/>
            <a:chOff x="5207538" y="6033599"/>
            <a:chExt cx="4677031" cy="553998"/>
          </a:xfrm>
        </p:grpSpPr>
        <p:sp>
          <p:nvSpPr>
            <p:cNvPr id="34825" name="TextBox 8"/>
            <p:cNvSpPr txBox="1">
              <a:spLocks noChangeArrowheads="1"/>
            </p:cNvSpPr>
            <p:nvPr/>
          </p:nvSpPr>
          <p:spPr bwMode="auto">
            <a:xfrm>
              <a:off x="5931694" y="6033599"/>
              <a:ext cx="395287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E</a:t>
              </a:r>
              <a:r>
                <a:rPr lang="en-US" altLang="en-US" sz="2600"/>
                <a:t>a</a:t>
              </a:r>
              <a:r>
                <a:rPr lang="en-US" altLang="en-US"/>
                <a:t> must be </a:t>
              </a:r>
              <a:r>
                <a:rPr lang="en-US" altLang="en-US" u="sng">
                  <a:solidFill>
                    <a:srgbClr val="0070C0"/>
                  </a:solidFill>
                </a:rPr>
                <a:t>positive</a:t>
              </a:r>
            </a:p>
          </p:txBody>
        </p:sp>
        <p:sp>
          <p:nvSpPr>
            <p:cNvPr id="34826" name="Line 20"/>
            <p:cNvSpPr>
              <a:spLocks noChangeShapeType="1"/>
            </p:cNvSpPr>
            <p:nvPr/>
          </p:nvSpPr>
          <p:spPr bwMode="auto">
            <a:xfrm>
              <a:off x="5207538" y="6310598"/>
              <a:ext cx="545306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949575" y="150813"/>
            <a:ext cx="520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u="sng"/>
              <a:t>Arrhenius equation (again)</a:t>
            </a:r>
          </a:p>
        </p:txBody>
      </p:sp>
      <p:grpSp>
        <p:nvGrpSpPr>
          <p:cNvPr id="35843" name="Group 49"/>
          <p:cNvGrpSpPr>
            <a:grpSpLocks/>
          </p:cNvGrpSpPr>
          <p:nvPr/>
        </p:nvGrpSpPr>
        <p:grpSpPr bwMode="auto">
          <a:xfrm>
            <a:off x="2752725" y="1028700"/>
            <a:ext cx="5400675" cy="1103313"/>
            <a:chOff x="2752074" y="1028362"/>
            <a:chExt cx="5402066" cy="1103408"/>
          </a:xfrm>
        </p:grpSpPr>
        <p:sp>
          <p:nvSpPr>
            <p:cNvPr id="35868" name="TextBox 2"/>
            <p:cNvSpPr txBox="1">
              <a:spLocks noChangeArrowheads="1"/>
            </p:cNvSpPr>
            <p:nvPr/>
          </p:nvSpPr>
          <p:spPr bwMode="auto">
            <a:xfrm>
              <a:off x="4380088" y="1308084"/>
              <a:ext cx="42892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= </a:t>
              </a:r>
            </a:p>
          </p:txBody>
        </p:sp>
        <p:grpSp>
          <p:nvGrpSpPr>
            <p:cNvPr id="35869" name="Group 42"/>
            <p:cNvGrpSpPr>
              <a:grpSpLocks/>
            </p:cNvGrpSpPr>
            <p:nvPr/>
          </p:nvGrpSpPr>
          <p:grpSpPr bwMode="auto">
            <a:xfrm>
              <a:off x="2752074" y="1028362"/>
              <a:ext cx="5402066" cy="1103408"/>
              <a:chOff x="3102767" y="1534916"/>
              <a:chExt cx="5402066" cy="1103408"/>
            </a:xfrm>
          </p:grpSpPr>
          <p:grpSp>
            <p:nvGrpSpPr>
              <p:cNvPr id="35870" name="Group 3"/>
              <p:cNvGrpSpPr>
                <a:grpSpLocks/>
              </p:cNvGrpSpPr>
              <p:nvPr/>
            </p:nvGrpSpPr>
            <p:grpSpPr bwMode="auto">
              <a:xfrm>
                <a:off x="3102767" y="1534916"/>
                <a:ext cx="1600202" cy="1076690"/>
                <a:chOff x="3420913" y="3363256"/>
                <a:chExt cx="1437753" cy="1076326"/>
              </a:xfrm>
            </p:grpSpPr>
            <p:cxnSp>
              <p:nvCxnSpPr>
                <p:cNvPr id="35884" name="Straight Connector 16"/>
                <p:cNvCxnSpPr>
                  <a:cxnSpLocks noChangeShapeType="1"/>
                </p:cNvCxnSpPr>
                <p:nvPr/>
              </p:nvCxnSpPr>
              <p:spPr bwMode="auto">
                <a:xfrm>
                  <a:off x="4098903" y="3940349"/>
                  <a:ext cx="468350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35885" name="Group 23"/>
                <p:cNvGrpSpPr>
                  <a:grpSpLocks/>
                </p:cNvGrpSpPr>
                <p:nvPr/>
              </p:nvGrpSpPr>
              <p:grpSpPr bwMode="auto">
                <a:xfrm>
                  <a:off x="3420913" y="3363256"/>
                  <a:ext cx="1437753" cy="1076326"/>
                  <a:chOff x="2929394" y="3363256"/>
                  <a:chExt cx="1437753" cy="1076326"/>
                </a:xfrm>
              </p:grpSpPr>
              <p:grpSp>
                <p:nvGrpSpPr>
                  <p:cNvPr id="3588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29394" y="3363256"/>
                    <a:ext cx="1437753" cy="1076325"/>
                    <a:chOff x="1263" y="2064"/>
                    <a:chExt cx="755" cy="678"/>
                  </a:xfrm>
                </p:grpSpPr>
                <p:sp>
                  <p:nvSpPr>
                    <p:cNvPr id="35888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3" y="2221"/>
                      <a:ext cx="407" cy="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en-US" altLang="en-US" sz="3200"/>
                        <a:t>ln</a:t>
                      </a:r>
                    </a:p>
                  </p:txBody>
                </p:sp>
                <p:sp>
                  <p:nvSpPr>
                    <p:cNvPr id="35889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6" y="2064"/>
                      <a:ext cx="552" cy="6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/>
                      <a:r>
                        <a:rPr lang="en-US" altLang="en-US" sz="3200"/>
                        <a:t>k</a:t>
                      </a:r>
                      <a:r>
                        <a:rPr lang="en-US" altLang="en-US" sz="3200" baseline="-25000"/>
                        <a:t>1</a:t>
                      </a:r>
                      <a:endParaRPr lang="en-US" altLang="en-US" sz="3200"/>
                    </a:p>
                    <a:p>
                      <a:pPr algn="ctr"/>
                      <a:r>
                        <a:rPr lang="en-US" altLang="en-US" sz="3200"/>
                        <a:t>k</a:t>
                      </a:r>
                      <a:r>
                        <a:rPr lang="en-US" altLang="en-US" sz="3200" baseline="-25000"/>
                        <a:t>2</a:t>
                      </a:r>
                      <a:endParaRPr lang="en-US" altLang="en-US" sz="3200"/>
                    </a:p>
                  </p:txBody>
                </p:sp>
              </p:grpSp>
              <p:sp>
                <p:nvSpPr>
                  <p:cNvPr id="35887" name="Double Bracket 22"/>
                  <p:cNvSpPr>
                    <a:spLocks noChangeArrowheads="1"/>
                  </p:cNvSpPr>
                  <p:nvPr/>
                </p:nvSpPr>
                <p:spPr bwMode="auto">
                  <a:xfrm>
                    <a:off x="3464105" y="3441117"/>
                    <a:ext cx="737817" cy="998465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grpSp>
            <p:nvGrpSpPr>
              <p:cNvPr id="35871" name="Group 38"/>
              <p:cNvGrpSpPr>
                <a:grpSpLocks/>
              </p:cNvGrpSpPr>
              <p:nvPr/>
            </p:nvGrpSpPr>
            <p:grpSpPr bwMode="auto">
              <a:xfrm>
                <a:off x="5865202" y="1595943"/>
                <a:ext cx="2639631" cy="1025520"/>
                <a:chOff x="1788649" y="3258517"/>
                <a:chExt cx="2639631" cy="1025520"/>
              </a:xfrm>
            </p:grpSpPr>
            <p:grpSp>
              <p:nvGrpSpPr>
                <p:cNvPr id="35875" name="Group 19"/>
                <p:cNvGrpSpPr>
                  <a:grpSpLocks/>
                </p:cNvGrpSpPr>
                <p:nvPr/>
              </p:nvGrpSpPr>
              <p:grpSpPr bwMode="auto">
                <a:xfrm>
                  <a:off x="1965026" y="3285235"/>
                  <a:ext cx="2208581" cy="998802"/>
                  <a:chOff x="1698599" y="3297303"/>
                  <a:chExt cx="1065871" cy="998465"/>
                </a:xfrm>
              </p:grpSpPr>
              <p:cxnSp>
                <p:nvCxnSpPr>
                  <p:cNvPr id="35882" name="Straight Connector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75616" y="3778253"/>
                    <a:ext cx="120936" cy="0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35883" name="Double Bracket 22"/>
                  <p:cNvSpPr>
                    <a:spLocks noChangeArrowheads="1"/>
                  </p:cNvSpPr>
                  <p:nvPr/>
                </p:nvSpPr>
                <p:spPr bwMode="auto">
                  <a:xfrm>
                    <a:off x="1698599" y="3297303"/>
                    <a:ext cx="1065871" cy="998465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35876" name="Group 31"/>
                <p:cNvGrpSpPr>
                  <a:grpSpLocks/>
                </p:cNvGrpSpPr>
                <p:nvPr/>
              </p:nvGrpSpPr>
              <p:grpSpPr bwMode="auto">
                <a:xfrm>
                  <a:off x="3052460" y="3258517"/>
                  <a:ext cx="1375820" cy="1015663"/>
                  <a:chOff x="3052460" y="3303937"/>
                  <a:chExt cx="1375820" cy="1015663"/>
                </a:xfrm>
              </p:grpSpPr>
              <p:sp>
                <p:nvSpPr>
                  <p:cNvPr id="35880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3052460" y="3303937"/>
                    <a:ext cx="137582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/>
                      <a:t>1</a:t>
                    </a:r>
                  </a:p>
                  <a:p>
                    <a:pPr algn="ctr"/>
                    <a:r>
                      <a:rPr lang="en-US" altLang="en-US"/>
                      <a:t>T</a:t>
                    </a:r>
                    <a:r>
                      <a:rPr lang="en-US" altLang="en-US" baseline="-25000"/>
                      <a:t>1</a:t>
                    </a:r>
                    <a:endParaRPr lang="en-US" altLang="en-US"/>
                  </a:p>
                </p:txBody>
              </p:sp>
              <p:cxnSp>
                <p:nvCxnSpPr>
                  <p:cNvPr id="35881" name="Straight Connector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92775" y="3811767"/>
                    <a:ext cx="610238" cy="0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5877" name="Group 32"/>
                <p:cNvGrpSpPr>
                  <a:grpSpLocks/>
                </p:cNvGrpSpPr>
                <p:nvPr/>
              </p:nvGrpSpPr>
              <p:grpSpPr bwMode="auto">
                <a:xfrm>
                  <a:off x="1788649" y="3258518"/>
                  <a:ext cx="1375820" cy="1015663"/>
                  <a:chOff x="3004927" y="3303937"/>
                  <a:chExt cx="1375820" cy="1015663"/>
                </a:xfrm>
              </p:grpSpPr>
              <p:sp>
                <p:nvSpPr>
                  <p:cNvPr id="35878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3004927" y="3303937"/>
                    <a:ext cx="137582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/>
                      <a:t>1</a:t>
                    </a:r>
                  </a:p>
                  <a:p>
                    <a:pPr algn="ctr"/>
                    <a:r>
                      <a:rPr lang="en-US" altLang="en-US"/>
                      <a:t>T</a:t>
                    </a:r>
                    <a:r>
                      <a:rPr lang="en-US" altLang="en-US" baseline="-25000"/>
                      <a:t>2</a:t>
                    </a:r>
                    <a:endParaRPr lang="en-US" altLang="en-US"/>
                  </a:p>
                </p:txBody>
              </p:sp>
              <p:cxnSp>
                <p:nvCxnSpPr>
                  <p:cNvPr id="35879" name="Straight Connector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55154" y="3803337"/>
                    <a:ext cx="610238" cy="0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35872" name="Group 41"/>
              <p:cNvGrpSpPr>
                <a:grpSpLocks/>
              </p:cNvGrpSpPr>
              <p:nvPr/>
            </p:nvGrpSpPr>
            <p:grpSpPr bwMode="auto">
              <a:xfrm>
                <a:off x="5043099" y="1622661"/>
                <a:ext cx="1169949" cy="1015663"/>
                <a:chOff x="5106669" y="3732212"/>
                <a:chExt cx="1169949" cy="1015663"/>
              </a:xfrm>
            </p:grpSpPr>
            <p:sp>
              <p:nvSpPr>
                <p:cNvPr id="35873" name="Rectangle 5"/>
                <p:cNvSpPr>
                  <a:spLocks noChangeArrowheads="1"/>
                </p:cNvSpPr>
                <p:nvPr/>
              </p:nvSpPr>
              <p:spPr bwMode="auto">
                <a:xfrm>
                  <a:off x="5106669" y="3732212"/>
                  <a:ext cx="1169949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/>
                    <a:t>E</a:t>
                  </a:r>
                  <a:r>
                    <a:rPr lang="en-US" altLang="en-US" sz="2600"/>
                    <a:t>a</a:t>
                  </a:r>
                </a:p>
                <a:p>
                  <a:pPr algn="ctr"/>
                  <a:r>
                    <a:rPr lang="en-US" altLang="en-US"/>
                    <a:t>R</a:t>
                  </a:r>
                </a:p>
              </p:txBody>
            </p:sp>
            <p:cxnSp>
              <p:nvCxnSpPr>
                <p:cNvPr id="35874" name="Straight Connector 16"/>
                <p:cNvCxnSpPr>
                  <a:cxnSpLocks noChangeShapeType="1"/>
                </p:cNvCxnSpPr>
                <p:nvPr/>
              </p:nvCxnSpPr>
              <p:spPr bwMode="auto">
                <a:xfrm>
                  <a:off x="5369820" y="4240043"/>
                  <a:ext cx="521268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35844" name="TextBox 43"/>
          <p:cNvSpPr txBox="1">
            <a:spLocks noChangeArrowheads="1"/>
          </p:cNvSpPr>
          <p:nvPr/>
        </p:nvSpPr>
        <p:spPr bwMode="auto">
          <a:xfrm>
            <a:off x="2446338" y="885825"/>
            <a:ext cx="5715000" cy="1476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501900" y="3579813"/>
          <a:ext cx="5551488" cy="219075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34881"/>
                <a:gridCol w="2154579"/>
                <a:gridCol w="2362028"/>
              </a:tblGrid>
              <a:tr h="762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Trial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k, 1/</a:t>
                      </a:r>
                      <a:r>
                        <a:rPr lang="en-US" sz="2600" b="1" u="sng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2600" b="1" u="non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·sec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Temp</a:t>
                      </a:r>
                      <a:endParaRPr lang="en-US" sz="2600" b="1" u="non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8.38 x 10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en-US" sz="2600" b="1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 </a:t>
                      </a:r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7.65 x 10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r>
                        <a:rPr lang="en-US" sz="2600" b="1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 </a:t>
                      </a:r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6" name="Group 23"/>
          <p:cNvGrpSpPr>
            <a:grpSpLocks/>
          </p:cNvGrpSpPr>
          <p:nvPr/>
        </p:nvGrpSpPr>
        <p:grpSpPr bwMode="auto">
          <a:xfrm>
            <a:off x="3624263" y="2828925"/>
            <a:ext cx="3424237" cy="596900"/>
            <a:chOff x="1931" y="1976"/>
            <a:chExt cx="2157" cy="376"/>
          </a:xfrm>
        </p:grpSpPr>
        <p:sp>
          <p:nvSpPr>
            <p:cNvPr id="35865" name="Rectangle 19"/>
            <p:cNvSpPr>
              <a:spLocks noChangeArrowheads="1"/>
            </p:cNvSpPr>
            <p:nvPr/>
          </p:nvSpPr>
          <p:spPr bwMode="auto">
            <a:xfrm>
              <a:off x="1931" y="1976"/>
              <a:ext cx="59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/>
                <a:t>2 HI</a:t>
              </a:r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 flipV="1">
              <a:off x="2639" y="2160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Rectangle 21"/>
            <p:cNvSpPr>
              <a:spLocks noChangeArrowheads="1"/>
            </p:cNvSpPr>
            <p:nvPr/>
          </p:nvSpPr>
          <p:spPr bwMode="auto">
            <a:xfrm>
              <a:off x="3083" y="1984"/>
              <a:ext cx="10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/>
                <a:t>H</a:t>
              </a:r>
              <a:r>
                <a:rPr lang="en-US" altLang="en-US" sz="3200" baseline="-25000"/>
                <a:t>2</a:t>
              </a:r>
              <a:r>
                <a:rPr lang="en-US" altLang="en-US" sz="3200"/>
                <a:t>  +  I</a:t>
              </a:r>
              <a:r>
                <a:rPr lang="en-US" altLang="en-US" sz="3200" baseline="-25000"/>
                <a:t>2</a:t>
              </a:r>
              <a:endParaRPr lang="en-US" altLang="en-US" sz="3200"/>
            </a:p>
          </p:txBody>
        </p: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977900" y="6094413"/>
            <a:ext cx="8475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given the data above, determine the E</a:t>
            </a:r>
            <a:r>
              <a:rPr lang="en-US" altLang="en-US" sz="2400"/>
              <a:t>a</a:t>
            </a:r>
            <a:r>
              <a:rPr lang="en-US" altLang="en-US" sz="2800"/>
              <a:t> of the rxn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38225" y="760413"/>
            <a:ext cx="8153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71700" indent="-21717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catalysts</a:t>
            </a:r>
            <a:r>
              <a:rPr lang="en-US" altLang="en-US"/>
              <a:t> – increase the rate of rxn without being consumed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236788" y="2436813"/>
            <a:ext cx="670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decrease the E</a:t>
            </a:r>
            <a:r>
              <a:rPr lang="en-US" altLang="en-US" sz="2600"/>
              <a:t>a</a:t>
            </a:r>
            <a:r>
              <a:rPr lang="en-US" altLang="en-US"/>
              <a:t> by providing a different pathway to products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2238375" y="3732213"/>
            <a:ext cx="670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provide the correct orientation for the reactants to react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98613"/>
            <a:ext cx="430212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1568450"/>
            <a:ext cx="4300537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1274763" y="912813"/>
            <a:ext cx="3048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uncatalyzed rxn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6837363" y="912813"/>
            <a:ext cx="2286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catalyzed rxn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588"/>
            <a:ext cx="10163175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3255963" y="150813"/>
            <a:ext cx="3886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u="sng"/>
              <a:t>correct orientation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23888" y="2513013"/>
            <a:ext cx="3597275" cy="4838700"/>
            <a:chOff x="650354" y="2119663"/>
            <a:chExt cx="3597275" cy="4838349"/>
          </a:xfrm>
        </p:grpSpPr>
        <p:pic>
          <p:nvPicPr>
            <p:cNvPr id="3994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385" y="2119663"/>
              <a:ext cx="2823214" cy="3636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48" name="TextBox 3"/>
            <p:cNvSpPr txBox="1">
              <a:spLocks noChangeArrowheads="1"/>
            </p:cNvSpPr>
            <p:nvPr/>
          </p:nvSpPr>
          <p:spPr bwMode="auto">
            <a:xfrm>
              <a:off x="650354" y="5942012"/>
              <a:ext cx="359727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Fritz Haber</a:t>
              </a:r>
              <a:br>
                <a:rPr lang="en-US" altLang="en-US"/>
              </a:br>
              <a:r>
                <a:rPr lang="en-US" altLang="en-US"/>
                <a:t>1868 – 1934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75363" y="2484438"/>
            <a:ext cx="3352800" cy="4826000"/>
            <a:chOff x="5827171" y="2089593"/>
            <a:chExt cx="3352800" cy="4826143"/>
          </a:xfrm>
        </p:grpSpPr>
        <p:pic>
          <p:nvPicPr>
            <p:cNvPr id="3994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197" y="2089593"/>
              <a:ext cx="2667785" cy="366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46" name="TextBox 6"/>
            <p:cNvSpPr txBox="1">
              <a:spLocks noChangeArrowheads="1"/>
            </p:cNvSpPr>
            <p:nvPr/>
          </p:nvSpPr>
          <p:spPr bwMode="auto">
            <a:xfrm>
              <a:off x="5827171" y="5900073"/>
              <a:ext cx="3352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Karl Bosch</a:t>
              </a:r>
              <a:br>
                <a:rPr lang="en-US" altLang="en-US"/>
              </a:br>
              <a:r>
                <a:rPr lang="en-US" altLang="en-US"/>
                <a:t>1874 – 1940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693988" y="863600"/>
            <a:ext cx="5057775" cy="554038"/>
            <a:chOff x="2569369" y="836612"/>
            <a:chExt cx="5486852" cy="553998"/>
          </a:xfrm>
        </p:grpSpPr>
        <p:sp>
          <p:nvSpPr>
            <p:cNvPr id="39943" name="TextBox 5"/>
            <p:cNvSpPr txBox="1">
              <a:spLocks noChangeArrowheads="1"/>
            </p:cNvSpPr>
            <p:nvPr/>
          </p:nvSpPr>
          <p:spPr bwMode="auto">
            <a:xfrm>
              <a:off x="2569369" y="836612"/>
              <a:ext cx="548685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N</a:t>
              </a:r>
              <a:r>
                <a:rPr lang="en-US" altLang="en-US" baseline="-25000"/>
                <a:t>2</a:t>
              </a:r>
              <a:r>
                <a:rPr lang="en-US" altLang="en-US"/>
                <a:t>  +  3 H</a:t>
              </a:r>
              <a:r>
                <a:rPr lang="en-US" altLang="en-US" baseline="-25000"/>
                <a:t>2</a:t>
              </a:r>
              <a:r>
                <a:rPr lang="en-US" altLang="en-US"/>
                <a:t>     	    2 NH</a:t>
              </a:r>
              <a:r>
                <a:rPr lang="en-US" altLang="en-US" baseline="-25000"/>
                <a:t>3</a:t>
              </a:r>
              <a:endParaRPr lang="en-US" altLang="en-US"/>
            </a:p>
          </p:txBody>
        </p:sp>
        <p:sp>
          <p:nvSpPr>
            <p:cNvPr id="39944" name="Line 20"/>
            <p:cNvSpPr>
              <a:spLocks noChangeShapeType="1"/>
            </p:cNvSpPr>
            <p:nvPr/>
          </p:nvSpPr>
          <p:spPr bwMode="auto">
            <a:xfrm>
              <a:off x="4969882" y="1113611"/>
              <a:ext cx="70467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65425" y="1598613"/>
            <a:ext cx="4156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Haber-Bosch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69875"/>
            <a:ext cx="38100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4703763" y="512763"/>
            <a:ext cx="4737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catalyst is primarily Fe &amp; Fe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1550" y="1285875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 and N</a:t>
            </a:r>
            <a:r>
              <a:rPr lang="en-US" altLang="en-US" sz="2400" baseline="-25000"/>
              <a:t>2</a:t>
            </a:r>
            <a:r>
              <a:rPr lang="en-US" altLang="en-US" sz="2400"/>
              <a:t> continuously added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059613" y="4775200"/>
            <a:ext cx="3205162" cy="2616200"/>
            <a:chOff x="7124419" y="4333424"/>
            <a:chExt cx="3204395" cy="2616537"/>
          </a:xfrm>
        </p:grpSpPr>
        <p:pic>
          <p:nvPicPr>
            <p:cNvPr id="4097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208" y="4333424"/>
              <a:ext cx="2848325" cy="1847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73" name="TextBox 8"/>
            <p:cNvSpPr txBox="1">
              <a:spLocks noChangeArrowheads="1"/>
            </p:cNvSpPr>
            <p:nvPr/>
          </p:nvSpPr>
          <p:spPr bwMode="auto">
            <a:xfrm>
              <a:off x="7124419" y="6180520"/>
              <a:ext cx="320439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/>
                <a:t>NH</a:t>
              </a:r>
              <a:r>
                <a:rPr lang="en-US" altLang="en-US" sz="2200" baseline="-25000"/>
                <a:t>3</a:t>
              </a:r>
              <a:r>
                <a:rPr lang="en-US" altLang="en-US" sz="2200"/>
                <a:t> has no affinity to absorb on surface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3513" y="2590800"/>
            <a:ext cx="3430587" cy="2132013"/>
            <a:chOff x="283369" y="2970212"/>
            <a:chExt cx="3430378" cy="2132653"/>
          </a:xfrm>
        </p:grpSpPr>
        <p:pic>
          <p:nvPicPr>
            <p:cNvPr id="4097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14" y="2970212"/>
              <a:ext cx="2959534" cy="1346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71" name="TextBox 9"/>
            <p:cNvSpPr txBox="1">
              <a:spLocks noChangeArrowheads="1"/>
            </p:cNvSpPr>
            <p:nvPr/>
          </p:nvSpPr>
          <p:spPr bwMode="auto">
            <a:xfrm>
              <a:off x="283369" y="4333424"/>
              <a:ext cx="343037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/>
                <a:t>H</a:t>
              </a:r>
              <a:r>
                <a:rPr lang="en-US" altLang="en-US" sz="2200" baseline="-25000"/>
                <a:t>2</a:t>
              </a:r>
              <a:r>
                <a:rPr lang="en-US" altLang="en-US" sz="2200"/>
                <a:t> and N</a:t>
              </a:r>
              <a:r>
                <a:rPr lang="en-US" altLang="en-US" sz="2200" baseline="-25000"/>
                <a:t>2</a:t>
              </a:r>
              <a:r>
                <a:rPr lang="en-US" altLang="en-US" sz="2200"/>
                <a:t> adsorb on the surface of the iron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00463" y="3937000"/>
            <a:ext cx="2963862" cy="2146300"/>
            <a:chOff x="4160588" y="2970212"/>
            <a:chExt cx="2963831" cy="2146775"/>
          </a:xfrm>
        </p:grpSpPr>
        <p:pic>
          <p:nvPicPr>
            <p:cNvPr id="4096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588" y="2970212"/>
              <a:ext cx="2761379" cy="136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9" name="TextBox 10"/>
            <p:cNvSpPr txBox="1">
              <a:spLocks noChangeArrowheads="1"/>
            </p:cNvSpPr>
            <p:nvPr/>
          </p:nvSpPr>
          <p:spPr bwMode="auto">
            <a:xfrm>
              <a:off x="4256694" y="4347546"/>
              <a:ext cx="28677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/>
                <a:t>3 H and N react on surface of the iron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42938"/>
            <a:ext cx="680878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0975" y="150813"/>
            <a:ext cx="9906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u="sng"/>
              <a:t>instantaneous rate</a:t>
            </a:r>
            <a:r>
              <a:rPr lang="en-US" altLang="en-US" sz="2600"/>
              <a:t> – rate of rxn at a particular instant of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588"/>
            <a:ext cx="10163175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588"/>
            <a:ext cx="10163175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760413"/>
            <a:ext cx="8740775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719138"/>
            <a:ext cx="6732587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2763" y="227013"/>
            <a:ext cx="916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u="sng"/>
              <a:t>initial rate</a:t>
            </a:r>
            <a:r>
              <a:rPr lang="en-US" altLang="en-US" sz="2600"/>
              <a:t> – instantaneous rate at t = 0 (very beginning)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7563" y="1793875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slope of tangent line at t = 0 is  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800"/>
              <a:t>2.0 x 10</a:t>
            </a:r>
            <a:r>
              <a:rPr lang="en-US" altLang="en-US" sz="2800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800" baseline="30000"/>
              <a:t>4</a:t>
            </a:r>
            <a:r>
              <a:rPr lang="en-US" altLang="en-US" sz="2800"/>
              <a:t> </a:t>
            </a:r>
            <a:r>
              <a:rPr lang="en-US" altLang="en-US" sz="2800" u="sng"/>
              <a:t>M</a:t>
            </a:r>
            <a:r>
              <a:rPr lang="en-US" altLang="en-US" sz="2800"/>
              <a:t>/sec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198563" y="2741613"/>
            <a:ext cx="8613775" cy="1077912"/>
            <a:chOff x="1197769" y="2741608"/>
            <a:chExt cx="8614800" cy="1077490"/>
          </a:xfrm>
        </p:grpSpPr>
        <p:grpSp>
          <p:nvGrpSpPr>
            <p:cNvPr id="8202" name="Group 17"/>
            <p:cNvGrpSpPr>
              <a:grpSpLocks/>
            </p:cNvGrpSpPr>
            <p:nvPr/>
          </p:nvGrpSpPr>
          <p:grpSpPr bwMode="auto">
            <a:xfrm>
              <a:off x="1197769" y="2741608"/>
              <a:ext cx="4491994" cy="1077490"/>
              <a:chOff x="2776123" y="1706295"/>
              <a:chExt cx="4031957" cy="1077490"/>
            </a:xfrm>
          </p:grpSpPr>
          <p:sp>
            <p:nvSpPr>
              <p:cNvPr id="8204" name="Rectangle 7"/>
              <p:cNvSpPr>
                <a:spLocks noChangeArrowheads="1"/>
              </p:cNvSpPr>
              <p:nvPr/>
            </p:nvSpPr>
            <p:spPr bwMode="auto">
              <a:xfrm>
                <a:off x="2776123" y="1858821"/>
                <a:ext cx="176223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Rate  =  </a:t>
                </a:r>
                <a:r>
                  <a:rPr lang="en-US" altLang="en-US" sz="320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-</a:t>
                </a:r>
                <a:endParaRPr lang="en-US" altLang="en-US" sz="3200">
                  <a:latin typeface="Courier New" pitchFamily="49" charset="0"/>
                  <a:cs typeface="Courier New" pitchFamily="49" charset="0"/>
                </a:endParaRPr>
              </a:p>
            </p:txBody>
          </p:sp>
          <p:grpSp>
            <p:nvGrpSpPr>
              <p:cNvPr id="8205" name="Group 10"/>
              <p:cNvGrpSpPr>
                <a:grpSpLocks/>
              </p:cNvGrpSpPr>
              <p:nvPr/>
            </p:nvGrpSpPr>
            <p:grpSpPr bwMode="auto">
              <a:xfrm>
                <a:off x="3873576" y="1706295"/>
                <a:ext cx="2934504" cy="1077490"/>
                <a:chOff x="3512" y="3218"/>
                <a:chExt cx="185" cy="504"/>
              </a:xfrm>
            </p:grpSpPr>
            <p:sp>
              <p:nvSpPr>
                <p:cNvPr id="8206" name="Rectangle 8"/>
                <p:cNvSpPr>
                  <a:spLocks noChangeArrowheads="1"/>
                </p:cNvSpPr>
                <p:nvPr/>
              </p:nvSpPr>
              <p:spPr bwMode="auto">
                <a:xfrm>
                  <a:off x="3512" y="3218"/>
                  <a:ext cx="185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3200">
                      <a:latin typeface="Symbol" pitchFamily="18" charset="2"/>
                      <a:sym typeface="Symbol" pitchFamily="18" charset="2"/>
                    </a:rPr>
                    <a:t></a:t>
                  </a:r>
                  <a:r>
                    <a:rPr lang="en-US" altLang="en-US">
                      <a:latin typeface="Symbol" pitchFamily="18" charset="2"/>
                      <a:sym typeface="Symbol" pitchFamily="18" charset="2"/>
                    </a:rPr>
                    <a:t> </a:t>
                  </a:r>
                  <a:r>
                    <a:rPr lang="en-US" altLang="en-US"/>
                    <a:t>[H</a:t>
                  </a:r>
                  <a:r>
                    <a:rPr lang="en-US" altLang="en-US" baseline="-25000"/>
                    <a:t>2</a:t>
                  </a:r>
                  <a:r>
                    <a:rPr lang="en-US" altLang="en-US"/>
                    <a:t>O</a:t>
                  </a:r>
                  <a:r>
                    <a:rPr lang="en-US" altLang="en-US" baseline="-25000"/>
                    <a:t>2</a:t>
                  </a:r>
                  <a:r>
                    <a:rPr lang="en-US" altLang="en-US"/>
                    <a:t> ]</a:t>
                  </a:r>
                </a:p>
                <a:p>
                  <a:pPr algn="ctr"/>
                  <a:r>
                    <a:rPr lang="en-US" altLang="en-US" sz="3200">
                      <a:latin typeface="Symbol" pitchFamily="18" charset="2"/>
                      <a:sym typeface="Symbol" pitchFamily="18" charset="2"/>
                    </a:rPr>
                    <a:t></a:t>
                  </a:r>
                  <a:r>
                    <a:rPr lang="en-US" altLang="en-US">
                      <a:latin typeface="Symbol" pitchFamily="18" charset="2"/>
                      <a:sym typeface="Symbol" pitchFamily="18" charset="2"/>
                    </a:rPr>
                    <a:t> </a:t>
                  </a:r>
                  <a:r>
                    <a:rPr lang="en-US" altLang="en-US" i="1"/>
                    <a:t>t</a:t>
                  </a:r>
                  <a:endParaRPr lang="en-US" altLang="en-US"/>
                </a:p>
              </p:txBody>
            </p:sp>
            <p:sp>
              <p:nvSpPr>
                <p:cNvPr id="8207" name="Line 9"/>
                <p:cNvSpPr>
                  <a:spLocks noChangeShapeType="1"/>
                </p:cNvSpPr>
                <p:nvPr/>
              </p:nvSpPr>
              <p:spPr bwMode="auto">
                <a:xfrm>
                  <a:off x="3554" y="3481"/>
                  <a:ext cx="10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3" name="TextBox 22"/>
            <p:cNvSpPr txBox="1">
              <a:spLocks noChangeArrowheads="1"/>
            </p:cNvSpPr>
            <p:nvPr/>
          </p:nvSpPr>
          <p:spPr bwMode="auto">
            <a:xfrm>
              <a:off x="5316769" y="2924044"/>
              <a:ext cx="4495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=  </a:t>
              </a:r>
              <a:r>
                <a:rPr lang="en-US" altLang="en-US" sz="32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(</a:t>
              </a:r>
              <a:r>
                <a:rPr lang="en-US" altLang="en-US" sz="32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sz="2800"/>
                <a:t>2.0 x 10</a:t>
              </a:r>
              <a:r>
                <a:rPr lang="en-US" altLang="en-US" sz="2800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sz="2800" baseline="30000"/>
                <a:t>4</a:t>
              </a:r>
              <a:r>
                <a:rPr lang="en-US" altLang="en-US" sz="2800"/>
                <a:t> </a:t>
              </a:r>
              <a:r>
                <a:rPr lang="en-US" altLang="en-US" sz="2800" u="sng"/>
                <a:t>M</a:t>
              </a:r>
              <a:r>
                <a:rPr lang="en-US" altLang="en-US" sz="2800"/>
                <a:t>/sec)</a:t>
              </a:r>
              <a:r>
                <a:rPr lang="en-US" altLang="en-US"/>
                <a:t> 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749550" y="4284663"/>
            <a:ext cx="4572000" cy="666750"/>
            <a:chOff x="3946228" y="2924044"/>
            <a:chExt cx="4225941" cy="553998"/>
          </a:xfrm>
        </p:grpSpPr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3946228" y="2939432"/>
              <a:ext cx="1442496" cy="45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Rate  =</a:t>
              </a:r>
              <a:endParaRPr lang="en-US" altLang="en-US" sz="32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201" name="TextBox 26"/>
            <p:cNvSpPr txBox="1">
              <a:spLocks noChangeArrowheads="1"/>
            </p:cNvSpPr>
            <p:nvPr/>
          </p:nvSpPr>
          <p:spPr bwMode="auto">
            <a:xfrm>
              <a:off x="5316769" y="2924044"/>
              <a:ext cx="285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2.0 x 10</a:t>
              </a:r>
              <a:r>
                <a:rPr lang="en-US" altLang="en-US" sz="2800" baseline="30000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 sz="2800" baseline="30000"/>
                <a:t>4</a:t>
              </a:r>
              <a:r>
                <a:rPr lang="en-US" altLang="en-US" sz="2800"/>
                <a:t> </a:t>
              </a:r>
              <a:r>
                <a:rPr lang="en-US" altLang="en-US" sz="2800" u="sng"/>
                <a:t>M</a:t>
              </a:r>
              <a:r>
                <a:rPr lang="en-US" altLang="en-US" sz="2800"/>
                <a:t>/sec</a:t>
              </a:r>
              <a:r>
                <a:rPr lang="en-US" altLang="en-US"/>
                <a:t> </a:t>
              </a:r>
            </a:p>
          </p:txBody>
        </p:sp>
      </p:grpSp>
      <p:grpSp>
        <p:nvGrpSpPr>
          <p:cNvPr id="8197" name="Group 15"/>
          <p:cNvGrpSpPr>
            <a:grpSpLocks/>
          </p:cNvGrpSpPr>
          <p:nvPr/>
        </p:nvGrpSpPr>
        <p:grpSpPr bwMode="auto">
          <a:xfrm>
            <a:off x="1497013" y="608013"/>
            <a:ext cx="7639050" cy="584200"/>
            <a:chOff x="1330978" y="2055812"/>
            <a:chExt cx="7924800" cy="584733"/>
          </a:xfrm>
        </p:grpSpPr>
        <p:sp>
          <p:nvSpPr>
            <p:cNvPr id="8198" name="TextBox 4"/>
            <p:cNvSpPr txBox="1">
              <a:spLocks noChangeArrowheads="1"/>
            </p:cNvSpPr>
            <p:nvPr/>
          </p:nvSpPr>
          <p:spPr bwMode="auto">
            <a:xfrm>
              <a:off x="1330978" y="2055812"/>
              <a:ext cx="7924800" cy="5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 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baseline="-25000"/>
                <a:t>2</a:t>
              </a:r>
              <a:r>
                <a:rPr lang="en-US" altLang="en-US" sz="2800"/>
                <a:t> (aq)</a:t>
              </a:r>
              <a:r>
                <a:rPr lang="en-US" altLang="en-US"/>
                <a:t>  		2 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sz="2800"/>
                <a:t> (</a:t>
              </a:r>
              <a:r>
                <a:rPr lang="en-US" altLang="en-US" sz="3200">
                  <a:sym typeface="MT Extra" pitchFamily="18" charset="2"/>
                </a:rPr>
                <a:t></a:t>
              </a:r>
              <a:r>
                <a:rPr lang="en-US" altLang="en-US" sz="2800"/>
                <a:t>)</a:t>
              </a:r>
              <a:r>
                <a:rPr lang="en-US" altLang="en-US"/>
                <a:t>   +   O</a:t>
              </a:r>
              <a:r>
                <a:rPr lang="en-US" altLang="en-US" baseline="-25000"/>
                <a:t>2</a:t>
              </a:r>
              <a:r>
                <a:rPr lang="en-US" altLang="en-US" sz="2800"/>
                <a:t> (g)</a:t>
              </a:r>
            </a:p>
          </p:txBody>
        </p:sp>
        <p:cxnSp>
          <p:nvCxnSpPr>
            <p:cNvPr id="8199" name="Straight Arrow Connector 8"/>
            <p:cNvCxnSpPr>
              <a:cxnSpLocks noChangeShapeType="1"/>
            </p:cNvCxnSpPr>
            <p:nvPr/>
          </p:nvCxnSpPr>
          <p:spPr bwMode="auto">
            <a:xfrm>
              <a:off x="3787090" y="2352221"/>
              <a:ext cx="9906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34988" y="379413"/>
            <a:ext cx="929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Can the rate of 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2</a:t>
            </a:r>
            <a:r>
              <a:rPr lang="en-US" altLang="en-US"/>
              <a:t> being consumed be related to the rate of products being generated ?</a:t>
            </a: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1363663" y="1795463"/>
            <a:ext cx="7639050" cy="554037"/>
            <a:chOff x="1330978" y="2055812"/>
            <a:chExt cx="7924800" cy="553959"/>
          </a:xfrm>
        </p:grpSpPr>
        <p:sp>
          <p:nvSpPr>
            <p:cNvPr id="9223" name="TextBox 3"/>
            <p:cNvSpPr txBox="1">
              <a:spLocks noChangeArrowheads="1"/>
            </p:cNvSpPr>
            <p:nvPr/>
          </p:nvSpPr>
          <p:spPr bwMode="auto">
            <a:xfrm>
              <a:off x="1330978" y="2055812"/>
              <a:ext cx="7924800" cy="5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 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baseline="-25000"/>
                <a:t>2</a:t>
              </a:r>
              <a:r>
                <a:rPr lang="en-US" altLang="en-US" sz="2800"/>
                <a:t> (aq)</a:t>
              </a:r>
              <a:r>
                <a:rPr lang="en-US" altLang="en-US"/>
                <a:t>  		2 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sz="2800"/>
                <a:t> (</a:t>
              </a:r>
              <a:r>
                <a:rPr lang="en-US" altLang="en-US">
                  <a:sym typeface="MT Extra" pitchFamily="18" charset="2"/>
                </a:rPr>
                <a:t></a:t>
              </a:r>
              <a:r>
                <a:rPr lang="en-US" altLang="en-US" sz="2800"/>
                <a:t>)</a:t>
              </a:r>
              <a:r>
                <a:rPr lang="en-US" altLang="en-US"/>
                <a:t>   +   O</a:t>
              </a:r>
              <a:r>
                <a:rPr lang="en-US" altLang="en-US" baseline="-25000"/>
                <a:t>2</a:t>
              </a:r>
              <a:r>
                <a:rPr lang="en-US" altLang="en-US" sz="2800"/>
                <a:t> (g)</a:t>
              </a:r>
            </a:p>
          </p:txBody>
        </p:sp>
        <p:cxnSp>
          <p:nvCxnSpPr>
            <p:cNvPr id="9224" name="Straight Arrow Connector 4"/>
            <p:cNvCxnSpPr>
              <a:cxnSpLocks noChangeShapeType="1"/>
            </p:cNvCxnSpPr>
            <p:nvPr/>
          </p:nvCxnSpPr>
          <p:spPr bwMode="auto">
            <a:xfrm>
              <a:off x="3787090" y="2352221"/>
              <a:ext cx="9906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1363" y="2741613"/>
            <a:ext cx="8662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[H</a:t>
            </a:r>
            <a:r>
              <a:rPr lang="en-US" altLang="en-US" baseline="-25000"/>
              <a:t>2</a:t>
            </a:r>
            <a:r>
              <a:rPr lang="en-US" altLang="en-US"/>
              <a:t>O] </a:t>
            </a:r>
            <a:r>
              <a:rPr lang="en-US" altLang="en-US" u="sng">
                <a:solidFill>
                  <a:srgbClr val="00B050"/>
                </a:solidFill>
              </a:rPr>
              <a:t>increases</a:t>
            </a:r>
            <a:r>
              <a:rPr lang="en-US" altLang="en-US"/>
              <a:t> at a rate of 2.0 x 10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baseline="30000"/>
              <a:t>4</a:t>
            </a:r>
            <a:r>
              <a:rPr lang="en-US" altLang="en-US"/>
              <a:t> </a:t>
            </a:r>
            <a:r>
              <a:rPr lang="en-US" altLang="en-US" u="sng"/>
              <a:t>M</a:t>
            </a:r>
            <a:r>
              <a:rPr lang="en-US" altLang="en-US"/>
              <a:t>/sec as [H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2</a:t>
            </a:r>
            <a:r>
              <a:rPr lang="en-US" altLang="en-US"/>
              <a:t>] </a:t>
            </a:r>
            <a:r>
              <a:rPr lang="en-US" altLang="en-US" u="sng">
                <a:solidFill>
                  <a:srgbClr val="FF0000"/>
                </a:solidFill>
              </a:rPr>
              <a:t>decreases</a:t>
            </a:r>
            <a:r>
              <a:rPr lang="en-US" altLang="en-US"/>
              <a:t> at a rate of 2.0 x 10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baseline="30000"/>
              <a:t>4</a:t>
            </a:r>
            <a:r>
              <a:rPr lang="en-US" altLang="en-US"/>
              <a:t> </a:t>
            </a:r>
            <a:r>
              <a:rPr lang="en-US" altLang="en-US" u="sng"/>
              <a:t>M</a:t>
            </a:r>
            <a:r>
              <a:rPr lang="en-US" altLang="en-US"/>
              <a:t>/sec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4075" y="5738813"/>
            <a:ext cx="8662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[O</a:t>
            </a:r>
            <a:r>
              <a:rPr lang="en-US" altLang="en-US" baseline="-25000"/>
              <a:t>2</a:t>
            </a:r>
            <a:r>
              <a:rPr lang="en-US" altLang="en-US"/>
              <a:t>] </a:t>
            </a:r>
            <a:r>
              <a:rPr lang="en-US" altLang="en-US" u="sng">
                <a:solidFill>
                  <a:srgbClr val="00B050"/>
                </a:solidFill>
              </a:rPr>
              <a:t>increases</a:t>
            </a:r>
            <a:r>
              <a:rPr lang="en-US" altLang="en-US"/>
              <a:t> at a rate of 1.0 x 10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baseline="30000"/>
              <a:t>4</a:t>
            </a:r>
            <a:r>
              <a:rPr lang="en-US" altLang="en-US"/>
              <a:t> </a:t>
            </a:r>
            <a:r>
              <a:rPr lang="en-US" altLang="en-US" u="sng"/>
              <a:t>M</a:t>
            </a:r>
            <a:r>
              <a:rPr lang="en-US" altLang="en-US"/>
              <a:t>/sec as [H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2</a:t>
            </a:r>
            <a:r>
              <a:rPr lang="en-US" altLang="en-US"/>
              <a:t>] </a:t>
            </a:r>
            <a:r>
              <a:rPr lang="en-US" altLang="en-US" u="sng">
                <a:solidFill>
                  <a:srgbClr val="FF0000"/>
                </a:solidFill>
              </a:rPr>
              <a:t>decreases</a:t>
            </a:r>
            <a:r>
              <a:rPr lang="en-US" altLang="en-US"/>
              <a:t> at a rate of 2.0 x 10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baseline="30000"/>
              <a:t>4</a:t>
            </a:r>
            <a:r>
              <a:rPr lang="en-US" altLang="en-US"/>
              <a:t> </a:t>
            </a:r>
            <a:r>
              <a:rPr lang="en-US" altLang="en-US" u="sng"/>
              <a:t>M</a:t>
            </a:r>
            <a:r>
              <a:rPr lang="en-US" altLang="en-US"/>
              <a:t>/sec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6100" y="4260850"/>
            <a:ext cx="9097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What is the rate that O</a:t>
            </a:r>
            <a:r>
              <a:rPr lang="en-US" altLang="en-US" baseline="-25000"/>
              <a:t>2</a:t>
            </a:r>
            <a:r>
              <a:rPr lang="en-US" altLang="en-US"/>
              <a:t> forms when the [H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2</a:t>
            </a:r>
            <a:r>
              <a:rPr lang="en-US" altLang="en-US"/>
              <a:t>] is decreasing at a rate of 2.0 x 10</a:t>
            </a:r>
            <a:r>
              <a:rPr lang="en-US" altLang="en-US" baseline="300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baseline="30000"/>
              <a:t>4</a:t>
            </a:r>
            <a:r>
              <a:rPr lang="en-US" altLang="en-US"/>
              <a:t> </a:t>
            </a:r>
            <a:r>
              <a:rPr lang="en-US" altLang="en-US" u="sng"/>
              <a:t>M</a:t>
            </a:r>
            <a:r>
              <a:rPr lang="en-US" altLang="en-US"/>
              <a:t>/sec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817563" y="684213"/>
            <a:ext cx="8763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The rate of any rxn depends of four things: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74713" y="1751013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physical state of the reactants (usually means surface area)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4713" y="3198813"/>
            <a:ext cx="6648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concentration of the reactants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6463" y="4210050"/>
            <a:ext cx="6616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3. temperature of the reactants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7575" y="5180013"/>
            <a:ext cx="611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4. presence of a catalyst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1646</TotalTime>
  <Words>1503</Words>
  <Application>Microsoft Office PowerPoint</Application>
  <PresentationFormat>Custom</PresentationFormat>
  <Paragraphs>329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Times</vt:lpstr>
      <vt:lpstr>MT Extra</vt:lpstr>
      <vt:lpstr>Symbol</vt:lpstr>
      <vt:lpstr>Courier New</vt:lpstr>
      <vt:lpstr>Times New Roman</vt:lpstr>
      <vt:lpstr>Calibri</vt:lpstr>
      <vt:lpstr>Geneva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</dc:title>
  <dc:subject>CHE 1102</dc:subject>
  <dc:creator>BJ Yoblinski</dc:creator>
  <cp:lastModifiedBy>BJ Yoblinski</cp:lastModifiedBy>
  <cp:revision>196</cp:revision>
  <dcterms:created xsi:type="dcterms:W3CDTF">2001-03-19T16:24:52Z</dcterms:created>
  <dcterms:modified xsi:type="dcterms:W3CDTF">2014-02-25T19:26:45Z</dcterms:modified>
</cp:coreProperties>
</file>