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96" r:id="rId2"/>
    <p:sldId id="262" r:id="rId3"/>
    <p:sldId id="307" r:id="rId4"/>
    <p:sldId id="257" r:id="rId5"/>
    <p:sldId id="265" r:id="rId6"/>
    <p:sldId id="266" r:id="rId7"/>
    <p:sldId id="258" r:id="rId8"/>
    <p:sldId id="297" r:id="rId9"/>
    <p:sldId id="309" r:id="rId10"/>
    <p:sldId id="311" r:id="rId11"/>
    <p:sldId id="298" r:id="rId12"/>
    <p:sldId id="299" r:id="rId13"/>
    <p:sldId id="308" r:id="rId14"/>
    <p:sldId id="312" r:id="rId15"/>
    <p:sldId id="313" r:id="rId16"/>
    <p:sldId id="300" r:id="rId17"/>
    <p:sldId id="301" r:id="rId18"/>
    <p:sldId id="285" r:id="rId19"/>
    <p:sldId id="288" r:id="rId20"/>
    <p:sldId id="289" r:id="rId21"/>
    <p:sldId id="290" r:id="rId22"/>
    <p:sldId id="269" r:id="rId23"/>
    <p:sldId id="295" r:id="rId24"/>
    <p:sldId id="291" r:id="rId25"/>
    <p:sldId id="304" r:id="rId26"/>
    <p:sldId id="305" r:id="rId27"/>
    <p:sldId id="293" r:id="rId28"/>
    <p:sldId id="302" r:id="rId29"/>
    <p:sldId id="294" r:id="rId30"/>
    <p:sldId id="306" r:id="rId31"/>
    <p:sldId id="270" r:id="rId32"/>
    <p:sldId id="272" r:id="rId33"/>
    <p:sldId id="280" r:id="rId34"/>
  </p:sldIdLst>
  <p:sldSz cx="10167938" cy="7616825"/>
  <p:notesSz cx="69469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60" d="100"/>
          <a:sy n="60" d="100"/>
        </p:scale>
        <p:origin x="-859" y="-67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92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5325"/>
            <a:ext cx="4640262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03725"/>
            <a:ext cx="5095875" cy="417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0745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"/>
              </a:defRPr>
            </a:lvl1pPr>
          </a:lstStyle>
          <a:p>
            <a:pPr>
              <a:defRPr/>
            </a:pPr>
            <a:fld id="{6DEE79D5-809F-46C8-9531-E3DAA2698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050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BE6D19-AE22-4D88-AB47-65472500180A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13-09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EB4F58-C5DA-4098-9179-3F749A209E70}" type="slidenum">
              <a:rPr lang="en-US" altLang="en-US" sz="1200" b="0" smtClean="0">
                <a:latin typeface="Times"/>
              </a:rPr>
              <a:pPr/>
              <a:t>31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13-23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098E46-6C51-4B8D-9701-A11600F64F54}" type="slidenum">
              <a:rPr lang="en-US" altLang="en-US" sz="1200" b="0" smtClean="0">
                <a:latin typeface="Times"/>
              </a:rPr>
              <a:pPr/>
              <a:t>32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13-25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425152-2170-4588-8DD6-669D8F2A3EE6}" type="slidenum">
              <a:rPr lang="en-US" altLang="en-US" sz="1200" b="0" smtClean="0">
                <a:latin typeface="Times"/>
              </a:rPr>
              <a:pPr/>
              <a:t>33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13-T06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0B3EC5-EB4F-45AF-B10D-A2CAB8F9DE4B}" type="slidenum">
              <a:rPr lang="en-US" altLang="en-US" sz="1200" b="0" smtClean="0">
                <a:latin typeface="Times"/>
              </a:rPr>
              <a:pPr/>
              <a:t>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13-09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9F39FD-67C0-4720-97DE-22DD1E385AA1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BD4D5-43DF-4C25-8423-BCBCFF010105}" type="slidenum">
              <a:rPr lang="en-US" altLang="en-US" sz="1200" b="0" smtClean="0">
                <a:latin typeface="Times"/>
              </a:rPr>
              <a:pPr/>
              <a:t>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13-17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412BE1-941C-4A4B-A8D1-A7C12CFA426A}" type="slidenum">
              <a:rPr lang="en-US" altLang="en-US" sz="1200" b="0" smtClean="0">
                <a:latin typeface="Times"/>
              </a:rPr>
              <a:pPr/>
              <a:t>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13-18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C8D134-EB8D-49D7-B6AD-4DEE1083BB2B}" type="slidenum">
              <a:rPr lang="en-US" altLang="en-US" sz="1200" b="0" smtClean="0">
                <a:latin typeface="Times"/>
              </a:rPr>
              <a:pPr/>
              <a:t>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13-02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C1FED3-0CC3-4CE0-A7E4-BC45ECE1F515}" type="slidenum">
              <a:rPr lang="en-US" altLang="en-US" sz="1200" b="0" smtClean="0">
                <a:latin typeface="Times"/>
              </a:rPr>
              <a:pPr/>
              <a:t>22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13-22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0518AF-433F-4311-967A-DAC03025A87E}" type="slidenum">
              <a:rPr lang="en-US" altLang="en-US" sz="1200" b="0" smtClean="0">
                <a:latin typeface="Times"/>
              </a:rPr>
              <a:pPr/>
              <a:t>25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13-22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752BB7-03B7-4C06-A673-2ACBC1220304}" type="slidenum">
              <a:rPr lang="en-US" altLang="en-US" sz="1200" b="0" smtClean="0">
                <a:latin typeface="Times"/>
              </a:rPr>
              <a:pPr/>
              <a:t>29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13-22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E899-EF55-4203-ADC0-CD777F5A7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9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AF7D-4A3D-4AC1-8ECE-1B51187E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3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358C-4792-4786-B21F-04FE78EF2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EA4D-A64B-4D19-BE27-7E2F7E0D1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4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7612-AD86-43CF-876E-66BFEC62B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A95F-A8E0-4C10-8B96-B7F1F200A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8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9B7D-721A-427E-9A8E-F2161BDB5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24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242D-8C91-4A03-B423-0DECD5796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41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8FE6-A649-49F2-8931-78E277690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4A76E-6E16-4370-AF9A-12EF1DF1D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FD46-B8D7-4405-8196-F34080D69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latin typeface="Times"/>
              </a:defRPr>
            </a:lvl1pPr>
          </a:lstStyle>
          <a:p>
            <a:pPr>
              <a:defRPr/>
            </a:pPr>
            <a:fld id="{21D03B0E-B747-40A2-87C4-531ED3B76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198563" y="191135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solvent</a:t>
            </a:r>
            <a:r>
              <a:rPr lang="en-US" altLang="en-US"/>
              <a:t> – greatest component of the solution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665163" y="531813"/>
            <a:ext cx="9220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03425" indent="-20034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solution</a:t>
            </a:r>
            <a:r>
              <a:rPr lang="en-US" altLang="en-US"/>
              <a:t> – homogeneous mixture of 2 or more substances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235075" y="2963863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solute</a:t>
            </a:r>
            <a:r>
              <a:rPr lang="en-US" altLang="en-US"/>
              <a:t> – lesser components of the solution</a:t>
            </a: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960813"/>
            <a:ext cx="246697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217512" y="2132012"/>
            <a:ext cx="5103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 smtClean="0"/>
              <a:t>William Henry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>1774 </a:t>
            </a:r>
            <a:r>
              <a:rPr lang="en-US" altLang="en-US" sz="3200" dirty="0"/>
              <a:t>– </a:t>
            </a:r>
            <a:r>
              <a:rPr lang="en-US" altLang="en-US" sz="3200" dirty="0" smtClean="0"/>
              <a:t>1836</a:t>
            </a:r>
            <a:endParaRPr lang="en-US" altLang="en-US" sz="3200" dirty="0"/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40569" y="5408612"/>
            <a:ext cx="92964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17825" indent="-29178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00350" indent="-2800350"/>
            <a:r>
              <a:rPr lang="en-US" altLang="en-US" sz="3200" u="sng" dirty="0" smtClean="0"/>
              <a:t>Henry’s </a:t>
            </a:r>
            <a:r>
              <a:rPr lang="en-US" altLang="en-US" sz="3200" u="sng" dirty="0"/>
              <a:t>Law</a:t>
            </a:r>
            <a:r>
              <a:rPr lang="en-US" altLang="en-US" dirty="0"/>
              <a:t> – </a:t>
            </a:r>
            <a:r>
              <a:rPr lang="en-US" altLang="en-US" dirty="0" smtClean="0"/>
              <a:t>the amount of gas that can be dissolved into a liquid is directly proportional to the pressure applied to the solution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227012"/>
            <a:ext cx="3658394" cy="461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17563" y="379413"/>
            <a:ext cx="8839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ways of expressing concentration of solutions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6575" y="2976563"/>
            <a:ext cx="9155113" cy="1076325"/>
            <a:chOff x="501744" y="3921924"/>
            <a:chExt cx="9154225" cy="1077218"/>
          </a:xfrm>
        </p:grpSpPr>
        <p:grpSp>
          <p:nvGrpSpPr>
            <p:cNvPr id="11276" name="Group 2"/>
            <p:cNvGrpSpPr>
              <a:grpSpLocks/>
            </p:cNvGrpSpPr>
            <p:nvPr/>
          </p:nvGrpSpPr>
          <p:grpSpPr bwMode="auto">
            <a:xfrm>
              <a:off x="1640830" y="3921924"/>
              <a:ext cx="8015139" cy="1077218"/>
              <a:chOff x="804303" y="2819400"/>
              <a:chExt cx="8015139" cy="1077218"/>
            </a:xfrm>
          </p:grpSpPr>
          <p:grpSp>
            <p:nvGrpSpPr>
              <p:cNvPr id="11278" name="Group 7"/>
              <p:cNvGrpSpPr>
                <a:grpSpLocks/>
              </p:cNvGrpSpPr>
              <p:nvPr/>
            </p:nvGrpSpPr>
            <p:grpSpPr bwMode="auto">
              <a:xfrm>
                <a:off x="3031247" y="2819400"/>
                <a:ext cx="5788195" cy="1077218"/>
                <a:chOff x="3031247" y="2819400"/>
                <a:chExt cx="5788195" cy="1077218"/>
              </a:xfrm>
            </p:grpSpPr>
            <p:grpSp>
              <p:nvGrpSpPr>
                <p:cNvPr id="11280" name="Group 8"/>
                <p:cNvGrpSpPr>
                  <a:grpSpLocks/>
                </p:cNvGrpSpPr>
                <p:nvPr/>
              </p:nvGrpSpPr>
              <p:grpSpPr bwMode="auto">
                <a:xfrm>
                  <a:off x="3031247" y="2819400"/>
                  <a:ext cx="4416595" cy="1077218"/>
                  <a:chOff x="3031247" y="2819400"/>
                  <a:chExt cx="4416595" cy="1077218"/>
                </a:xfrm>
              </p:grpSpPr>
              <p:sp>
                <p:nvSpPr>
                  <p:cNvPr id="11282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3031247" y="2819400"/>
                    <a:ext cx="4416595" cy="1077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3200">
                        <a:cs typeface="Arial" charset="0"/>
                      </a:rPr>
                      <a:t>mass of solute</a:t>
                    </a:r>
                  </a:p>
                  <a:p>
                    <a:pPr algn="ctr"/>
                    <a:r>
                      <a:rPr lang="en-US" altLang="en-US" sz="3200">
                        <a:cs typeface="Arial" charset="0"/>
                      </a:rPr>
                      <a:t>total mass of solution</a:t>
                    </a:r>
                  </a:p>
                </p:txBody>
              </p:sp>
              <p:sp>
                <p:nvSpPr>
                  <p:cNvPr id="1128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178969" y="3390900"/>
                    <a:ext cx="4114800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81" name="Rectangle 8"/>
                <p:cNvSpPr>
                  <a:spLocks noChangeArrowheads="1"/>
                </p:cNvSpPr>
                <p:nvPr/>
              </p:nvSpPr>
              <p:spPr bwMode="auto">
                <a:xfrm>
                  <a:off x="7447842" y="3073400"/>
                  <a:ext cx="13716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en-US" altLang="en-US" sz="3200">
                      <a:cs typeface="Arial" charset="0"/>
                      <a:sym typeface="Symbol" pitchFamily="18" charset="2"/>
                    </a:rPr>
                    <a:t> 100</a:t>
                  </a:r>
                  <a:endParaRPr lang="en-US" altLang="en-US" sz="3200">
                    <a:cs typeface="Arial" charset="0"/>
                  </a:endParaRPr>
                </a:p>
              </p:txBody>
            </p:sp>
          </p:grpSp>
          <p:sp>
            <p:nvSpPr>
              <p:cNvPr id="11279" name="Rectangle 3"/>
              <p:cNvSpPr txBox="1">
                <a:spLocks noChangeArrowheads="1"/>
              </p:cNvSpPr>
              <p:nvPr/>
            </p:nvSpPr>
            <p:spPr bwMode="auto">
              <a:xfrm>
                <a:off x="804303" y="3048000"/>
                <a:ext cx="2374666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81000" indent="-3810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3200">
                    <a:cs typeface="Arial" charset="0"/>
                  </a:rPr>
                  <a:t>mass %  =</a:t>
                </a:r>
              </a:p>
            </p:txBody>
          </p:sp>
        </p:grpSp>
        <p:sp>
          <p:nvSpPr>
            <p:cNvPr id="11277" name="TextBox 14"/>
            <p:cNvSpPr txBox="1">
              <a:spLocks noChangeArrowheads="1"/>
            </p:cNvSpPr>
            <p:nvPr/>
          </p:nvSpPr>
          <p:spPr bwMode="auto">
            <a:xfrm>
              <a:off x="501744" y="4216425"/>
              <a:ext cx="685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01650" y="1184275"/>
            <a:ext cx="7566025" cy="1077913"/>
            <a:chOff x="359569" y="1184602"/>
            <a:chExt cx="7565463" cy="1077218"/>
          </a:xfrm>
        </p:grpSpPr>
        <p:sp>
          <p:nvSpPr>
            <p:cNvPr id="11270" name="TextBox 1"/>
            <p:cNvSpPr txBox="1">
              <a:spLocks noChangeArrowheads="1"/>
            </p:cNvSpPr>
            <p:nvPr/>
          </p:nvSpPr>
          <p:spPr bwMode="auto">
            <a:xfrm>
              <a:off x="359569" y="1446212"/>
              <a:ext cx="685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1.</a:t>
              </a:r>
            </a:p>
          </p:txBody>
        </p:sp>
        <p:grpSp>
          <p:nvGrpSpPr>
            <p:cNvPr id="11271" name="Group 15"/>
            <p:cNvGrpSpPr>
              <a:grpSpLocks/>
            </p:cNvGrpSpPr>
            <p:nvPr/>
          </p:nvGrpSpPr>
          <p:grpSpPr bwMode="auto">
            <a:xfrm>
              <a:off x="1224384" y="1184602"/>
              <a:ext cx="6700648" cy="1077218"/>
              <a:chOff x="804303" y="2819400"/>
              <a:chExt cx="5529538" cy="1077218"/>
            </a:xfrm>
          </p:grpSpPr>
          <p:grpSp>
            <p:nvGrpSpPr>
              <p:cNvPr id="11272" name="Group 18"/>
              <p:cNvGrpSpPr>
                <a:grpSpLocks/>
              </p:cNvGrpSpPr>
              <p:nvPr/>
            </p:nvGrpSpPr>
            <p:grpSpPr bwMode="auto">
              <a:xfrm>
                <a:off x="3699903" y="2819400"/>
                <a:ext cx="2633938" cy="1077218"/>
                <a:chOff x="3699903" y="2819400"/>
                <a:chExt cx="2633938" cy="1077218"/>
              </a:xfrm>
            </p:grpSpPr>
            <p:sp>
              <p:nvSpPr>
                <p:cNvPr id="11274" name="Rectangle 5"/>
                <p:cNvSpPr>
                  <a:spLocks noChangeArrowheads="1"/>
                </p:cNvSpPr>
                <p:nvPr/>
              </p:nvSpPr>
              <p:spPr bwMode="auto">
                <a:xfrm>
                  <a:off x="3702454" y="2819400"/>
                  <a:ext cx="2631387" cy="1077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200"/>
                    <a:t>moles of solute</a:t>
                  </a:r>
                </a:p>
                <a:p>
                  <a:pPr algn="ctr"/>
                  <a:r>
                    <a:rPr lang="en-US" altLang="en-US" sz="3200"/>
                    <a:t>L solution</a:t>
                  </a:r>
                </a:p>
              </p:txBody>
            </p:sp>
            <p:sp>
              <p:nvSpPr>
                <p:cNvPr id="11275" name="Line 6"/>
                <p:cNvSpPr>
                  <a:spLocks noChangeShapeType="1"/>
                </p:cNvSpPr>
                <p:nvPr/>
              </p:nvSpPr>
              <p:spPr bwMode="auto">
                <a:xfrm>
                  <a:off x="3699903" y="3385437"/>
                  <a:ext cx="263393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73" name="Rectangle 3"/>
              <p:cNvSpPr txBox="1">
                <a:spLocks noChangeArrowheads="1"/>
              </p:cNvSpPr>
              <p:nvPr/>
            </p:nvSpPr>
            <p:spPr bwMode="auto">
              <a:xfrm>
                <a:off x="804303" y="3048000"/>
                <a:ext cx="28956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81000" indent="-3810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3200">
                    <a:cs typeface="Arial" charset="0"/>
                  </a:rPr>
                  <a:t>molarity,      </a:t>
                </a:r>
                <a:r>
                  <a:rPr lang="en-US" altLang="en-US" sz="3200" u="sng">
                    <a:cs typeface="Arial" charset="0"/>
                  </a:rPr>
                  <a:t>M</a:t>
                </a:r>
                <a:r>
                  <a:rPr lang="en-US" altLang="en-US" sz="3200">
                    <a:cs typeface="Arial" charset="0"/>
                  </a:rPr>
                  <a:t>  =</a:t>
                </a:r>
              </a:p>
            </p:txBody>
          </p:sp>
        </p:grp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803275" y="5065713"/>
            <a:ext cx="883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1.92 g NaCl (s) is dissolved into 50.0 g H</a:t>
            </a:r>
            <a:r>
              <a:rPr lang="en-US" altLang="en-US" sz="3200" baseline="-25000"/>
              <a:t>2</a:t>
            </a:r>
            <a:r>
              <a:rPr lang="en-US" altLang="en-US" sz="3200"/>
              <a:t>O. What is the mass % NaCl (aq)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17563" y="379413"/>
            <a:ext cx="8839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ways of expressing concentration of solutions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07963" y="2528888"/>
            <a:ext cx="9448800" cy="1076325"/>
            <a:chOff x="501744" y="3954815"/>
            <a:chExt cx="8922334" cy="1077218"/>
          </a:xfrm>
        </p:grpSpPr>
        <p:grpSp>
          <p:nvGrpSpPr>
            <p:cNvPr id="12295" name="Group 26"/>
            <p:cNvGrpSpPr>
              <a:grpSpLocks/>
            </p:cNvGrpSpPr>
            <p:nvPr/>
          </p:nvGrpSpPr>
          <p:grpSpPr bwMode="auto">
            <a:xfrm>
              <a:off x="1331924" y="3954815"/>
              <a:ext cx="8092154" cy="1077218"/>
              <a:chOff x="495397" y="2852291"/>
              <a:chExt cx="8092154" cy="1077218"/>
            </a:xfrm>
          </p:grpSpPr>
          <p:grpSp>
            <p:nvGrpSpPr>
              <p:cNvPr id="12297" name="Group 28"/>
              <p:cNvGrpSpPr>
                <a:grpSpLocks/>
              </p:cNvGrpSpPr>
              <p:nvPr/>
            </p:nvGrpSpPr>
            <p:grpSpPr bwMode="auto">
              <a:xfrm>
                <a:off x="1860144" y="2852291"/>
                <a:ext cx="6727407" cy="1077218"/>
                <a:chOff x="1860144" y="2852291"/>
                <a:chExt cx="6727407" cy="1077218"/>
              </a:xfrm>
            </p:grpSpPr>
            <p:grpSp>
              <p:nvGrpSpPr>
                <p:cNvPr id="12299" name="Group 30"/>
                <p:cNvGrpSpPr>
                  <a:grpSpLocks/>
                </p:cNvGrpSpPr>
                <p:nvPr/>
              </p:nvGrpSpPr>
              <p:grpSpPr bwMode="auto">
                <a:xfrm>
                  <a:off x="1860144" y="2852291"/>
                  <a:ext cx="4416595" cy="1077218"/>
                  <a:chOff x="1860144" y="2852291"/>
                  <a:chExt cx="4416595" cy="1077218"/>
                </a:xfrm>
              </p:grpSpPr>
              <p:sp>
                <p:nvSpPr>
                  <p:cNvPr id="1230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860144" y="2852291"/>
                    <a:ext cx="4416595" cy="10772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3200">
                        <a:cs typeface="Arial" charset="0"/>
                      </a:rPr>
                      <a:t>mass of solute</a:t>
                    </a:r>
                  </a:p>
                  <a:p>
                    <a:pPr algn="ctr"/>
                    <a:r>
                      <a:rPr lang="en-US" altLang="en-US" sz="3200">
                        <a:cs typeface="Arial" charset="0"/>
                      </a:rPr>
                      <a:t>total mass of solution</a:t>
                    </a:r>
                  </a:p>
                </p:txBody>
              </p:sp>
              <p:sp>
                <p:nvSpPr>
                  <p:cNvPr id="1230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011040" y="3389892"/>
                    <a:ext cx="4114800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00" name="Rectangle 8"/>
                <p:cNvSpPr>
                  <a:spLocks noChangeArrowheads="1"/>
                </p:cNvSpPr>
                <p:nvPr/>
              </p:nvSpPr>
              <p:spPr bwMode="auto">
                <a:xfrm>
                  <a:off x="6262187" y="3073400"/>
                  <a:ext cx="2325364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</a:pPr>
                  <a:r>
                    <a:rPr lang="en-US" altLang="en-US" sz="3200">
                      <a:cs typeface="Arial" charset="0"/>
                      <a:sym typeface="Symbol" pitchFamily="18" charset="2"/>
                    </a:rPr>
                    <a:t> 1,000,000</a:t>
                  </a:r>
                  <a:endParaRPr lang="en-US" altLang="en-US" sz="3200">
                    <a:cs typeface="Arial" charset="0"/>
                  </a:endParaRPr>
                </a:p>
              </p:txBody>
            </p:sp>
          </p:grpSp>
          <p:sp>
            <p:nvSpPr>
              <p:cNvPr id="12298" name="Rectangle 3"/>
              <p:cNvSpPr txBox="1">
                <a:spLocks noChangeArrowheads="1"/>
              </p:cNvSpPr>
              <p:nvPr/>
            </p:nvSpPr>
            <p:spPr bwMode="auto">
              <a:xfrm>
                <a:off x="495397" y="3046992"/>
                <a:ext cx="1649832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81000" indent="-3810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3200">
                    <a:cs typeface="Arial" charset="0"/>
                  </a:rPr>
                  <a:t>ppm  =</a:t>
                </a:r>
              </a:p>
            </p:txBody>
          </p:sp>
        </p:grpSp>
        <p:sp>
          <p:nvSpPr>
            <p:cNvPr id="12296" name="TextBox 27"/>
            <p:cNvSpPr txBox="1">
              <a:spLocks noChangeArrowheads="1"/>
            </p:cNvSpPr>
            <p:nvPr/>
          </p:nvSpPr>
          <p:spPr bwMode="auto">
            <a:xfrm>
              <a:off x="501744" y="4216425"/>
              <a:ext cx="685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3.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8325" y="1522413"/>
            <a:ext cx="5427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parts per million, ppm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71500" y="4265613"/>
            <a:ext cx="868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OSHA mandates a limit of 35 ppm for CO gas exposure in the workplace. The tunnel through the Cumberland Gap (on 25E) was found to contain </a:t>
            </a:r>
            <a:r>
              <a:rPr lang="en-US" altLang="en-US" sz="3200" dirty="0" smtClean="0"/>
              <a:t>0.23 </a:t>
            </a:r>
            <a:r>
              <a:rPr lang="en-US" altLang="en-US" sz="3200" dirty="0"/>
              <a:t>g CO in a </a:t>
            </a:r>
            <a:r>
              <a:rPr lang="en-US" altLang="en-US" sz="3200" dirty="0" smtClean="0"/>
              <a:t>3.25 </a:t>
            </a:r>
            <a:r>
              <a:rPr lang="en-US" altLang="en-US" sz="3200" dirty="0"/>
              <a:t>kg sample of air. Is the air in the tunnel legal ?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5199063"/>
            <a:ext cx="822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9" y="379412"/>
            <a:ext cx="9672008" cy="654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" y="150812"/>
            <a:ext cx="5043011" cy="67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70" y="1217612"/>
            <a:ext cx="4917382" cy="613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9" y="912812"/>
            <a:ext cx="8054403" cy="610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17563" y="379413"/>
            <a:ext cx="8839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ways of expressing concentration of solutions</a:t>
            </a:r>
          </a:p>
        </p:txBody>
      </p:sp>
      <p:grpSp>
        <p:nvGrpSpPr>
          <p:cNvPr id="14339" name="Group 25"/>
          <p:cNvGrpSpPr>
            <a:grpSpLocks/>
          </p:cNvGrpSpPr>
          <p:nvPr/>
        </p:nvGrpSpPr>
        <p:grpSpPr bwMode="auto">
          <a:xfrm>
            <a:off x="1270000" y="1689100"/>
            <a:ext cx="6926263" cy="1077913"/>
            <a:chOff x="501744" y="4020716"/>
            <a:chExt cx="6047308" cy="1078112"/>
          </a:xfrm>
        </p:grpSpPr>
        <p:grpSp>
          <p:nvGrpSpPr>
            <p:cNvPr id="14341" name="Group 26"/>
            <p:cNvGrpSpPr>
              <a:grpSpLocks/>
            </p:cNvGrpSpPr>
            <p:nvPr/>
          </p:nvGrpSpPr>
          <p:grpSpPr bwMode="auto">
            <a:xfrm>
              <a:off x="1018364" y="4020716"/>
              <a:ext cx="5530688" cy="1078112"/>
              <a:chOff x="181837" y="2918192"/>
              <a:chExt cx="5530688" cy="1078112"/>
            </a:xfrm>
          </p:grpSpPr>
          <p:grpSp>
            <p:nvGrpSpPr>
              <p:cNvPr id="14343" name="Group 30"/>
              <p:cNvGrpSpPr>
                <a:grpSpLocks/>
              </p:cNvGrpSpPr>
              <p:nvPr/>
            </p:nvGrpSpPr>
            <p:grpSpPr bwMode="auto">
              <a:xfrm>
                <a:off x="2906209" y="2918192"/>
                <a:ext cx="2806316" cy="1078112"/>
                <a:chOff x="2906209" y="2918192"/>
                <a:chExt cx="2806316" cy="1078112"/>
              </a:xfrm>
            </p:grpSpPr>
            <p:sp>
              <p:nvSpPr>
                <p:cNvPr id="14345" name="Rectangle 5"/>
                <p:cNvSpPr>
                  <a:spLocks noChangeArrowheads="1"/>
                </p:cNvSpPr>
                <p:nvPr/>
              </p:nvSpPr>
              <p:spPr bwMode="auto">
                <a:xfrm>
                  <a:off x="2928831" y="2918192"/>
                  <a:ext cx="2783694" cy="107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200">
                      <a:cs typeface="Arial" charset="0"/>
                    </a:rPr>
                    <a:t>moles of solute</a:t>
                  </a:r>
                </a:p>
                <a:p>
                  <a:pPr algn="ctr"/>
                  <a:r>
                    <a:rPr lang="en-US" altLang="en-US" sz="3200">
                      <a:cs typeface="Arial" charset="0"/>
                    </a:rPr>
                    <a:t>kg of </a:t>
                  </a:r>
                  <a:r>
                    <a:rPr lang="en-US" altLang="en-US" sz="3200">
                      <a:solidFill>
                        <a:srgbClr val="0070C0"/>
                      </a:solidFill>
                      <a:cs typeface="Arial" charset="0"/>
                    </a:rPr>
                    <a:t>solvent</a:t>
                  </a:r>
                </a:p>
              </p:txBody>
            </p:sp>
            <p:sp>
              <p:nvSpPr>
                <p:cNvPr id="14346" name="Line 6"/>
                <p:cNvSpPr>
                  <a:spLocks noChangeShapeType="1"/>
                </p:cNvSpPr>
                <p:nvPr/>
              </p:nvSpPr>
              <p:spPr bwMode="auto">
                <a:xfrm>
                  <a:off x="2906209" y="3456353"/>
                  <a:ext cx="2783694" cy="44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44" name="Rectangle 3"/>
              <p:cNvSpPr txBox="1">
                <a:spLocks noChangeArrowheads="1"/>
              </p:cNvSpPr>
              <p:nvPr/>
            </p:nvSpPr>
            <p:spPr bwMode="auto">
              <a:xfrm>
                <a:off x="181837" y="3113901"/>
                <a:ext cx="2950479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81000" indent="-3810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3200">
                    <a:cs typeface="Arial" charset="0"/>
                  </a:rPr>
                  <a:t>molality,  </a:t>
                </a:r>
                <a:r>
                  <a:rPr lang="en-US" altLang="en-US" sz="3200" i="1">
                    <a:cs typeface="Arial" charset="0"/>
                  </a:rPr>
                  <a:t>m</a:t>
                </a:r>
                <a:r>
                  <a:rPr lang="en-US" altLang="en-US" sz="3200">
                    <a:cs typeface="Arial" charset="0"/>
                  </a:rPr>
                  <a:t>  =</a:t>
                </a:r>
              </a:p>
            </p:txBody>
          </p:sp>
        </p:grpSp>
        <p:sp>
          <p:nvSpPr>
            <p:cNvPr id="14342" name="TextBox 27"/>
            <p:cNvSpPr txBox="1">
              <a:spLocks noChangeArrowheads="1"/>
            </p:cNvSpPr>
            <p:nvPr/>
          </p:nvSpPr>
          <p:spPr bwMode="auto">
            <a:xfrm>
              <a:off x="501744" y="4216425"/>
              <a:ext cx="685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4.</a:t>
              </a:r>
            </a:p>
          </p:txBody>
        </p:sp>
      </p:grp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060450" y="3808413"/>
            <a:ext cx="838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18.5 g Na</a:t>
            </a:r>
            <a:r>
              <a:rPr lang="en-US" altLang="en-US" sz="3200" baseline="-25000"/>
              <a:t>2</a:t>
            </a:r>
            <a:r>
              <a:rPr lang="en-US" altLang="en-US" sz="3200"/>
              <a:t>SO</a:t>
            </a:r>
            <a:r>
              <a:rPr lang="en-US" altLang="en-US" sz="3200" baseline="-25000"/>
              <a:t>4</a:t>
            </a:r>
            <a:r>
              <a:rPr lang="en-US" altLang="en-US" sz="3200"/>
              <a:t> (</a:t>
            </a:r>
            <a:r>
              <a:rPr lang="en-US" altLang="en-US" sz="3200" i="1"/>
              <a:t>s</a:t>
            </a:r>
            <a:r>
              <a:rPr lang="en-US" altLang="en-US" sz="3200"/>
              <a:t>) is dissolved into</a:t>
            </a:r>
            <a:br>
              <a:rPr lang="en-US" altLang="en-US" sz="3200"/>
            </a:br>
            <a:r>
              <a:rPr lang="en-US" altLang="en-US" sz="3200"/>
              <a:t>221.1 g H</a:t>
            </a:r>
            <a:r>
              <a:rPr lang="en-US" altLang="en-US" sz="3200" baseline="-25000"/>
              <a:t>2</a:t>
            </a:r>
            <a:r>
              <a:rPr lang="en-US" altLang="en-US" sz="3200"/>
              <a:t>O. What is the molality of the resulting solution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17563" y="379413"/>
            <a:ext cx="8839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ways of expressing concentration of solutions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350838" y="1727200"/>
            <a:ext cx="9210675" cy="1077913"/>
            <a:chOff x="501745" y="4037390"/>
            <a:chExt cx="7042807" cy="1077218"/>
          </a:xfrm>
        </p:grpSpPr>
        <p:grpSp>
          <p:nvGrpSpPr>
            <p:cNvPr id="15365" name="Group 26"/>
            <p:cNvGrpSpPr>
              <a:grpSpLocks/>
            </p:cNvGrpSpPr>
            <p:nvPr/>
          </p:nvGrpSpPr>
          <p:grpSpPr bwMode="auto">
            <a:xfrm>
              <a:off x="862412" y="4037390"/>
              <a:ext cx="6682140" cy="1077218"/>
              <a:chOff x="25885" y="2934866"/>
              <a:chExt cx="6682140" cy="1077218"/>
            </a:xfrm>
          </p:grpSpPr>
          <p:grpSp>
            <p:nvGrpSpPr>
              <p:cNvPr id="15367" name="Group 30"/>
              <p:cNvGrpSpPr>
                <a:grpSpLocks/>
              </p:cNvGrpSpPr>
              <p:nvPr/>
            </p:nvGrpSpPr>
            <p:grpSpPr bwMode="auto">
              <a:xfrm>
                <a:off x="2803765" y="2934866"/>
                <a:ext cx="3904260" cy="1077218"/>
                <a:chOff x="2803765" y="2934866"/>
                <a:chExt cx="3904260" cy="1077218"/>
              </a:xfrm>
            </p:grpSpPr>
            <p:sp>
              <p:nvSpPr>
                <p:cNvPr id="15369" name="Rectangle 5"/>
                <p:cNvSpPr>
                  <a:spLocks noChangeArrowheads="1"/>
                </p:cNvSpPr>
                <p:nvPr/>
              </p:nvSpPr>
              <p:spPr bwMode="auto">
                <a:xfrm>
                  <a:off x="2803765" y="2934866"/>
                  <a:ext cx="3904260" cy="1077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200">
                      <a:cs typeface="Arial" charset="0"/>
                    </a:rPr>
                    <a:t>moles of substance</a:t>
                  </a:r>
                </a:p>
                <a:p>
                  <a:pPr algn="ctr"/>
                  <a:r>
                    <a:rPr lang="en-US" altLang="en-US" sz="3200">
                      <a:cs typeface="Arial" charset="0"/>
                    </a:rPr>
                    <a:t>total moles of mixture</a:t>
                  </a:r>
                </a:p>
              </p:txBody>
            </p:sp>
            <p:sp>
              <p:nvSpPr>
                <p:cNvPr id="15370" name="Line 6"/>
                <p:cNvSpPr>
                  <a:spLocks noChangeShapeType="1"/>
                </p:cNvSpPr>
                <p:nvPr/>
              </p:nvSpPr>
              <p:spPr bwMode="auto">
                <a:xfrm>
                  <a:off x="3167965" y="3473475"/>
                  <a:ext cx="3175861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68" name="Rectangle 3"/>
              <p:cNvSpPr txBox="1">
                <a:spLocks noChangeArrowheads="1"/>
              </p:cNvSpPr>
              <p:nvPr/>
            </p:nvSpPr>
            <p:spPr bwMode="auto">
              <a:xfrm>
                <a:off x="25885" y="3144749"/>
                <a:ext cx="3198238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81000" indent="-3810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160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1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3200">
                    <a:cs typeface="Arial" charset="0"/>
                  </a:rPr>
                  <a:t>mole fraction,  </a:t>
                </a:r>
                <a:r>
                  <a:rPr lang="en-US" altLang="en-US" sz="3200" i="1">
                    <a:cs typeface="Arial" charset="0"/>
                  </a:rPr>
                  <a:t>X  =</a:t>
                </a:r>
                <a:endParaRPr lang="en-US" altLang="en-US" sz="3200">
                  <a:cs typeface="Arial" charset="0"/>
                </a:endParaRPr>
              </a:p>
            </p:txBody>
          </p:sp>
        </p:grpSp>
        <p:sp>
          <p:nvSpPr>
            <p:cNvPr id="15366" name="TextBox 27"/>
            <p:cNvSpPr txBox="1">
              <a:spLocks noChangeArrowheads="1"/>
            </p:cNvSpPr>
            <p:nvPr/>
          </p:nvSpPr>
          <p:spPr bwMode="auto">
            <a:xfrm>
              <a:off x="501745" y="4276853"/>
              <a:ext cx="52445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5.</a:t>
              </a:r>
            </a:p>
          </p:txBody>
        </p:sp>
      </p:grp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668338" y="3808413"/>
            <a:ext cx="9067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10.27 g glucose, C</a:t>
            </a:r>
            <a:r>
              <a:rPr lang="en-US" altLang="en-US" sz="3200" baseline="-25000"/>
              <a:t>6</a:t>
            </a:r>
            <a:r>
              <a:rPr lang="en-US" altLang="en-US" sz="3200"/>
              <a:t>H</a:t>
            </a:r>
            <a:r>
              <a:rPr lang="en-US" altLang="en-US" sz="3200" baseline="-25000"/>
              <a:t>12</a:t>
            </a:r>
            <a:r>
              <a:rPr lang="en-US" altLang="en-US" sz="3200"/>
              <a:t>O</a:t>
            </a:r>
            <a:r>
              <a:rPr lang="en-US" altLang="en-US" sz="3200" baseline="-25000"/>
              <a:t>6</a:t>
            </a:r>
            <a:r>
              <a:rPr lang="en-US" altLang="en-US"/>
              <a:t> (</a:t>
            </a:r>
            <a:r>
              <a:rPr lang="en-US" altLang="en-US" i="1"/>
              <a:t>s</a:t>
            </a:r>
            <a:r>
              <a:rPr lang="en-US" altLang="en-US"/>
              <a:t>)</a:t>
            </a:r>
            <a:r>
              <a:rPr lang="en-US" altLang="en-US" sz="3200"/>
              <a:t> is dissolved into 22.62 g ethanol, CH</a:t>
            </a:r>
            <a:r>
              <a:rPr lang="en-US" altLang="en-US" sz="3200" baseline="-25000"/>
              <a:t>3</a:t>
            </a:r>
            <a:r>
              <a:rPr lang="en-US" altLang="en-US" sz="3200"/>
              <a:t>CH</a:t>
            </a:r>
            <a:r>
              <a:rPr lang="en-US" altLang="en-US" sz="3200" baseline="-25000"/>
              <a:t>2</a:t>
            </a:r>
            <a:r>
              <a:rPr lang="en-US" altLang="en-US" sz="3200"/>
              <a:t>OH. What is the mole fraction of glucose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93688" y="608013"/>
            <a:ext cx="9753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4800" indent="-4114800"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colligative properties</a:t>
            </a:r>
            <a:r>
              <a:rPr lang="en-US" altLang="en-US"/>
              <a:t> – properties which depend on solute concentration, not on the identity of the solute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436813"/>
            <a:ext cx="299402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436813"/>
            <a:ext cx="299561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493963" y="5789613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VP</a:t>
            </a:r>
            <a:r>
              <a:rPr lang="en-US" altLang="en-US" baseline="-25000"/>
              <a:t>solution</a:t>
            </a:r>
            <a:r>
              <a:rPr lang="en-US" altLang="en-US"/>
              <a:t>       </a:t>
            </a:r>
            <a:r>
              <a:rPr lang="en-US" altLang="en-US" sz="4000"/>
              <a:t>&lt;</a:t>
            </a:r>
            <a:r>
              <a:rPr lang="en-US" altLang="en-US"/>
              <a:t>        VP</a:t>
            </a:r>
            <a:r>
              <a:rPr lang="en-US" altLang="en-US" baseline="-25000"/>
              <a:t>pure solvent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7013"/>
            <a:ext cx="26670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017963" y="1751013"/>
            <a:ext cx="5103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Francois-Marie Raoult</a:t>
            </a:r>
            <a:br>
              <a:rPr lang="en-US" altLang="en-US" sz="3200"/>
            </a:br>
            <a:r>
              <a:rPr lang="en-US" altLang="en-US" sz="3200"/>
              <a:t>1830 – 1901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41363" y="4865688"/>
            <a:ext cx="9067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17825" indent="-29178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Raoult’s Law</a:t>
            </a:r>
            <a:r>
              <a:rPr lang="en-US" altLang="en-US"/>
              <a:t> – VP of a solution is lower than</a:t>
            </a:r>
            <a:br>
              <a:rPr lang="en-US" altLang="en-US"/>
            </a:br>
            <a:r>
              <a:rPr lang="en-US" altLang="en-US"/>
              <a:t>VP of pure solvent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101282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3319463"/>
            <a:ext cx="260826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3338513"/>
            <a:ext cx="22764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52388" y="2754313"/>
            <a:ext cx="9955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1. </a:t>
            </a:r>
            <a:r>
              <a:rPr lang="en-US" altLang="en-US" sz="3200" u="sng"/>
              <a:t>solvation</a:t>
            </a:r>
            <a:r>
              <a:rPr lang="en-US" altLang="en-US"/>
              <a:t> – interaction between solute and solvent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623888" y="6311900"/>
            <a:ext cx="9369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hydration</a:t>
            </a:r>
            <a:r>
              <a:rPr lang="en-US" altLang="en-US"/>
              <a:t> – solvation when water is the solvent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88963" y="455613"/>
            <a:ext cx="9067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solute is </a:t>
            </a:r>
            <a:r>
              <a:rPr lang="en-US" altLang="en-US">
                <a:solidFill>
                  <a:srgbClr val="0070C0"/>
                </a:solidFill>
              </a:rPr>
              <a:t>nonvolatile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70C0"/>
                </a:solidFill>
              </a:rPr>
              <a:t>nonionic</a:t>
            </a:r>
            <a:r>
              <a:rPr lang="en-US" altLang="en-US"/>
              <a:t>, the extent the VP is lowered depends on mole fraction of the solvent, </a:t>
            </a:r>
            <a:r>
              <a:rPr lang="en-US" altLang="en-US" i="1"/>
              <a:t>X</a:t>
            </a:r>
            <a:r>
              <a:rPr lang="en-US" altLang="en-US" baseline="-25000"/>
              <a:t>solvent</a:t>
            </a:r>
            <a:endParaRPr lang="en-US" altLang="en-US"/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1046163" y="2511425"/>
            <a:ext cx="6030912" cy="584200"/>
            <a:chOff x="588169" y="2449222"/>
            <a:chExt cx="6031569" cy="584777"/>
          </a:xfrm>
        </p:grpSpPr>
        <p:sp>
          <p:nvSpPr>
            <p:cNvPr id="18445" name="Rectangle 2"/>
            <p:cNvSpPr>
              <a:spLocks noChangeArrowheads="1"/>
            </p:cNvSpPr>
            <p:nvPr/>
          </p:nvSpPr>
          <p:spPr bwMode="auto">
            <a:xfrm>
              <a:off x="4398169" y="2449222"/>
              <a:ext cx="222156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i="1"/>
                <a:t>P</a:t>
              </a:r>
              <a:r>
                <a:rPr lang="en-US" altLang="en-US" sz="3200" baseline="-25000"/>
                <a:t>A</a:t>
              </a:r>
              <a:r>
                <a:rPr lang="en-US" altLang="en-US" sz="3200"/>
                <a:t> = </a:t>
              </a:r>
              <a:r>
                <a:rPr lang="en-US" altLang="en-US" sz="3200" i="1"/>
                <a:t>X</a:t>
              </a:r>
              <a:r>
                <a:rPr lang="en-US" altLang="en-US" sz="3200" baseline="-25000"/>
                <a:t>A</a:t>
              </a:r>
              <a:r>
                <a:rPr lang="en-US" altLang="en-US" sz="3200" i="1"/>
                <a:t>P</a:t>
              </a:r>
              <a:r>
                <a:rPr lang="en-US" altLang="en-US" sz="3200">
                  <a:sym typeface="Symbol" pitchFamily="18" charset="2"/>
                </a:rPr>
                <a:t></a:t>
              </a:r>
              <a:r>
                <a:rPr lang="en-US" altLang="en-US" sz="3200" baseline="-25000">
                  <a:sym typeface="Symbol" pitchFamily="18" charset="2"/>
                </a:rPr>
                <a:t>A</a:t>
              </a:r>
              <a:endParaRPr lang="en-US" altLang="en-US"/>
            </a:p>
          </p:txBody>
        </p:sp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588169" y="2510779"/>
              <a:ext cx="3322684" cy="523220"/>
              <a:chOff x="588169" y="2510779"/>
              <a:chExt cx="3322684" cy="523220"/>
            </a:xfrm>
          </p:grpSpPr>
          <p:sp>
            <p:nvSpPr>
              <p:cNvPr id="18447" name="TextBox 3"/>
              <p:cNvSpPr txBox="1">
                <a:spLocks noChangeArrowheads="1"/>
              </p:cNvSpPr>
              <p:nvPr/>
            </p:nvSpPr>
            <p:spPr bwMode="auto">
              <a:xfrm>
                <a:off x="588169" y="2510779"/>
                <a:ext cx="2667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800"/>
                  <a:t>your text book</a:t>
                </a:r>
              </a:p>
            </p:txBody>
          </p:sp>
          <p:cxnSp>
            <p:nvCxnSpPr>
              <p:cNvPr id="18448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3255169" y="2772389"/>
                <a:ext cx="655684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364" name="Group 16"/>
          <p:cNvGrpSpPr>
            <a:grpSpLocks/>
          </p:cNvGrpSpPr>
          <p:nvPr/>
        </p:nvGrpSpPr>
        <p:grpSpPr bwMode="auto">
          <a:xfrm>
            <a:off x="1185863" y="3578225"/>
            <a:ext cx="7789862" cy="584200"/>
            <a:chOff x="1979663" y="2449222"/>
            <a:chExt cx="3784161" cy="584775"/>
          </a:xfrm>
        </p:grpSpPr>
        <p:sp>
          <p:nvSpPr>
            <p:cNvPr id="18441" name="Rectangle 17"/>
            <p:cNvSpPr>
              <a:spLocks noChangeArrowheads="1"/>
            </p:cNvSpPr>
            <p:nvPr/>
          </p:nvSpPr>
          <p:spPr bwMode="auto">
            <a:xfrm>
              <a:off x="2950702" y="2449222"/>
              <a:ext cx="2813122" cy="5847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/>
                <a:t>VP</a:t>
              </a:r>
              <a:r>
                <a:rPr lang="en-US" altLang="en-US" sz="3200" baseline="-25000"/>
                <a:t>soln</a:t>
              </a:r>
              <a:r>
                <a:rPr lang="en-US" altLang="en-US" sz="3200"/>
                <a:t> = (VP</a:t>
              </a:r>
              <a:r>
                <a:rPr lang="en-US" altLang="en-US" sz="3200">
                  <a:sym typeface="Symbol" pitchFamily="18" charset="2"/>
                </a:rPr>
                <a:t></a:t>
              </a:r>
              <a:r>
                <a:rPr lang="en-US" altLang="en-US" sz="3200" baseline="-25000">
                  <a:sym typeface="Symbol" pitchFamily="18" charset="2"/>
                </a:rPr>
                <a:t>solvent</a:t>
              </a:r>
              <a:r>
                <a:rPr lang="en-US" altLang="en-US" sz="3200">
                  <a:sym typeface="Symbol" pitchFamily="18" charset="2"/>
                </a:rPr>
                <a:t>)</a:t>
              </a:r>
              <a:r>
                <a:rPr lang="en-US" altLang="en-US" sz="3200"/>
                <a:t> (</a:t>
              </a:r>
              <a:r>
                <a:rPr lang="en-US" altLang="en-US" sz="3200" i="1"/>
                <a:t>X</a:t>
              </a:r>
              <a:r>
                <a:rPr lang="en-US" altLang="en-US" sz="3200" baseline="-25000"/>
                <a:t>solvent</a:t>
              </a:r>
              <a:r>
                <a:rPr lang="en-US" altLang="en-US" sz="3200"/>
                <a:t>)</a:t>
              </a:r>
              <a:endParaRPr lang="en-US" altLang="en-US"/>
            </a:p>
          </p:txBody>
        </p:sp>
        <p:grpSp>
          <p:nvGrpSpPr>
            <p:cNvPr id="18442" name="Group 18"/>
            <p:cNvGrpSpPr>
              <a:grpSpLocks/>
            </p:cNvGrpSpPr>
            <p:nvPr/>
          </p:nvGrpSpPr>
          <p:grpSpPr bwMode="auto">
            <a:xfrm>
              <a:off x="1979663" y="2506405"/>
              <a:ext cx="822824" cy="523220"/>
              <a:chOff x="1979663" y="2506405"/>
              <a:chExt cx="822824" cy="523220"/>
            </a:xfrm>
          </p:grpSpPr>
          <p:sp>
            <p:nvSpPr>
              <p:cNvPr id="18443" name="TextBox 19"/>
              <p:cNvSpPr txBox="1">
                <a:spLocks noChangeArrowheads="1"/>
              </p:cNvSpPr>
              <p:nvPr/>
            </p:nvSpPr>
            <p:spPr bwMode="auto">
              <a:xfrm>
                <a:off x="1979663" y="2506405"/>
                <a:ext cx="4812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800"/>
                  <a:t>me</a:t>
                </a:r>
              </a:p>
            </p:txBody>
          </p:sp>
          <p:cxnSp>
            <p:nvCxnSpPr>
              <p:cNvPr id="18444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2373572" y="2789171"/>
                <a:ext cx="42891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9350" y="4595813"/>
            <a:ext cx="8736013" cy="2274887"/>
            <a:chOff x="1149350" y="4595813"/>
            <a:chExt cx="8736013" cy="2274490"/>
          </a:xfrm>
        </p:grpSpPr>
        <p:sp>
          <p:nvSpPr>
            <p:cNvPr id="18438" name="Rectangle 27"/>
            <p:cNvSpPr>
              <a:spLocks noChangeArrowheads="1"/>
            </p:cNvSpPr>
            <p:nvPr/>
          </p:nvSpPr>
          <p:spPr bwMode="auto">
            <a:xfrm>
              <a:off x="1149350" y="4595813"/>
              <a:ext cx="87360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000000"/>
                  </a:solidFill>
                </a:rPr>
                <a:t>VP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soln</a:t>
              </a:r>
              <a:r>
                <a:rPr lang="en-US" altLang="en-US" sz="3200">
                  <a:solidFill>
                    <a:srgbClr val="000000"/>
                  </a:solidFill>
                </a:rPr>
                <a:t> =  </a:t>
              </a:r>
              <a:r>
                <a:rPr lang="en-US" altLang="en-US" sz="2800">
                  <a:solidFill>
                    <a:srgbClr val="000000"/>
                  </a:solidFill>
                </a:rPr>
                <a:t>vapor pressure of resulting solution</a:t>
              </a:r>
              <a:endParaRPr lang="en-US" altLang="en-US" sz="2800"/>
            </a:p>
          </p:txBody>
        </p:sp>
        <p:sp>
          <p:nvSpPr>
            <p:cNvPr id="18439" name="Rectangle 28"/>
            <p:cNvSpPr>
              <a:spLocks noChangeArrowheads="1"/>
            </p:cNvSpPr>
            <p:nvPr/>
          </p:nvSpPr>
          <p:spPr bwMode="auto">
            <a:xfrm>
              <a:off x="1185863" y="5451475"/>
              <a:ext cx="84709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>
                  <a:solidFill>
                    <a:srgbClr val="000000"/>
                  </a:solidFill>
                </a:rPr>
                <a:t>VP</a:t>
              </a:r>
              <a:r>
                <a:rPr lang="en-US" altLang="en-US" sz="3200">
                  <a:solidFill>
                    <a:srgbClr val="000000"/>
                  </a:solidFill>
                  <a:sym typeface="Symbol" pitchFamily="18" charset="2"/>
                </a:rPr>
                <a:t></a:t>
              </a:r>
              <a:r>
                <a:rPr lang="en-US" altLang="en-US" sz="3200" baseline="-25000">
                  <a:solidFill>
                    <a:srgbClr val="000000"/>
                  </a:solidFill>
                  <a:sym typeface="Symbol" pitchFamily="18" charset="2"/>
                </a:rPr>
                <a:t>solvent</a:t>
              </a:r>
              <a:r>
                <a:rPr lang="en-US" altLang="en-US" sz="3200">
                  <a:solidFill>
                    <a:srgbClr val="000000"/>
                  </a:solidFill>
                  <a:sym typeface="Symbol" pitchFamily="18" charset="2"/>
                </a:rPr>
                <a:t> =</a:t>
              </a:r>
              <a:r>
                <a:rPr lang="en-US" altLang="en-US" sz="2800">
                  <a:solidFill>
                    <a:srgbClr val="000000"/>
                  </a:solidFill>
                  <a:sym typeface="Symbol" pitchFamily="18" charset="2"/>
                </a:rPr>
                <a:t>  vapor pressure of pure solvent</a:t>
              </a:r>
              <a:endParaRPr lang="en-US" altLang="en-US" sz="2800"/>
            </a:p>
          </p:txBody>
        </p:sp>
        <p:sp>
          <p:nvSpPr>
            <p:cNvPr id="18440" name="Rectangle 29"/>
            <p:cNvSpPr>
              <a:spLocks noChangeArrowheads="1"/>
            </p:cNvSpPr>
            <p:nvPr/>
          </p:nvSpPr>
          <p:spPr bwMode="auto">
            <a:xfrm>
              <a:off x="1200150" y="6254750"/>
              <a:ext cx="820578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i="1">
                  <a:solidFill>
                    <a:srgbClr val="000000"/>
                  </a:solidFill>
                </a:rPr>
                <a:t>X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solvent</a:t>
              </a:r>
              <a:r>
                <a:rPr lang="en-US" altLang="en-US" sz="3200">
                  <a:solidFill>
                    <a:srgbClr val="000000"/>
                  </a:solidFill>
                </a:rPr>
                <a:t> =  </a:t>
              </a:r>
              <a:r>
                <a:rPr lang="en-US" altLang="en-US" sz="2800">
                  <a:solidFill>
                    <a:srgbClr val="000000"/>
                  </a:solidFill>
                </a:rPr>
                <a:t>mole fraction of </a:t>
              </a:r>
              <a:r>
                <a:rPr lang="en-US" altLang="en-US" sz="3400" u="sng">
                  <a:solidFill>
                    <a:srgbClr val="0070C0"/>
                  </a:solidFill>
                </a:rPr>
                <a:t>solvent</a:t>
              </a:r>
              <a:r>
                <a:rPr lang="en-US" altLang="en-US" sz="2800">
                  <a:solidFill>
                    <a:srgbClr val="000000"/>
                  </a:solidFill>
                </a:rPr>
                <a:t> in solution </a:t>
              </a:r>
              <a:endParaRPr lang="en-US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98563" y="554038"/>
            <a:ext cx="82280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38.4 g urea, CH</a:t>
            </a:r>
            <a:r>
              <a:rPr lang="en-US" altLang="en-US" baseline="-25000"/>
              <a:t>4</a:t>
            </a:r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O (</a:t>
            </a:r>
            <a:r>
              <a:rPr lang="en-US" altLang="en-US" i="1"/>
              <a:t>s</a:t>
            </a:r>
            <a:r>
              <a:rPr lang="en-US" altLang="en-US"/>
              <a:t>) is dissolved into</a:t>
            </a:r>
            <a:br>
              <a:rPr lang="en-US" altLang="en-US"/>
            </a:br>
            <a:r>
              <a:rPr lang="en-US" altLang="en-US"/>
              <a:t>102.3 g water at 25 </a:t>
            </a:r>
            <a:r>
              <a:rPr lang="en-US" altLang="en-US">
                <a:cs typeface="Arial" charset="0"/>
              </a:rPr>
              <a:t>°C</a:t>
            </a:r>
            <a:r>
              <a:rPr lang="en-US" altLang="en-US"/>
              <a:t>.  What is the vapor pressure of the resulting solution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725488"/>
            <a:ext cx="9190037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660400" y="201613"/>
            <a:ext cx="914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addition of solute lowers the VP of resulting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07963" y="379413"/>
            <a:ext cx="9829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92650" indent="-46926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boiling point elevation</a:t>
            </a:r>
            <a:r>
              <a:rPr lang="en-US" altLang="en-US"/>
              <a:t> – BP of a solution is </a:t>
            </a:r>
            <a:r>
              <a:rPr lang="en-US" altLang="en-US">
                <a:solidFill>
                  <a:srgbClr val="0070C0"/>
                </a:solidFill>
              </a:rPr>
              <a:t>higher</a:t>
            </a:r>
            <a:r>
              <a:rPr lang="en-US" altLang="en-US"/>
              <a:t> than BP of pure solvent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563" y="1751013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BP of solution  </a:t>
            </a:r>
            <a:r>
              <a:rPr lang="en-US" altLang="en-US" sz="3200"/>
              <a:t>&gt;</a:t>
            </a:r>
            <a:r>
              <a:rPr lang="en-US" altLang="en-US"/>
              <a:t>  BP of pure solvent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36663" y="2713038"/>
            <a:ext cx="777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if the solute is nonvolatile, nonionic then: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90888" y="3636963"/>
            <a:ext cx="3281362" cy="614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40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/>
              <a:t>T</a:t>
            </a:r>
            <a:r>
              <a:rPr lang="en-US" altLang="en-US" sz="3200" baseline="-25000"/>
              <a:t>b</a:t>
            </a:r>
            <a:r>
              <a:rPr lang="en-US" altLang="en-US" sz="3200"/>
              <a:t>  =  (K</a:t>
            </a:r>
            <a:r>
              <a:rPr lang="en-US" altLang="en-US" sz="3200" baseline="-25000"/>
              <a:t>b</a:t>
            </a:r>
            <a:r>
              <a:rPr lang="en-US" altLang="en-US" sz="3200">
                <a:sym typeface="Wingdings" charset="2"/>
              </a:rPr>
              <a:t> ) ( </a:t>
            </a:r>
            <a:r>
              <a:rPr lang="en-US" altLang="en-US" sz="3200" i="1">
                <a:sym typeface="Wingdings" charset="2"/>
              </a:rPr>
              <a:t>m</a:t>
            </a:r>
            <a:r>
              <a:rPr lang="en-US" altLang="en-US" sz="3200">
                <a:sym typeface="Wingdings" charset="2"/>
              </a:rPr>
              <a:t>)</a:t>
            </a:r>
            <a:endParaRPr lang="en-US" altLang="en-US" sz="3200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47825" y="4616450"/>
            <a:ext cx="595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/>
              <a:t>T</a:t>
            </a:r>
            <a:r>
              <a:rPr lang="en-US" altLang="en-US" baseline="-25000"/>
              <a:t>b</a:t>
            </a:r>
            <a:r>
              <a:rPr lang="en-US" altLang="en-US"/>
              <a:t>  =  (BP</a:t>
            </a:r>
            <a:r>
              <a:rPr lang="en-US" altLang="en-US" baseline="-25000"/>
              <a:t>solution</a:t>
            </a:r>
            <a:r>
              <a:rPr lang="en-US" altLang="en-US"/>
              <a:t>  –  BP</a:t>
            </a:r>
            <a:r>
              <a:rPr lang="en-US" altLang="en-US" baseline="-25000"/>
              <a:t>pure solvent</a:t>
            </a:r>
            <a:r>
              <a:rPr lang="en-US" altLang="en-US"/>
              <a:t>)</a:t>
            </a:r>
            <a:endParaRPr lang="en-US" altLang="en-US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19213" y="5448300"/>
            <a:ext cx="5935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K</a:t>
            </a:r>
            <a:r>
              <a:rPr lang="en-US" altLang="en-US" baseline="-25000"/>
              <a:t>b</a:t>
            </a:r>
            <a:r>
              <a:rPr lang="en-US" altLang="en-US"/>
              <a:t>  =  BP elevation constant</a:t>
            </a:r>
            <a:endParaRPr lang="en-US" altLang="en-US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7163" y="6246813"/>
            <a:ext cx="685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>
                <a:sym typeface="Wingdings" charset="2"/>
              </a:rPr>
              <a:t>m</a:t>
            </a:r>
            <a:r>
              <a:rPr lang="en-US" altLang="en-US"/>
              <a:t>  =  molality of </a:t>
            </a:r>
            <a:r>
              <a:rPr lang="en-US" altLang="en-US">
                <a:solidFill>
                  <a:srgbClr val="0070C0"/>
                </a:solidFill>
              </a:rPr>
              <a:t>solute</a:t>
            </a:r>
            <a:r>
              <a:rPr lang="en-US" altLang="en-US"/>
              <a:t> in solution</a:t>
            </a:r>
            <a:endParaRPr lang="en-US" altLang="en-US">
              <a:solidFill>
                <a:schemeClr val="accent2"/>
              </a:solidFill>
              <a:sym typeface="Wingdings" charset="2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46988" y="4760913"/>
            <a:ext cx="2390775" cy="430212"/>
            <a:chOff x="7647140" y="4760892"/>
            <a:chExt cx="2389829" cy="430887"/>
          </a:xfrm>
        </p:grpSpPr>
        <p:sp>
          <p:nvSpPr>
            <p:cNvPr id="21514" name="TextBox 8"/>
            <p:cNvSpPr txBox="1">
              <a:spLocks noChangeArrowheads="1"/>
            </p:cNvSpPr>
            <p:nvPr/>
          </p:nvSpPr>
          <p:spPr bwMode="auto">
            <a:xfrm>
              <a:off x="8284369" y="4760892"/>
              <a:ext cx="17526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always +#</a:t>
              </a:r>
            </a:p>
          </p:txBody>
        </p:sp>
        <p:cxnSp>
          <p:nvCxnSpPr>
            <p:cNvPr id="21515" name="Straight Arrow Connector 9"/>
            <p:cNvCxnSpPr>
              <a:cxnSpLocks noChangeShapeType="1"/>
            </p:cNvCxnSpPr>
            <p:nvPr/>
          </p:nvCxnSpPr>
          <p:spPr bwMode="auto">
            <a:xfrm>
              <a:off x="7647140" y="4976334"/>
              <a:ext cx="640626" cy="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69963" y="531813"/>
            <a:ext cx="850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76.01 g sugar, C</a:t>
            </a:r>
            <a:r>
              <a:rPr lang="en-US" altLang="en-US" baseline="-25000"/>
              <a:t>12</a:t>
            </a:r>
            <a:r>
              <a:rPr lang="en-US" altLang="en-US"/>
              <a:t>H</a:t>
            </a:r>
            <a:r>
              <a:rPr lang="en-US" altLang="en-US" baseline="-25000"/>
              <a:t>22</a:t>
            </a:r>
            <a:r>
              <a:rPr lang="en-US" altLang="en-US"/>
              <a:t>O</a:t>
            </a:r>
            <a:r>
              <a:rPr lang="en-US" altLang="en-US" baseline="-25000"/>
              <a:t>11</a:t>
            </a:r>
            <a:r>
              <a:rPr lang="en-US" altLang="en-US"/>
              <a:t> (</a:t>
            </a:r>
            <a:r>
              <a:rPr lang="en-US" altLang="en-US" i="1"/>
              <a:t>s</a:t>
            </a:r>
            <a:r>
              <a:rPr lang="en-US" altLang="en-US"/>
              <a:t>) is dissolved into 95.510 g water. What temperature will this solution boil at ? (P = 1 atm)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725488"/>
            <a:ext cx="9190037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660400" y="201613"/>
            <a:ext cx="914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addition of solute lowers the VP of resulting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07963" y="379413"/>
            <a:ext cx="9829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freezing point depression</a:t>
            </a:r>
            <a:r>
              <a:rPr lang="en-US" altLang="en-US" sz="3200"/>
              <a:t> </a:t>
            </a:r>
            <a:r>
              <a:rPr lang="en-US" altLang="en-US"/>
              <a:t>– FP of a solution is </a:t>
            </a:r>
            <a:r>
              <a:rPr lang="en-US" altLang="en-US">
                <a:solidFill>
                  <a:srgbClr val="0070C0"/>
                </a:solidFill>
              </a:rPr>
              <a:t>lower</a:t>
            </a:r>
            <a:r>
              <a:rPr lang="en-US" altLang="en-US"/>
              <a:t> than FP of pure solvent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563" y="1751013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FP of solution  </a:t>
            </a:r>
            <a:r>
              <a:rPr lang="en-US" altLang="en-US" sz="3200"/>
              <a:t>&lt;</a:t>
            </a:r>
            <a:r>
              <a:rPr lang="en-US" altLang="en-US"/>
              <a:t>  FP of pure solvent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36663" y="2713038"/>
            <a:ext cx="777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if the solute is nonvolatile, nonionic then: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67088" y="3636963"/>
            <a:ext cx="3128962" cy="614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40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/>
              <a:t>T</a:t>
            </a:r>
            <a:r>
              <a:rPr lang="en-US" altLang="en-US" sz="3200" baseline="-25000"/>
              <a:t>f</a:t>
            </a:r>
            <a:r>
              <a:rPr lang="en-US" altLang="en-US" sz="3200"/>
              <a:t>  =  (K</a:t>
            </a:r>
            <a:r>
              <a:rPr lang="en-US" altLang="en-US" sz="3200" baseline="-25000"/>
              <a:t>f</a:t>
            </a:r>
            <a:r>
              <a:rPr lang="en-US" altLang="en-US" sz="3200">
                <a:sym typeface="Wingdings" charset="2"/>
              </a:rPr>
              <a:t> ) ( </a:t>
            </a:r>
            <a:r>
              <a:rPr lang="en-US" altLang="en-US" sz="3200" i="1">
                <a:sym typeface="Wingdings" charset="2"/>
              </a:rPr>
              <a:t>m</a:t>
            </a:r>
            <a:r>
              <a:rPr lang="en-US" altLang="en-US" sz="3200">
                <a:sym typeface="Wingdings" charset="2"/>
              </a:rPr>
              <a:t>)</a:t>
            </a:r>
            <a:endParaRPr lang="en-US" altLang="en-US" sz="3200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47825" y="4616450"/>
            <a:ext cx="595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/>
              <a:t>T</a:t>
            </a:r>
            <a:r>
              <a:rPr lang="en-US" altLang="en-US" baseline="-25000"/>
              <a:t>f</a:t>
            </a:r>
            <a:r>
              <a:rPr lang="en-US" altLang="en-US"/>
              <a:t>  =  (FP</a:t>
            </a:r>
            <a:r>
              <a:rPr lang="en-US" altLang="en-US" baseline="-25000"/>
              <a:t>pure solvent</a:t>
            </a:r>
            <a:r>
              <a:rPr lang="en-US" altLang="en-US"/>
              <a:t>  –  FP</a:t>
            </a:r>
            <a:r>
              <a:rPr lang="en-US" altLang="en-US" baseline="-25000"/>
              <a:t>solution</a:t>
            </a:r>
            <a:r>
              <a:rPr lang="en-US" altLang="en-US"/>
              <a:t>)</a:t>
            </a:r>
            <a:endParaRPr lang="en-US" altLang="en-US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9563" y="5448300"/>
            <a:ext cx="5935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K</a:t>
            </a:r>
            <a:r>
              <a:rPr lang="en-US" altLang="en-US" baseline="-25000"/>
              <a:t>f</a:t>
            </a:r>
            <a:r>
              <a:rPr lang="en-US" altLang="en-US"/>
              <a:t>  =  FP depression constant</a:t>
            </a:r>
            <a:endParaRPr lang="en-US" altLang="en-US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03363" y="6246813"/>
            <a:ext cx="6856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>
                <a:sym typeface="Wingdings" charset="2"/>
              </a:rPr>
              <a:t>m</a:t>
            </a:r>
            <a:r>
              <a:rPr lang="en-US" altLang="en-US"/>
              <a:t>  =  molality of solute in solution</a:t>
            </a:r>
            <a:endParaRPr lang="en-US" altLang="en-US">
              <a:solidFill>
                <a:schemeClr val="accent2"/>
              </a:solidFill>
              <a:sym typeface="Wingdings" charset="2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46988" y="4760913"/>
            <a:ext cx="2390775" cy="430212"/>
            <a:chOff x="7647140" y="4760892"/>
            <a:chExt cx="2389829" cy="430887"/>
          </a:xfrm>
        </p:grpSpPr>
        <p:sp>
          <p:nvSpPr>
            <p:cNvPr id="24586" name="TextBox 8"/>
            <p:cNvSpPr txBox="1">
              <a:spLocks noChangeArrowheads="1"/>
            </p:cNvSpPr>
            <p:nvPr/>
          </p:nvSpPr>
          <p:spPr bwMode="auto">
            <a:xfrm>
              <a:off x="8284369" y="4760892"/>
              <a:ext cx="17526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always +#</a:t>
              </a:r>
            </a:p>
          </p:txBody>
        </p:sp>
        <p:cxnSp>
          <p:nvCxnSpPr>
            <p:cNvPr id="24587" name="Straight Arrow Connector 9"/>
            <p:cNvCxnSpPr>
              <a:cxnSpLocks noChangeShapeType="1"/>
            </p:cNvCxnSpPr>
            <p:nvPr/>
          </p:nvCxnSpPr>
          <p:spPr bwMode="auto">
            <a:xfrm>
              <a:off x="7647140" y="4976334"/>
              <a:ext cx="640626" cy="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493713"/>
            <a:ext cx="9067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3.461 g of an unknown compound was dissolved into 85.022 g benzene, 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  <a:r>
              <a:rPr lang="en-US" altLang="en-US"/>
              <a:t>. The resulting solution froze at 4.08 </a:t>
            </a:r>
            <a:r>
              <a:rPr lang="en-US" altLang="en-US">
                <a:cs typeface="Arial" charset="0"/>
              </a:rPr>
              <a:t>°C. What is the MW of the unknown compound</a:t>
            </a:r>
            <a:r>
              <a:rPr lang="en-US" altLang="en-US"/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36563" y="30321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11375" indent="-21113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osmosis</a:t>
            </a:r>
            <a:r>
              <a:rPr lang="en-US" altLang="en-US"/>
              <a:t> – the movement of solvent molecules but </a:t>
            </a:r>
            <a:r>
              <a:rPr lang="en-US" altLang="en-US">
                <a:solidFill>
                  <a:srgbClr val="0070C0"/>
                </a:solidFill>
              </a:rPr>
              <a:t>NOT</a:t>
            </a:r>
            <a:r>
              <a:rPr lang="en-US" altLang="en-US"/>
              <a:t> solute particles through a semipermeable membrane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6750" y="2360613"/>
            <a:ext cx="95011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11375" indent="-21113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semipermeable membrane</a:t>
            </a:r>
            <a:r>
              <a:rPr lang="en-US" altLang="en-US"/>
              <a:t> – a barrier with very tiny holes that selectively allow only small molecules such as solvent molecules to pass 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50813"/>
            <a:ext cx="6781800" cy="71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101282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63500" y="3427413"/>
            <a:ext cx="995521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00300" indent="-24003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2. </a:t>
            </a:r>
            <a:r>
              <a:rPr lang="en-US" altLang="en-US" sz="3200" u="sng"/>
              <a:t>entropy</a:t>
            </a:r>
            <a:r>
              <a:rPr lang="en-US" altLang="en-US"/>
              <a:t> – dissolution always results in an increase in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516063"/>
            <a:ext cx="2778125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516063"/>
            <a:ext cx="2776537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284163" y="227013"/>
            <a:ext cx="975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solvent molecules always move through membrane toward side with the </a:t>
            </a:r>
            <a:r>
              <a:rPr lang="en-US" altLang="en-US">
                <a:solidFill>
                  <a:srgbClr val="0070C0"/>
                </a:solidFill>
              </a:rPr>
              <a:t>largest solute</a:t>
            </a:r>
            <a:r>
              <a:rPr lang="en-US" altLang="en-US"/>
              <a:t>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55613"/>
            <a:ext cx="101282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0363" y="4799013"/>
            <a:ext cx="4572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hypertonic</a:t>
            </a:r>
            <a:r>
              <a:rPr lang="en-US" altLang="en-US" sz="2800"/>
              <a:t> - solute concentration outside the cell is greater than that inside the cell</a:t>
            </a:r>
            <a:r>
              <a:rPr lang="en-US" altLang="en-US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94363" y="4799013"/>
            <a:ext cx="4572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hypotonic</a:t>
            </a:r>
            <a:r>
              <a:rPr lang="en-US" altLang="en-US" sz="2800"/>
              <a:t> - solute concentration outside the cell is less than that inside the cell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65163" y="531813"/>
            <a:ext cx="8915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49450" indent="-19494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colloids</a:t>
            </a:r>
            <a:r>
              <a:rPr lang="en-US" altLang="en-US"/>
              <a:t> – a homogeneous mixture where the solute is dispersed in the solvent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12763" y="2360613"/>
            <a:ext cx="9372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solute particles of a colloid are larger than individual ions or molecules, but too small to be settled out by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65213"/>
            <a:ext cx="1016317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88963" y="479425"/>
            <a:ext cx="9448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8050" indent="-2178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solubility</a:t>
            </a:r>
            <a:r>
              <a:rPr lang="en-US" altLang="en-US"/>
              <a:t> – the extent to which a solute dissolves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122363" y="1751013"/>
            <a:ext cx="8534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40175" indent="-39401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saturated solution</a:t>
            </a:r>
            <a:r>
              <a:rPr lang="en-US" altLang="en-US"/>
              <a:t> – no more solute will dissolve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92200" y="3657600"/>
            <a:ext cx="830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temperature dramatically affects solubility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0"/>
            <a:ext cx="643255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93713" y="6323013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For solids and liquids, an </a:t>
            </a:r>
            <a:r>
              <a:rPr lang="en-US" altLang="en-US">
                <a:solidFill>
                  <a:srgbClr val="0070C0"/>
                </a:solidFill>
              </a:rPr>
              <a:t>increase</a:t>
            </a:r>
            <a:r>
              <a:rPr lang="en-US" altLang="en-US"/>
              <a:t> in temperature generally results in an </a:t>
            </a:r>
            <a:r>
              <a:rPr lang="en-US" altLang="en-US">
                <a:solidFill>
                  <a:srgbClr val="0070C0"/>
                </a:solidFill>
              </a:rPr>
              <a:t>increase</a:t>
            </a:r>
            <a:r>
              <a:rPr lang="en-US" altLang="en-US"/>
              <a:t> in solubility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8575"/>
            <a:ext cx="6403975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42913" y="6246813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For gases, an </a:t>
            </a:r>
            <a:r>
              <a:rPr lang="en-US" altLang="en-US">
                <a:solidFill>
                  <a:srgbClr val="0070C0"/>
                </a:solidFill>
              </a:rPr>
              <a:t>increase</a:t>
            </a:r>
            <a:r>
              <a:rPr lang="en-US" altLang="en-US"/>
              <a:t> in temperature generally results in a </a:t>
            </a:r>
            <a:r>
              <a:rPr lang="en-US" altLang="en-US">
                <a:solidFill>
                  <a:srgbClr val="0070C0"/>
                </a:solidFill>
              </a:rPr>
              <a:t>decrease</a:t>
            </a:r>
            <a:r>
              <a:rPr lang="en-US" altLang="en-US"/>
              <a:t> in solubility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65563" y="454025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Solubility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57213" y="1370013"/>
            <a:ext cx="8915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miscible</a:t>
            </a:r>
            <a:r>
              <a:rPr lang="en-US" altLang="en-US"/>
              <a:t> – </a:t>
            </a:r>
            <a:r>
              <a:rPr lang="en-US" altLang="en-US">
                <a:solidFill>
                  <a:srgbClr val="0070C0"/>
                </a:solidFill>
              </a:rPr>
              <a:t>liquids</a:t>
            </a:r>
            <a:r>
              <a:rPr lang="en-US" altLang="en-US"/>
              <a:t> that are soluble in each other in all proportions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57213" y="2894013"/>
            <a:ext cx="8915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14600" indent="-2514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immiscible</a:t>
            </a:r>
            <a:r>
              <a:rPr lang="en-US" altLang="en-US"/>
              <a:t> – </a:t>
            </a:r>
            <a:r>
              <a:rPr lang="en-US" altLang="en-US">
                <a:solidFill>
                  <a:srgbClr val="0070C0"/>
                </a:solidFill>
              </a:rPr>
              <a:t>liquids</a:t>
            </a:r>
            <a:r>
              <a:rPr lang="en-US" altLang="en-US"/>
              <a:t> that are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/>
              <a:t> soluble in each other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57213" y="4494213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57400" indent="-2057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soluble</a:t>
            </a:r>
            <a:r>
              <a:rPr lang="en-US" altLang="en-US"/>
              <a:t> – </a:t>
            </a:r>
            <a:r>
              <a:rPr lang="en-US" altLang="en-US">
                <a:solidFill>
                  <a:srgbClr val="0070C0"/>
                </a:solidFill>
              </a:rPr>
              <a:t>solids</a:t>
            </a:r>
            <a:r>
              <a:rPr lang="en-US" altLang="en-US"/>
              <a:t> that are soluble in a liquid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57213" y="5637213"/>
            <a:ext cx="961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8050" indent="-2178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insoluble</a:t>
            </a:r>
            <a:r>
              <a:rPr lang="en-US" altLang="en-US"/>
              <a:t> – </a:t>
            </a:r>
            <a:r>
              <a:rPr lang="en-US" altLang="en-US">
                <a:solidFill>
                  <a:srgbClr val="0070C0"/>
                </a:solidFill>
              </a:rPr>
              <a:t>solids</a:t>
            </a:r>
            <a:r>
              <a:rPr lang="en-US" altLang="en-US"/>
              <a:t> that are </a:t>
            </a:r>
            <a:r>
              <a:rPr lang="en-US" altLang="en-US" u="sng">
                <a:solidFill>
                  <a:srgbClr val="FF0000"/>
                </a:solidFill>
              </a:rPr>
              <a:t>NOT</a:t>
            </a:r>
            <a:r>
              <a:rPr lang="en-US" altLang="en-US">
                <a:solidFill>
                  <a:srgbClr val="0070C0"/>
                </a:solidFill>
              </a:rPr>
              <a:t> </a:t>
            </a:r>
            <a:r>
              <a:rPr lang="en-US" altLang="en-US"/>
              <a:t>soluble in a 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731963" y="379413"/>
            <a:ext cx="6781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In general ….“Like dissolves Like”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50875" y="1309688"/>
            <a:ext cx="891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Polar species tend to be miscible/soluble with other polar species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58813" y="2894013"/>
            <a:ext cx="9258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Nonpolar species tend to be miscible/soluble with other nonpolar species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81038" y="4494213"/>
            <a:ext cx="8213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Polar and Nonpolar species tend to be immiscible/insoluble with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imap://yoblinski@imap.appstate.edu:143/fetch%3EUID%3E/INBOX%3E56765?part=1.2&amp;type=image/jpeg&amp;filename=polar_bear.jpg"/>
          <p:cNvSpPr>
            <a:spLocks noChangeAspect="1" noChangeArrowheads="1"/>
          </p:cNvSpPr>
          <p:nvPr/>
        </p:nvSpPr>
        <p:spPr bwMode="auto">
          <a:xfrm>
            <a:off x="198438" y="-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AutoShape 4" descr="imap://yoblinski@imap.appstate.edu:143/fetch%3EUID%3E/INBOX%3E56765?part=1.2&amp;type=image/jpeg&amp;filename=polar_bear.jpg"/>
          <p:cNvSpPr>
            <a:spLocks noChangeAspect="1" noChangeArrowheads="1"/>
          </p:cNvSpPr>
          <p:nvPr/>
        </p:nvSpPr>
        <p:spPr bwMode="auto">
          <a:xfrm>
            <a:off x="350838" y="-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AutoShape 6" descr="imap://yoblinski@imap.appstate.edu:143/fetch%3EUID%3E/INBOX%3E56765?part=1.2&amp;type=image/jpeg&amp;filename=polar_bear.jpg"/>
          <p:cNvSpPr>
            <a:spLocks noChangeAspect="1" noChangeArrowheads="1"/>
          </p:cNvSpPr>
          <p:nvPr/>
        </p:nvSpPr>
        <p:spPr bwMode="auto">
          <a:xfrm>
            <a:off x="503238" y="7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00013"/>
            <a:ext cx="7546975" cy="70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1543</TotalTime>
  <Words>885</Words>
  <Application>Microsoft Office PowerPoint</Application>
  <PresentationFormat>Custom</PresentationFormat>
  <Paragraphs>117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subject>CHE 1102</dc:subject>
  <dc:creator>BJ Yoblinski</dc:creator>
  <cp:lastModifiedBy>BJ Yoblinski</cp:lastModifiedBy>
  <cp:revision>106</cp:revision>
  <cp:lastPrinted>2011-02-07T14:53:35Z</cp:lastPrinted>
  <dcterms:created xsi:type="dcterms:W3CDTF">2001-03-19T16:24:52Z</dcterms:created>
  <dcterms:modified xsi:type="dcterms:W3CDTF">2017-02-15T01:23:13Z</dcterms:modified>
</cp:coreProperties>
</file>