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sldIdLst>
    <p:sldId id="290" r:id="rId2"/>
    <p:sldId id="291" r:id="rId3"/>
    <p:sldId id="292" r:id="rId4"/>
    <p:sldId id="257" r:id="rId5"/>
    <p:sldId id="279" r:id="rId6"/>
    <p:sldId id="307" r:id="rId7"/>
    <p:sldId id="293" r:id="rId8"/>
    <p:sldId id="258" r:id="rId9"/>
    <p:sldId id="294" r:id="rId10"/>
    <p:sldId id="295" r:id="rId11"/>
    <p:sldId id="297" r:id="rId12"/>
    <p:sldId id="296" r:id="rId13"/>
    <p:sldId id="298" r:id="rId14"/>
    <p:sldId id="281" r:id="rId15"/>
    <p:sldId id="299" r:id="rId16"/>
    <p:sldId id="282" r:id="rId17"/>
    <p:sldId id="300" r:id="rId18"/>
    <p:sldId id="301" r:id="rId19"/>
    <p:sldId id="262" r:id="rId20"/>
    <p:sldId id="280" r:id="rId21"/>
    <p:sldId id="308" r:id="rId22"/>
    <p:sldId id="309" r:id="rId23"/>
    <p:sldId id="283" r:id="rId24"/>
    <p:sldId id="302" r:id="rId25"/>
    <p:sldId id="264" r:id="rId26"/>
    <p:sldId id="303" r:id="rId27"/>
    <p:sldId id="284" r:id="rId28"/>
    <p:sldId id="304" r:id="rId29"/>
    <p:sldId id="285" r:id="rId30"/>
    <p:sldId id="305" r:id="rId31"/>
    <p:sldId id="287" r:id="rId32"/>
    <p:sldId id="306" r:id="rId33"/>
    <p:sldId id="288" r:id="rId34"/>
    <p:sldId id="265" r:id="rId35"/>
    <p:sldId id="289" r:id="rId36"/>
    <p:sldId id="274" r:id="rId37"/>
    <p:sldId id="266" r:id="rId38"/>
    <p:sldId id="269" r:id="rId39"/>
    <p:sldId id="267" r:id="rId40"/>
    <p:sldId id="268" r:id="rId41"/>
  </p:sldIdLst>
  <p:sldSz cx="10167938" cy="7616825"/>
  <p:notesSz cx="69469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9E"/>
    <a:srgbClr val="00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595" autoAdjust="0"/>
  </p:normalViewPr>
  <p:slideViewPr>
    <p:cSldViewPr>
      <p:cViewPr varScale="1">
        <p:scale>
          <a:sx n="60" d="100"/>
          <a:sy n="60" d="100"/>
        </p:scale>
        <p:origin x="-859" y="-67"/>
      </p:cViewPr>
      <p:guideLst>
        <p:guide orient="horz" pos="2399"/>
        <p:guide pos="3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32" y="-120"/>
      </p:cViewPr>
      <p:guideLst>
        <p:guide orient="horz" pos="2920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695325"/>
            <a:ext cx="4640262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03725"/>
            <a:ext cx="5095875" cy="417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09900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07450"/>
            <a:ext cx="3009900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"/>
              </a:defRPr>
            </a:lvl1pPr>
          </a:lstStyle>
          <a:p>
            <a:pPr>
              <a:defRPr/>
            </a:pPr>
            <a:fld id="{89447FF3-BB28-494C-9AB7-560DB621FF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5170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9F6C702-0267-4EC7-8900-F0AB3B1054CD}" type="slidenum">
              <a:rPr lang="en-US" altLang="en-US" sz="1200" b="0" smtClean="0">
                <a:latin typeface="Times"/>
              </a:rPr>
              <a:pPr/>
              <a:t>4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10-01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46B3CA6-94AF-468A-92FD-D6ACF70F5ACE}" type="slidenum">
              <a:rPr lang="en-US" altLang="en-US" sz="1200" b="0" smtClean="0">
                <a:latin typeface="Times"/>
              </a:rPr>
              <a:pPr/>
              <a:t>8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10-02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5DA0816-AA12-438B-95F2-AC2F846BCC9A}" type="slidenum">
              <a:rPr lang="en-US" altLang="en-US" sz="1200" b="0" smtClean="0">
                <a:latin typeface="Times"/>
              </a:rPr>
              <a:pPr/>
              <a:t>19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10-09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8C148826-A747-4CF1-9A7F-59B48F46367B}" type="slidenum">
              <a:rPr lang="en-US" altLang="en-US" sz="1200" b="0" smtClean="0">
                <a:latin typeface="Times"/>
              </a:rPr>
              <a:pPr/>
              <a:t>25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10-11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1A843AA1-60CE-447C-8A91-7FBE82427315}" type="slidenum">
              <a:rPr lang="en-US" altLang="en-US" sz="1200" b="0" smtClean="0">
                <a:latin typeface="Times"/>
              </a:rPr>
              <a:pPr/>
              <a:t>34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10-16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6B8F2F5E-F4CE-439A-9FC2-300A83C7E3E9}" type="slidenum">
              <a:rPr lang="en-US" altLang="en-US" sz="1200" b="0" smtClean="0">
                <a:latin typeface="Times"/>
              </a:rPr>
              <a:pPr/>
              <a:t>37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10-17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3FBAF5E4-86E8-40C6-B729-6CAFD8FBC6B5}" type="slidenum">
              <a:rPr lang="en-US" altLang="en-US" sz="1200" b="0" smtClean="0">
                <a:latin typeface="Times"/>
              </a:rPr>
              <a:pPr/>
              <a:t>38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10-20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D94BB8BB-431C-4B6A-A70A-B699A3B4F520}" type="slidenum">
              <a:rPr lang="en-US" altLang="en-US" sz="1200" b="0" smtClean="0">
                <a:latin typeface="Times"/>
              </a:rPr>
              <a:pPr/>
              <a:t>39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10-18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967A3D83-0A21-4398-9037-E7AA42BE55F8}" type="slidenum">
              <a:rPr lang="en-US" altLang="en-US" sz="1200" b="0" smtClean="0">
                <a:latin typeface="Times"/>
              </a:rPr>
              <a:pPr/>
              <a:t>40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10-19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5375"/>
            <a:ext cx="8643938" cy="1633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4316413"/>
            <a:ext cx="7116762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43F7F-C8D7-4C3B-A0D5-F976E1626F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972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E62AC-7BBD-41B5-B745-B6BA0EDF4F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885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5350" y="676275"/>
            <a:ext cx="2160588" cy="609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30950" cy="609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CF0DA-5693-40A2-8489-BB5CD98B95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003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BC1DC-5CC3-421A-8383-B2BD0937235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734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4263"/>
            <a:ext cx="8642350" cy="1512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42350" cy="16652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84246-2982-4C12-BCB1-013E787E5B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458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4975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75" y="2200275"/>
            <a:ext cx="424656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1A301-86E7-4A0A-B66B-9F95878BB5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07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51938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9262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92625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5725" y="1704975"/>
            <a:ext cx="449421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5725" y="2416175"/>
            <a:ext cx="4494213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0673-FBEB-40B2-AF9D-9B1E4615EA7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57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1B4C0-4A41-4F8A-B5F8-D1D2363CE4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728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1CB9E-44DC-49BF-BA9D-A3E8D3D987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8533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4863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100" y="303213"/>
            <a:ext cx="5684838" cy="650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4863" cy="521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F8E7D-279C-4F90-8EFC-2093AD0BAB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730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5332413"/>
            <a:ext cx="6100762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2313" y="681038"/>
            <a:ext cx="6100762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2313" y="5961063"/>
            <a:ext cx="6100762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6983E-1477-4FB8-B9C7-1E64B7E3B3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192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43938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26" tIns="50813" rIns="101626" bIns="508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43938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0550"/>
            <a:ext cx="2119313" cy="506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>
              <a:defRPr sz="16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3450" y="6940550"/>
            <a:ext cx="3221038" cy="506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ctr">
              <a:defRPr sz="1600" b="0">
                <a:latin typeface="Time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6625" y="6940550"/>
            <a:ext cx="2119313" cy="506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r">
              <a:defRPr sz="1600" b="0">
                <a:latin typeface="Times"/>
              </a:defRPr>
            </a:lvl1pPr>
          </a:lstStyle>
          <a:p>
            <a:pPr>
              <a:defRPr/>
            </a:pPr>
            <a:fld id="{D5B70E33-69D6-46E6-98EB-C43FED4286C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2pPr>
      <a:lvl3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3pPr>
      <a:lvl4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4pPr>
      <a:lvl5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5pPr>
      <a:lvl6pPr marL="4572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6pPr>
      <a:lvl7pPr marL="9144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7pPr>
      <a:lvl8pPr marL="13716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8pPr>
      <a:lvl9pPr marL="18288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32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04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576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148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512763" y="1065213"/>
            <a:ext cx="92964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Times"/>
              <a:buAutoNum type="arabicPeriod"/>
            </a:pPr>
            <a:r>
              <a:rPr lang="en-US" altLang="en-US"/>
              <a:t>gases are compressible</a:t>
            </a:r>
            <a:br>
              <a:rPr lang="en-US" altLang="en-US"/>
            </a:br>
            <a:r>
              <a:rPr lang="en-US" altLang="en-US" sz="1000"/>
              <a:t> </a:t>
            </a:r>
          </a:p>
          <a:p>
            <a:pPr>
              <a:buFont typeface="Times"/>
              <a:buAutoNum type="arabicPeriod"/>
            </a:pPr>
            <a:r>
              <a:rPr lang="en-US" altLang="en-US"/>
              <a:t>gases uniformly expand to fill a container</a:t>
            </a:r>
            <a:br>
              <a:rPr lang="en-US" altLang="en-US"/>
            </a:br>
            <a:r>
              <a:rPr lang="en-US" altLang="en-US" sz="1000"/>
              <a:t> </a:t>
            </a:r>
          </a:p>
          <a:p>
            <a:pPr>
              <a:buFont typeface="Times"/>
              <a:buAutoNum type="arabicPeriod"/>
            </a:pPr>
            <a:r>
              <a:rPr lang="en-US" altLang="en-US"/>
              <a:t>gases form homogeneous mixtures regardless of identity</a:t>
            </a: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1731963" y="150813"/>
            <a:ext cx="685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Gases  vs.  solids &amp; liquids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3579813"/>
            <a:ext cx="9067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817563" y="596900"/>
            <a:ext cx="8763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A pop can is under 3906 mm Hg pressure. What is this pressure in atmospheres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817563" y="836613"/>
            <a:ext cx="88392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Ray Russell (…weatherman extraordinaire) reports the barometric pressure as</a:t>
            </a:r>
            <a:br>
              <a:rPr lang="en-US" altLang="en-US" sz="3200"/>
            </a:br>
            <a:r>
              <a:rPr lang="en-US" altLang="en-US" sz="3200"/>
              <a:t>26.64 inches Hg.  What is this pressure in atmospheres ?</a:t>
            </a:r>
          </a:p>
        </p:txBody>
      </p:sp>
      <p:pic>
        <p:nvPicPr>
          <p:cNvPr id="1026" name="Picture 2" descr="https://encrypted-tbn0.gstatic.com/images?q=tbn:ANd9GcSBPNiHNH_4UZR-gpIMu7zKmYOcGEeAODEpJvcxO-7nmiBbk7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2480466"/>
            <a:ext cx="3733800" cy="159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hQSERUUExMVFRUWFxoaGRcYGBoYGBwYGhgcFxkYHBkYHigeGBkjHhcaHy8hIycpLCwsFR4xNTAqNSYrLCkBCQoKDgwOGg8PGiwkHyQsLCwsLCwsLCwsLCwsLCwsLCwsLCwsLCwsLCwsLCwsLCwsLCwsLCwsLCwsLCwsLCwsLP/AABEIAREAuQMBIgACEQEDEQH/xAAcAAABBQEBAQAAAAAAAAAAAAADAQIEBQYHAAj/xABJEAABAgQDBAcGAgcIAQIHAAABAhEAAyExBBJBBSJRYQYTcYGRofAHMlKxwdEUQnKCkqLS4fEVFiMzU2KTssJDRBckVGOjs+L/xAAaAQADAQEBAQAAAAAAAAAAAAABAgMABAUG/8QAJxEAAgICAgMAAQMFAAAAAAAAAAECEQMhEjEEQVETMkJhBRQiI+H/2gAMAwEAAhEDEQA/AJ46HYjMSUypYPxzEgtwoTziWvoaT/7iWBwT1k0/aNZs6Ugy5asoBUhJoAKlIP1iamUDZJMLwK8jHSehcuy5uImDklMsfvF4tMP0awyWHUzCLb0wcOCTF+UN+UD1zgstBOqR65RuKRrIWG2dISGTh0tzGb/s8RelHST8DhzOEkFKVJBALNmLAgNWvzi6Mriv13xlPafhH2XiSD7qUqHHdWk/J4Dr6a2ZOd7aSuiZCwP0vtHQdiNMkSppCAVoSosl2JDs5rSPmzAT1ON434x9E9EsagYDDFamPVDQmzj6Q0Y0CLbLzIOJ+UKJaeH1iNK2rKPFuNIMNqSefnDuMl6Y3FkgITw8vvDik6A+uwRHRtmULFu6EX0hQLAmF4z+G4yJHUk6H12xHxGJRLLKLHsJ+jRDm9IlE7rAcLwqtrSpoyz0huLOPuIMseStIPBjZnSCWKALPcPoYhq6TnRCW5kn12Qeb0XQrekrpwO8PEVEVuL2NOQ+6VD/AG1/nHmZX5K/4LR6b0kmmxA7A0RFbTmG619xIgUyWUByFJ7Rr3wwzAXse+PNyPL+6zbHTFk1qe94SXMo7hvPl2w5DFiGaDpkE2SSeQiSTfSARWPj64RE2mVCUs6pDjQuCDe8WU1IQd8pSP8AcoJ/7QFeJlEECbLOhZQVTX3X0eLYsUuStewA04xCkpVmSAoBQBULEPrCfj0fGjxTFDsnHS0SUyzNQpaHBy5myu6arSl7kUe0TP7Ul/Gnxi8/HSk9AsLsraUzDoEtBASCWHvVLaqc9zxap6SzzqkfqiKNEtxwA4t8oICND2ePZE5eRN+2V0XaOk01w+QjsbziXh+lCjQoHc48iIzJUXGvbW1fXZEhExhSO7wMWXyJW2+KHimzWK6QAflH1iu2xtpGIkTJK0jLMSUqYsWPDnFGqebvTx+UBViez12R9CvHxr0V4IDgejmFk+7IS/FTqP71PKLU4nQdwFIpcRtiUg7ywDwevgHMQ8R0vlCiQpZ7G73NfKLaGWP4jWyMTSCfiDGJPTEgAiW5Yu550Zr0aIWH6ez1CslCS5vmNB2mEb3Q3Bp0dBM308DM7gpowp6VYgm0sfqv8zDT0jxJ/wDUy9iUj5CG4S+D/hkb0TjzPgIIJkc5O05xvOmftEfKATsVNNpsz9tTfODwYfws6nh8apBoSByvFrhekKx7zLGh/pHDjjF6rU/NR+8S8LtydLbJMUANCXTdzQ0iUsXIWWCzu2DmLnh0rkpOoyLUR4rS8em9HlK/zJwromTKH/cLMcr2Z7QFpI6xNvzILEdx+8dB6P8AT+RiCEFYCzQAjLmPYdeyOLJicdo5J4JR36E6O7BSuQla1rzOsFlZBuTFItLyge7ErEdFZC/eClfpLUoeCiYXo7NHUqHCfiB/+dZ+sTJ+KSkOo5RxLAeJjmJpKiomdHcPLDpQEtwCR8hGT2pjyFMkkJB1Yk1GlGDaxqdobfwn5p0pTaBQWfBDxjNrY7DrUShSgGI/yl+IzAAeMSlji90MqIM7o712MWElIBQJlQTcsbEVdz3xK/uMv45f/Gf4ozvSjbpV1Zk9YkoQxJAS4UaNlUdRYxS/27P+NX7UVaskqOhqQbE9+seXK/M5LC4FKcSPrGlw/R2WLpzNxrGL6c9Kg5kSWZJ3lCz8O75xw4P6e5yqTLxg5Oh0/bMtHvrZvy3V3gRXz+mSB7qCrtYD6xk1rJckuTdy574aDH02OEccVGOkjtjjii7xPSucq2VI5B/m8R5cxczemLUoaAkt2taK5CHIHGLUBqCKqisUhDKBMOGHTDc0NTiASQCCRcQ1pFNBggRWbPwSpYmZv9RwXc5T29sWLwOdZXMecCVPYsqbTPZoUqgEoxKw2DXMLIQpZ4JSVHwEHkFyB54c8XuC6BY2bbDrSOK2QP3iD5QTZvQmbNmzpSloQqQsJVdVSHcWceESeaEe2SeaC9mcnSHqL/McIjor68mi+6Z7Ml4IIloWubPVVgkAJTxYOXOnZFXs6fNlETMiwtjoPtQxzz8mP7RHmXaL7YvQWdOAVM/wUGzh1kfo6d/hGt2f0b/DpaXMKTqoBAWf1smYdxEV/R3pfnSBO/asfCNZMylOZyxDvRvGOGeaU+zkyTlLszexcEFiaFqWpp80VmTPidyAoAmt2ieNlSh/6af2YibHxksKxIC//cKIYg0KUF6O9XguK2yhAqVd4KfNeWJ2QQ3aGG3WSco74zuKwgBoxLX86c4kY3pWBRKX/WH0eKnEbZWs2SPM+qwuzckvZDXg+szoZ1GStuLoUhY76ecZ/wDAK4GNLszGFOLQ1QQaduUHuYCNb/d+X8IgSk0ZK+jcTMGVJI4gihINaUOkZed7K8Gr8swcxMP/AJPG4TLh6ZfpopGTj0UTa6OZYn2NSz/l4haeSkJV5gpiqxnscxSXMuZKmcnKD5gjzjsiE+m+xh4Tz8v5xVZ5r2OsskcFwns4x/WEHDKDalSMvcrMxi1/+G2Ldml5vhzuW4nKCAOZMddxc1QygNvkjN8O6SKamkew0tMsMKnUmqieJOpin91Mb88/RzSX7IZx97ESh2JUr5tDJvsRLlaMWAtrGVuk6AnO4HMCOoKxI4QOZMFX3ft9InLyJv2B5Zv2YDZ3srQqWlUydMSogZkhKaKspLuXYuH1iVM9luG3UGZNrmJVuvYU91moTxi86L7VM/D9dcLmTig//b61QQf2QItZmI93tbxBgfnyfQPJP6UGy/Z7gpAA6rrVD8005n/VDJ8o0chKZYZKUoTwSAkeAhkyaWdorMdtyXKfrFoS3FaR5AxKU2+2K232XBxPOOer2sJOPxnukTFS1D/Elh9wgiqnJd6AE07HNi+n0skoTmUCDXKoJqD+Y0ahryjGbM2KcNvqKJi11SzgClXJDk9kLYFDlJJErDzkzcSszEnOsuVNTkkPoBTujQHBywguBa/rWKJeKE05JLdap09Y1iKqCQTSmsCkFcjPLnEk0KTVud4ST9o7nrRV4vFdQpSGKkrNuB4iGK2vOWkCWCrLQsgLPKpBYN8oDtealQzk1TYc9Ii7HUpcw5H3iHaz1NYMerZx5Um6RMwuExZBfMkKUVHNMCAXsSHrQDTSHK2c1VzpSSSbZlnyaD7U6PqQmWSokO6lcC1fsIijBI0LilG7r3I+8NzI/jQs5EmWxVPmLfRKQn5uYPhZkpSc3UZqsM6lHi1HA0hmIkS6WJFx38Ykq2kgJZKE3+EnQD12wvMbgkSsOtaRmCEyktdKMr8nubQ/8XM+M+MRTtqaZYTlGUOKgDTR4j/2lN4/L+GJt2OtH0IByhQeUUy+klWCQKEufXp4rcf0kWFAOLVAS7PoXqPCOhol2aozf9rwkyeBUsIxKdoTZhoo1FTRjq7Z7VGmttAMTW9+YokaBkh79hZ+cag0azG4pK0EAgHQvZX5S3B6d8RkY4Uop6UDEVD0Y84pEoQvM5diLlRS1NSWBHK14LLlp1SU13nVmL8S3FgOyG4muiwxHSKUk1ez2r3taKrbW3BPkTZKRMT1qCkTEiozUcU4Hz74JKUVF0lKWbM41UGBFWqKWN4MjDhRJpuEB00erX/KXp9TAUbDZVbG2mvD4eXIAAEpCUVDKUQGcBVKlzBlbTmK95Sru1BYguWTqx1ibKlhKaAuBoDkItRTA6n1WExEsFChQEmxPm9XBe1LweJuRmOl22ZeGw65y0qWssmWlSlZTMILOkmgGUk9nOOKz9uTySTNW7vRRAfkBQd0bH2tbb63Ey5AIKZKQSze8tIOguE5R2kxgCHikYJCORbYbpfi0jKMRMYUqc1P1npG/wBjTlKwkmcshSwCapBSd5QYgcmtwjnew9kKxM5ElFCo1VolI95R5AR1bbsiUiWlGGmJyykJTuKSpmcbzPvGhrd4GVJRsvge9lNgZhE1U4JyAC5LlzRgWr2wHG7aKgSove8Vc/EzTQZj3GKLamKXLYOMyrJuw4mOPi5su8iiiyQoziEpBJUd1IFSSWbvjebN9nikSQDNGZW8Ugul6MC3AsPExQ+yTa8kTVyp6QJq26qdUEvTqybJHYw0Okdh/s7KHpo73PoHXj4dP4lVM5Oe7RzfGbExAQl8yqWzggAXoeFqcIpsTs1iQcxYAlyUs/j9Y7KmSkhilJdm3RQWZ/C0MnbClLJJANXDjN4aCJvB8Y35E+0cVmJCaCp5CnAO8GkEmlU9zfKOn7Q6KyjdFmqMwNrByaC7UvcRT4nogC4lLBaoz7vewDRKWNrsZNPoyIzUR2sD/OF/AH0/3ifiNmrRNllSbk5SEkpPMFmPdE3qlfAf2Y55tp6KxX00SsUFWBTQFy5ADgKISfd7WEOw0ln90EaMlBrVzlsmg4V5vEGSyHIReoUSCXFC4ItXsoO0lTjiEpzUL7xSKlN6ZebUYa3jpjni+2QcfhIxawgOthmqcpDvWqSQ79lgYhjHqCSkoWoMbF91wCFE7tOYeukWZRmIUCVAVqCxTxLAO/hu3Ihn4MEBk5XH5asdSwZzapL1asW29oGl2R0pTWyw1eISSSagkKs2rsQDxPMmAM5WQ4ACQpqMQGAvUCr2Otz4fAJEuxS/FypuAc0FbcG4NBUj/ED5hTKwUVIKmooBQ97R+6sMkwNo9+GudUgtUAnQ6ZQCQA9IEZTZSN5wLM7Cn5TxoWZ3idLTUMSQnQitKsXoNePbDVpAzAcXbmxJu1L0vS0PQlg8MgpCmlhIKiWqd6hJYl31bnEHbO1ZkmUcqStbXAdRdq5W5auaxZyMO1XABLZVMUEPqRqGoxfsjGSOkKcQrEEKTklzurlkEpdASLEXdQUX4EQsuimNJy2c16d4dp2cpKVLuCKvfShDfKMxmjb9NJgWlYdFA9JhUSRxzCMt0W2KcViES/yu6z/tF/G0PjlaBmjUtGx6O7PRhtnTp84OrEIKUpsSmoQB2l1HkkQvs6wq1qXPSUjMCgobduFaGlAPGBdPMcFTBKRaQhkgFgCGenIABuZi09lkvKJgc5XG9zIqw4c+UZu2GqRd7ZwOSWpc0hKEpJIBZ2roHMcYxC+smKWQzm3AaDujqfta2wEIThUl1zGXMPBAO6nvIf8AUEcsJAgxglslJ2TNnryqBGkdf6D9NwvLJxC2tkmFt0iwU+lq+PLjchTcossNiyIpQEfTCCkgvel+Au2V+OkNlLFSQQSWcUB7+z5Rzn2fdOxNUnCzVELAPVrZ91IcoPYASD2jhHQkT00SSklgLsKZjTVmbhEwhkkKLirUdtbEUL8RAMTLBqXKWcEO+tK3dz4c4f1gfeNwxFTd/wB3kI8pYSQXJBexfg2655+NeMAxX4qVlZKFMNQQSD+i4pybw4m6yX8SP2lfeJcmclO6Mo4VBD86+fLWF6r/AHI8VwjhFjqTRi8yvgbvPHi1T/SkOGH3TUV1OYkU4OAeH0hVTkpuT2aeLQqVKYOk5VNW40p26R8/Fu7iOL+OUkICQoVZiolJFs6k6LoLcLxOlY5NlLBKVEJD5Xc3dmUQCGYfm4wBSGS77rEngAz+PZwiPMSUh3FQHqRzYAgVcinLw78eacdNB77LSTjwk7q8wLksmrMWIFruA/8AKHB7pILLZNyeNXJIOl9O6IOFOWYBmKVEBypIo1veem7YECoLai2TIIUasQKnOS96uKIcjRr14x6GOVonJUOmJutLqKhvJLBqOKKNCG0sAOMDw9SGoaMXqQAGHBjzgP4l6JdhUIGjHjVmPIfKE6wguASA5KXqzM7FiK1dzVgwighW9NsaZWz5+Qs4CSoG2chJ0ucyi41jluE2n+GlKBO7OlS1SiKhsu+eSsxWk6gpqzpjre1cKJ8hckGk2WUgqzElQGgZyU0rydqRxXBdFtqIkqSMJNKCWAUmyiPeQCQQW/MIDXJNBjLi7M1tKSc4cMS5I79eB5R0z2ZbNTJwk3Eq4E/qoBLd8c6xmBXKPVzE5ZiVKQoEgsoKqHFDHUMav8NsiXKIG8EZgdc5zZR+qC8FaRkrkYPFzwvMtRNVZlH8ys1wCeBLNzjp/sxwQl4RU1bBDqU9wEgXfgAI5fiVZWCgcyQxBqEpoQW4hzfXnGy6VdIjhdnJ2eJa0TMstKlGykFIWpSeSju10fjAiWyGJ6QbXOKxMycfzKOXkkUSPADveK9Ra8eSIjzZj/SLdHKyUhbwZC3oCBEVAoBxhsxXwB+b1eME6R7I9gmbi1TXJRJQoKULBSwUpTa7Zj3R11eGygC4e5vQigLgd1TWkce9jXSFEmfMlTMyTOyZSA6SpAVRQFQVZmezs4Lx2cziWZqM7E0a3A0cUfXgIm+xgslAXUMxDhg2lgVGo+0DmYdAIOW9DfK9GvdyWrDVmpAYNq1G153tz74JLxAqUmlakED3i6noxo9vKAY9LkgglkvUEtzahoTVqvpB+rR8Q/f/AIojZRMWVkh9AKO1GU6bO9lah7R7+0jz/wCExrMZhGJQwTkA40q/BxeDiYVJypNDpx40cRDnpBmZgluZ3i+rGnowrOCksB8RZI7aW84+fWR/S9k8ScrWUkVLaDVzmbi1m4FoBPQmY2YvxcZhz94M/aNYDKn/AJaqatKlYGjkO1dIUTtMjU95RJ10YgA6WNod576C2LPSxKkM9wAmho1RZTCoc31ifJdDBKXKjRSXIHFxl3AxZmHvGpFqyVhRl31IOYk7tWIAADKqLW5loliauVMCShJChvSwuoejBOpbXkWjqxZZL9QKsmz5qZjJDEktlUopUWFslHNQeDMa0gSJ4yrCVJQzBgkIYAlqrDMXJFYSZj5DJO4rKHQleVKs4Vk3EqGZn1B8NImOVPM+WFqlGU79VkSFKu6lb6swHAMBwNj6F+yRN/EKUkkpCgCQFZRUPZIqCN24Yl4SXlIQWBZQIzBIfgGWSTpw5Vg0mQndATkSDf3mqwBSEmproDVojbSnhMqdM6s5UJUVGv5E5qAmgetRSCmBo4ZiEfidpNcLnrWewrKj4iN37RFlKMPKBYkKUsn3QFgoTzfdU3ZGO9n0nrdpBzYV8n9c4t/aBtETsasAuE/4SEgtWXQEk6EqUR298PLofFt2Z3CSusnSpZDImTEIIsVHMztyBrD+nm2vxOOmqSXloPVy6uMiCwbtLnvivmYxSFCaC6ruzZVC1fi174qythzjQBle6CTFaeP2iOTvQQ0EBl3hyIdSzmADW7okSUKegR5RCTN3+MTOsGgA7Q/yMFGRuPZ2tJx8hM0pFVNQNmyKyg9/0aO5FGU5gs3qA3iS1nrTiY+Ydn9clSVoAJSQQXYuC4oq8fQ/RXa87HyUzRKMtVitQAS6aKSGU6g4u2vaISQ5NmImBZVu9od6BmJZT3euU8BSJRUXu4BZwQ5oN4E1AqQ5OtqQLbOLEghIRmmEPbdDkJd1XJJHMvYwxXWAbxzE60BrT3DozB+VoS90hnGlYQykJL5Wc8Rd9SC1d7UwjI9NHlzt5gWBLkp+gqxH1ME6/wDT8P8A+YIplEJNbhuyvm7xICErAfdrZSQABxOUqc00BgBmAVqKcQz62rzHnDppypNCSeRzDUEMo0L3pfnHzSoqkOVOYBKgD+67cktWAzC1ykDQvXiCw77uOcEQpmophqzt2P3VeGqJukHwb6kfLvguqsJ5WJG6M3Jg5f708odmRMlsQcgNwVJVmSxAdrDshVFJSN9iTVLLtZ3Cco8Q/KGL91IUqiQwPump4p5xSLcfewJ0ShMRMrkQQCXlBVeLlgxe2ur6v6XsvByUmYmVkorrFoQnrKUoEOS5y0GpECkqY+XdxcawX8Sc5UwsHAqObpFqU58I6cfkMN2Gw03MEnKoBSaKI1qFOmhF8pqxarViq9oeKMrZ80MpImZJbE0bMHUybONC4rFqraagkmWl1MWQRmBo4TQUGtXvaOb9PNp4lckInyZSB1hKVIOZQlJLAKpRlTGd2JKQAGr24s0JNRTEZk/Z/tAScWtRYkIUQ9A4NCeAiPip75iTVV1kO6wHIBNWLP3xR4FQM0EkgEm1DV2HY9+UWmJCiXVVRNrZVA6vSrF/GOiQ2LpkPEzg3AcOJGvbESWSS8NmrKlEk1gksNFEQk7Z6ZaBhQEOmmAGCwFt0W2aMRjJEpRITMmJSSLsS1IChDEk+HrWJHRKcEYuSo1AmIJHILDx0v2m9AFKUcThpe85M6Um5anWpQakkguBdnD1gJ0NWio9m3RwYzEMogS0sVm5q7JHMsfCPorC4WXKSiWlkpAZCKCgGg14x8p9HtvzcO/VLyLUUlJJYFSXGQnRwoseKU9sXe1un+OKkCdurSGl1aZvUfdNE89bB9Em2USTW2fQuN2lKM1UuhmITmVXLlSXYufkOMU6sdKWHlZFJY7ynJzHMKOAEu5BXbSrRVy9lpQyprzMQtCc4mkEndYjL+Xetcs13i1njIApgd3KHISliCKMWCQBQ8BzhVfsz4paFmgBOYqRlq6gzBx7rC7HUMaw3rpX+pK/bX9obLw6SAFOXcZBYuCXSc2/3nTnFb+Ew3+r/wDt/jjNi0VEpK9SA96jzYkCJKZYAAo2r1/d4emgK8qmKt4jiKcexreEE64tcBuXy5+rR8+mlqiuhShKiHFnaj1IYkfC/KComh65iQLfIDh2wNIzDt1IYUZ6t5w5dSA6aDQ05VSz97wvvYDyluQQWVpXl/tvDkEmubucP83MNymhGnj3NaHBJJep7PDUgQNAHl2oC3Z99YdLU1mfW1++3dA8rgGvAVsLtQ0vpDkgmwpoftoYKbT0YepTgggK5G3hQG8cr9rGPAnhCTaUlJZxVSis0PIJ8o6mH4HyPDSwvHA+nW0hPx89SS6AspTo4Tuuw4s8d/hK5tsWT0RNjYPOqL3aGzFAgCiVM9ySX52FdIrdiFiHSe6NJMnhRT9Y9JsEXSMIlMEEI0eJi6Jg5xgZh67wwwGYl7McTEtd6dsfUstKwkgOtVSsKAoo6vlYptodLR8s7PO+I+nsUCA61JXlc1WxUKMN5hpqb1eEk6HijL9JPZxIxvWTt6VOckzEmhU9lJIyqUCDvJLmMXsv2QYlE9E2dOldUFZxMBUsqyqdsrOC4q/c8ddl4pJFwkkpYEMAwBLlNxagU3GArxXVpXNSpKyoFgk7rUBd3SQLkcDQFqryDRJlTBlJzby23ie8Zne5YUYkgO0RZ81RUZaTLmihUcpUQh8tUJB7GJpe1m4eahSVIUgEAOBmSMoCWClISxlh7BKQaF9Hr04dUyY2UqMs+6AkJJDZipk5gqtE1I3bQHINF1LxYOVLyyXz7oACUsAE0ZrXNO20SOuT8UzxR/FGaxO0pckbuKRKZLJStioAHXMSugJNQK0EQ/70Yf8A1JX/AAL/AII3I1BgsvQN65weWWGhrWrNyFK1D+EQ0O1CAOKn4eMHTOVW2ZrHz5x84ghFtT4hVq/0HhDEzA5Uzkh6uTo4cD5njD0zRZQA5Xr3w4LSbB++npoNhsaiYCx3UvxISODkv9YcJrEsT2+rwqVgUoHHrl65wQnj4faM3owksvxrWzdp8YKrEUDqoLOaAXYcIB2P3tU+vnDGrSmjP6Y8oBiTnbVuwxxnaPQCeF4iYtOUCaersywpRU45AN3nkY7ESOxjR4rtuE5AA2vyjq8TJKM6XsFWcq2ZhlI/LFyqVnyhmPOnK+t/KJk7AqS6jMA40DfeKDaO08i3zGYAQ9GSxuO1vOPXBVGXmJZRHAkeBaBrMStpoCZqwLZiR2HeHkYhGOgkDWY8I8Y80AxJwJ3vXGO/y9pKUSnP7xZ0BKVE3q4IJ3nDux8I4Ds8b3h8xH0RhZRWrKustIdx7wH5mFK10ji8mTuKT2Wh0LhMUqdNVRagSAWBUWBzEKUCyi+8WYWZqRMw2xlzUzGXlAUd2WUoXmAKixe5JqDThyjpkISQZMxSnoCSlLK4uxJUw41iLsqdhzNCcQsImOUjqpSpZUs7x90HMMqgSokpqYEeXso0qGY+eopVOTOWzJSSCgpQkBiAopXmNFFmp2qaC7N2ateR1KmJQtJCFuAEqdW+2QEFvhpSlKa9MuSUBlDLUEkJS4ucxIJLAVJLP5ERiUS8qE0TwsnkMwDEnhXWLcbFsgTOjEucUlWHkpSkOEoAqSACXAYGgsNBWPf3Jwn/ANOnwl/wxaTsApQocgNVChdqWNBRvACJP4M/Gr9z7QVr0K2jnYFLC4sx+fZ5woTxBve1Nbx5BL2DcKfWFmKruiwDl6cq2pHz/SCItBNKMO2GJQ1rPVhU/aDZiQQ9v690JLSXrR2tbzgGBKFHrTs+dhCypVfeemoDf1h5RWopz8XoDD8hAux9eu6BZhOp4efKnhCknKAbi6hR/lCqTT1w84VCnajWre0azC00INOT8wx+kV+107mrAiLMqKbt615RWbYV/hG/vJi+B/7EYxPSGeEh1kGu6hqk9x84yeJzLDqCUJd2Ar5xoNtLdT07Yz2PnjXe8h/OPbQrI21sOMkqYlyFJyn9JBy+aWiqeNP0dkiembLmOUsFjRiCzjuI8Ij43owlNRMJD0dNfF4qpL2JXszpjwiw/sxtYk4fZqXtAc0amH6JbJ62cnMN3Ml+e8KR278QRQNfQD5gP3RzjYEtp6ABqmn0joQlGmnHQPwq7R5PnSbaZSqQuJnlIDhKj71FMoGqalLOwenOBY3pBKSHnS1LfLlSyd1gQ4KrWd71pB0JuQATxo5Fr98KdmpngImZEpPxlkhub0ch45sWeadDp/TTbC2vLmICt4DKlOQsE1NwAwoeVu2LVhlBKApSKpZuYBFBlUz+JjnsrZnUqTLUoLSg+6lQXnDOBwJGhooN46/Y+1hMFc8ouPeQpj+uwD6VPZHrYsiapglFdol43aUlOUTJwlqnHKgzHCVZSaDMWtZyHpeJ34L/AHD9kfeIu1VIaWmYEEFW6VIVMSCm1nAN94kawv8Abcv/AFZP7avtHQT36MPOm5jcksHoxawt590OTuuCacb9nrnEMSBoouH4veDh8zFgNSTXjUn12R84UPID28NfHjBSoAsQ2g509VgGYJqXIuySHOlieEPM4bzZ20KsngMpLNzgINDVAF6jhq9PXjHjPPuinn49zw1UkFJdR7Scvc4uILhcGBQMXtV2PaTbuEFR+GoEZiiN0drg6Upwh8pZfepyfTjS/wDOJEyVUy8hoSKClNeLc2gC0MSEsco4s2g+zawKNQ5ayeHr1aIm1UkyVEuGa1rxNkqS2697MG5lraiAbSl5pMwEtukgcxa32imNJTT/AJNRy3a+LSDWp4RncQsqNf6RbbTwu+TxivKALx7qJsl7CnlE1LWIKT3/AM2jQ4+R/hks1R9vrGRClOMoLivfpG2x08LwwUPzJB7C4ceLxmFGVUlzEmUhj2fOESkJDwgNO2FZkXXRo/8AzCf0k/SOkoSxDUOlKE8WqLfKOadGB/jS2+NPzEdOA4Enu8nPqsef5XaCMKqsamvlw4ivKB4pSgHKc1LWUeWbSDHDAsaAjg7VuOcEyvwBbgwLfW/hHE17NshIxUszOqlqJWwVkuoB2Hu3Bs9H5ROVjEpSMilD45agoBKn3iyiwch3fxiIjDICyoJckMsi41rTkHZ3geJ2wiWlQbMohsxdKGSKOWzJUXP5WIfhDxgtr6Uit/C4we3VdSJUuYJCg5CwgLSaFszO1SHypq0P/vDif9ZP/CP4oBh+pmlABEkrAdJqCpjVFUnwoQailJX9io/1Zv8Ax/yjsjPNVJ2bj/BQKlUDJFK2aH9Q928q61GmnoQP8ZZ0voac/pB5qwoWygWAp6f6R5y2JY1EgVA92tAlhx7u+ElpBsCC9atrw9Xj3XPQmvhpUVvHs4TQKDcPVtYzZrFUjWtXFOEOQWoRXnTSjjvgacQdGZ7mCIAL/d/6CMjIeqbmAzVYM/yJfWw+0IgZjvpTozivImrehD5YUTR3NBRgSaBqv4RInbHmywVzEkAGqmDVOtTqQIsscpbGIpYDQEaPfizQ01cFi/8ARmg8xhrbTTsHC8ReqU/zFBWwoYWUGmBo5ntXClKlIUKpJEUE2aEljWN700wBzCZTeGUkfEB9vlGBx0pzWPYxT5xTJssNlJRNUEkhKRerFuUaraqUskIbKUMBwZwAOVBGHwezUqNyeQjXbOwrJSlOkO+xl0Z6bUwJd4kTgxVyJHhEZBjANP0Sl/4ks8F1+d46EGA0evE9za3jCdBwOsrpX90xslmhG8PI9rjujzfKbUtDBwurqYvy0q4Y18K8GhJs8BgAAGNnKqGtNNKcoFMXu15cS3YIFKlsQVKJD1yvXS6qj13812YlrlrlqBSTYspJDEEMXUz92hqzsYGZAJKm3qZlG7im8RewqR8o916d4FGU5nccCAkcRpDkSgLOqhrTxexjPqg2eSculCahgodrKBDhqFtLw38Sj4kf8QhUrKnyhJD3SNGa7mr04dmo8x+JX7Rg/pCiLMmimZOjgVGl6GttO+HImKGn3toIjKnqpoL2rx+0DQpXvBSno40Z6Fmd4CjsStlmJRYEKIU/L0IQqKRVyeLB37QICJijUpdPPUW4u94cqYGcqKE834i72ijimh6FMyoqFHUaRMkgAuzd4Z/C/wBohCeMxAmBzRk+Na89eEHE5yABTQ1J8YEFRkiRMVmZsrc/oeMLOKlhlTDMAIUEKWopzCxYmv3iJOVxNhYObu3MeFILKnM26CW1t2c/IRRTfQQkqUokpZJzGgfxApDMQ4VlUhjQEkgVOjCtL2ELMnM+ZBvQc+2AIWXsGIfm+gI1hJVQGRNv4LPh1gM43wx+F28Q8co2qixFjHYJrKazH5XPGnKMp0t2DKUgqQMqifdFjq/Lui/i5OL4CMwey9o9VMCrjWNxg8fLmIdBrqNYxMjBIKsqnB7Y0Oy9hJlHP1jliwe7iPRYEVm0VMpfNURAuD4xbk9sBw6XMYBtOhMkkuFflV5f1jXyZBSaqCquAXNwzbxcimumgjLdCUAhQ+EOGvVXhpreNkkh8r/NzzLMY8zyH/mUXRFRNUl3S9bgD5eLsYVUgqILNxckeOW9qUgvc9WZqeQ5/KJEtLGqjaxDp4c2NGjmSsxFmywWqHDO7Evdqx5E0pSoEhQURcChJBLE8WseAPa8YhJzAMbuzNTSmtLHhAypgCDmqaN3ceArGaaB0LNxDqqdPecJbjTKx7oD1h/15/7SftBcOAbO/ClOXyhPw6/hX4mNbNbK+VKz7pIPaeXB4ahJlngBdrdtfvAU4oAsEub0GnrxhUkKZ3o7BzXuhlo1k3DJJBJoDwLvwfyhZSwLlai+la9pbyhrhm0FmcvQXcfMwkpYFAwD1IvxqXqfvD3Y3IKF/CM1Ku1BX599o9KxILHM3BIJ7nFjcQFMx7UHE1t2n5CB/iHJ/N4Wfy8rRro1kxc6xBB9ce7SBfiSogVrW4uxt8R8qxFCixLlIsxJbiwAv/KEkrYEa2cUDnhrSsb3bNastMRiCAQQOLkD+vhEbrQpgWqPVNREGagguTRmAd9dKcr9sEKlJlBRSCgltMwN2zJO7egLwK5MF2D2pNR1SwhaUKAoxyl6alw94wW0Nu5UEBa1LJc6pGgTmJqGD0uSTGg2hsVUwuVFNCTkNKWduL3bSKWf0blsKqUeJcC8duKcYILnqqMzLxSlqoAeZLRd7I2XMWsKmTcgSQcqQVEtUcmpxtFhI2DLSqwpSla2rxi5wWyzSngQ+tvGDPyPhJIxUw3POJuFk5UZjrQRNV0eqQVpSxrmpTjCzpctZYTEolpoCSK8Y6vVmLboRMJmzQBu5R5H5msa6ZNzAEEglqcq1qH74y/QzAoQqYZU4LdLEFKgL33gAReNZMmADdIPEFRoDduY0jy/Ijc2USGKmqZwguAdQ2hd1U8PnD0YreL0ULVtoBTu849ImE0GhL8eL0J84dlF7tSjAU1bXQffTnUbCJMSoKSqjEVHfQg8a63h02YxzPTLUaeVjaFE11gAEUuSLWoOHOI82WSWJLO4Or6gHhSMAU4oGopQM1NHAgHXf7E+KvtEoqBSxLhwT3NY8aD7XhGHw/un7RqBRTre5IGY8KjS9tYJmA0qWqMxGtT3mAhKdQ/ezHjp2wVKx7pmJdvdDkcq8Tbvhl/IEShOOUkk1plAYAPYuXaI6WrVnNqaGlLNbthq5fwhzoSTpYt67YBKklLKKg9TQ/Txo8GrMHMlYU4AAsXdyPl/SHTMxDFqtR7nUvYfzgapObeUop4gMSeQcUB+ULLSk1SGsXvRLhm0hg2KJqkAB1E+ejOLN60hq8SpwoUrQhwT2cf6wuVt6wa9XNL1tT6w+VNCqtYnWht/LSFBY1aAU7z21/hhuGxBDu4Sb0pSocNcVI18YKQkCoKqFzwLtlo7iE602DB6+q8h9oPQegc5RUDUO1ATTwJvSIapJKi2VRFbNcF62FNaxKXMLFycxq1KD6mkAzKehNqUOoa73r/WCtAIJQynUG4VGlLvz9VMNnYtUoavVwDUPyepaJnVpzNWzOCwBYUq/NuNa0gU3Z5KQUe8l2BZuytWaKavYyr2UOK2mHZZLuAcyaAPXlYnyhxwEpgqWACKuAxtY0qOXKJE9GIKv8gV4lPa1QfRiTgtiTDlzhKU3KBpqXbVtI6XNRXZZzglRY9CsuRZMwJW7kKoSLDK2vdSL6YpTPVuTcfnV6RX4aQxSQru1v6MWOHWDVaWHap3BuANY45y5uyQaUhLukNzNXoKWfk0PxWNyUUK6tYcRwpxiMhKzmYFv2X/AK82g6MEcudy4IBD6kHQWt5wvFvsNWARtHOzAJUOxz/Nq90NnJ62hKgaAkBubEtXugy5RDAymcgAe8efYGq5h7lnyKZy4ZzWrhtYzg1tG4hEYXq0pFSBRyH51Ub8HPZDOqV8cr/jH8UBl4hwRkWA5Gp8dK8PnCdSrn4H+GDza9BtlNOsr1qIbKt+18hHo9Cx9El2PH+YO0/MRNF/H6x6PRkAjz/fPr8qYLhbTP0B8zHo9B9sA3F+7M9aiImy/wDL/a+Yj0egDBsN7yv0j/4wo979X7QsehmZFem57R/2XErD3HZ/5CPR6MxvYGd7qv0x9YWd9BHo9DLsVdnpHu+ucS8J759flVHo9AZmSk/l7Ff9EwqLjv8AnHo9Cw7HiWQ0iVhPdH6//jHo9FpFPQOR76v0D81Qw2H6R+Rj0ehfpIBgPdX2p/6xIj0ejnM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data:image/jpeg;base64,/9j/4AAQSkZJRgABAQAAAQABAAD/2wCEAAkGBhQSERUUExMVFRUWFxoaGRcYGBoYGBwYGhgcFxkYHBkYHigeGBkjHhcaHy8hIycpLCwsFR4xNTAqNSYrLCkBCQoKDgwOGg8PGiwkHyQsLCwsLCwsLCwsLCwsLCwsLCwsLCwsLCwsLCwsLCwsLCwsLCwsLCwsLCwsLCwsLCwsLP/AABEIAREAuQMBIgACEQEDEQH/xAAcAAABBQEBAQAAAAAAAAAAAAADAQIEBQYHAAj/xABJEAABAgQDBAcGAgcIAQIHAAABAhEAAyExBBJBBSJRYQYTcYGRofAHMlKxwdEUQnKCkqLS4fEVFiMzU2KTssJDRBckVGOjs+L/xAAaAQADAQEBAQAAAAAAAAAAAAABAgMABAUG/8QAJxEAAgICAgMAAQMFAAAAAAAAAAECEQMhEjEEQVETMkJhBRQiI+H/2gAMAwEAAhEDEQA/AJ46HYjMSUypYPxzEgtwoTziWvoaT/7iWBwT1k0/aNZs6Ugy5asoBUhJoAKlIP1iamUDZJMLwK8jHSehcuy5uImDklMsfvF4tMP0awyWHUzCLb0wcOCTF+UN+UD1zgstBOqR65RuKRrIWG2dISGTh0tzGb/s8RelHST8DhzOEkFKVJBALNmLAgNWvzi6Mriv13xlPafhH2XiSD7qUqHHdWk/J4Dr6a2ZOd7aSuiZCwP0vtHQdiNMkSppCAVoSosl2JDs5rSPmzAT1ON434x9E9EsagYDDFamPVDQmzj6Q0Y0CLbLzIOJ+UKJaeH1iNK2rKPFuNIMNqSefnDuMl6Y3FkgITw8vvDik6A+uwRHRtmULFu6EX0hQLAmF4z+G4yJHUk6H12xHxGJRLLKLHsJ+jRDm9IlE7rAcLwqtrSpoyz0huLOPuIMseStIPBjZnSCWKALPcPoYhq6TnRCW5kn12Qeb0XQrekrpwO8PEVEVuL2NOQ+6VD/AG1/nHmZX5K/4LR6b0kmmxA7A0RFbTmG619xIgUyWUByFJ7Rr3wwzAXse+PNyPL+6zbHTFk1qe94SXMo7hvPl2w5DFiGaDpkE2SSeQiSTfSARWPj64RE2mVCUs6pDjQuCDe8WU1IQd8pSP8AcoJ/7QFeJlEECbLOhZQVTX3X0eLYsUuStewA04xCkpVmSAoBQBULEPrCfj0fGjxTFDsnHS0SUyzNQpaHBy5myu6arSl7kUe0TP7Ul/Gnxi8/HSk9AsLsraUzDoEtBASCWHvVLaqc9zxap6SzzqkfqiKNEtxwA4t8oICND2ePZE5eRN+2V0XaOk01w+QjsbziXh+lCjQoHc48iIzJUXGvbW1fXZEhExhSO7wMWXyJW2+KHimzWK6QAflH1iu2xtpGIkTJK0jLMSUqYsWPDnFGqebvTx+UBViez12R9CvHxr0V4IDgejmFk+7IS/FTqP71PKLU4nQdwFIpcRtiUg7ywDwevgHMQ8R0vlCiQpZ7G73NfKLaGWP4jWyMTSCfiDGJPTEgAiW5Yu550Zr0aIWH6ez1CslCS5vmNB2mEb3Q3Bp0dBM308DM7gpowp6VYgm0sfqv8zDT0jxJ/wDUy9iUj5CG4S+D/hkb0TjzPgIIJkc5O05xvOmftEfKATsVNNpsz9tTfODwYfws6nh8apBoSByvFrhekKx7zLGh/pHDjjF6rU/NR+8S8LtydLbJMUANCXTdzQ0iUsXIWWCzu2DmLnh0rkpOoyLUR4rS8em9HlK/zJwromTKH/cLMcr2Z7QFpI6xNvzILEdx+8dB6P8AT+RiCEFYCzQAjLmPYdeyOLJicdo5J4JR36E6O7BSuQla1rzOsFlZBuTFItLyge7ErEdFZC/eClfpLUoeCiYXo7NHUqHCfiB/+dZ+sTJ+KSkOo5RxLAeJjmJpKiomdHcPLDpQEtwCR8hGT2pjyFMkkJB1Yk1GlGDaxqdobfwn5p0pTaBQWfBDxjNrY7DrUShSgGI/yl+IzAAeMSlji90MqIM7o712MWElIBQJlQTcsbEVdz3xK/uMv45f/Gf4ozvSjbpV1Zk9YkoQxJAS4UaNlUdRYxS/27P+NX7UVaskqOhqQbE9+seXK/M5LC4FKcSPrGlw/R2WLpzNxrGL6c9Kg5kSWZJ3lCz8O75xw4P6e5yqTLxg5Oh0/bMtHvrZvy3V3gRXz+mSB7qCrtYD6xk1rJckuTdy574aDH02OEccVGOkjtjjii7xPSucq2VI5B/m8R5cxczemLUoaAkt2taK5CHIHGLUBqCKqisUhDKBMOGHTDc0NTiASQCCRcQ1pFNBggRWbPwSpYmZv9RwXc5T29sWLwOdZXMecCVPYsqbTPZoUqgEoxKw2DXMLIQpZ4JSVHwEHkFyB54c8XuC6BY2bbDrSOK2QP3iD5QTZvQmbNmzpSloQqQsJVdVSHcWceESeaEe2SeaC9mcnSHqL/McIjor68mi+6Z7Ml4IIloWubPVVgkAJTxYOXOnZFXs6fNlETMiwtjoPtQxzz8mP7RHmXaL7YvQWdOAVM/wUGzh1kfo6d/hGt2f0b/DpaXMKTqoBAWf1smYdxEV/R3pfnSBO/asfCNZMylOZyxDvRvGOGeaU+zkyTlLszexcEFiaFqWpp80VmTPidyAoAmt2ieNlSh/6af2YibHxksKxIC//cKIYg0KUF6O9XguK2yhAqVd4KfNeWJ2QQ3aGG3WSco74zuKwgBoxLX86c4kY3pWBRKX/WH0eKnEbZWs2SPM+qwuzckvZDXg+szoZ1GStuLoUhY76ecZ/wDAK4GNLszGFOLQ1QQaduUHuYCNb/d+X8IgSk0ZK+jcTMGVJI4gihINaUOkZed7K8Gr8swcxMP/AJPG4TLh6ZfpopGTj0UTa6OZYn2NSz/l4haeSkJV5gpiqxnscxSXMuZKmcnKD5gjzjsiE+m+xh4Tz8v5xVZ5r2OsskcFwns4x/WEHDKDalSMvcrMxi1/+G2Ldml5vhzuW4nKCAOZMddxc1QygNvkjN8O6SKamkew0tMsMKnUmqieJOpin91Mb88/RzSX7IZx97ESh2JUr5tDJvsRLlaMWAtrGVuk6AnO4HMCOoKxI4QOZMFX3ft9InLyJv2B5Zv2YDZ3srQqWlUydMSogZkhKaKspLuXYuH1iVM9luG3UGZNrmJVuvYU91moTxi86L7VM/D9dcLmTig//b61QQf2QItZmI93tbxBgfnyfQPJP6UGy/Z7gpAA6rrVD8005n/VDJ8o0chKZYZKUoTwSAkeAhkyaWdorMdtyXKfrFoS3FaR5AxKU2+2K232XBxPOOer2sJOPxnukTFS1D/Elh9wgiqnJd6AE07HNi+n0skoTmUCDXKoJqD+Y0ahryjGbM2KcNvqKJi11SzgClXJDk9kLYFDlJJErDzkzcSszEnOsuVNTkkPoBTujQHBywguBa/rWKJeKE05JLdap09Y1iKqCQTSmsCkFcjPLnEk0KTVud4ST9o7nrRV4vFdQpSGKkrNuB4iGK2vOWkCWCrLQsgLPKpBYN8oDtealQzk1TYc9Ii7HUpcw5H3iHaz1NYMerZx5Um6RMwuExZBfMkKUVHNMCAXsSHrQDTSHK2c1VzpSSSbZlnyaD7U6PqQmWSokO6lcC1fsIijBI0LilG7r3I+8NzI/jQs5EmWxVPmLfRKQn5uYPhZkpSc3UZqsM6lHi1HA0hmIkS6WJFx38Ykq2kgJZKE3+EnQD12wvMbgkSsOtaRmCEyktdKMr8nubQ/8XM+M+MRTtqaZYTlGUOKgDTR4j/2lN4/L+GJt2OtH0IByhQeUUy+klWCQKEufXp4rcf0kWFAOLVAS7PoXqPCOhol2aozf9rwkyeBUsIxKdoTZhoo1FTRjq7Z7VGmttAMTW9+YokaBkh79hZ+cag0azG4pK0EAgHQvZX5S3B6d8RkY4Uop6UDEVD0Y84pEoQvM5diLlRS1NSWBHK14LLlp1SU13nVmL8S3FgOyG4muiwxHSKUk1ez2r3taKrbW3BPkTZKRMT1qCkTEiozUcU4Hz74JKUVF0lKWbM41UGBFWqKWN4MjDhRJpuEB00erX/KXp9TAUbDZVbG2mvD4eXIAAEpCUVDKUQGcBVKlzBlbTmK95Sru1BYguWTqx1ibKlhKaAuBoDkItRTA6n1WExEsFChQEmxPm9XBe1LweJuRmOl22ZeGw65y0qWssmWlSlZTMILOkmgGUk9nOOKz9uTySTNW7vRRAfkBQd0bH2tbb63Ey5AIKZKQSze8tIOguE5R2kxgCHikYJCORbYbpfi0jKMRMYUqc1P1npG/wBjTlKwkmcshSwCapBSd5QYgcmtwjnew9kKxM5ElFCo1VolI95R5AR1bbsiUiWlGGmJyykJTuKSpmcbzPvGhrd4GVJRsvge9lNgZhE1U4JyAC5LlzRgWr2wHG7aKgSove8Vc/EzTQZj3GKLamKXLYOMyrJuw4mOPi5su8iiiyQoziEpBJUd1IFSSWbvjebN9nikSQDNGZW8Ugul6MC3AsPExQ+yTa8kTVyp6QJq26qdUEvTqybJHYw0Okdh/s7KHpo73PoHXj4dP4lVM5Oe7RzfGbExAQl8yqWzggAXoeFqcIpsTs1iQcxYAlyUs/j9Y7KmSkhilJdm3RQWZ/C0MnbClLJJANXDjN4aCJvB8Y35E+0cVmJCaCp5CnAO8GkEmlU9zfKOn7Q6KyjdFmqMwNrByaC7UvcRT4nogC4lLBaoz7vewDRKWNrsZNPoyIzUR2sD/OF/AH0/3ifiNmrRNllSbk5SEkpPMFmPdE3qlfAf2Y55tp6KxX00SsUFWBTQFy5ADgKISfd7WEOw0ln90EaMlBrVzlsmg4V5vEGSyHIReoUSCXFC4ItXsoO0lTjiEpzUL7xSKlN6ZebUYa3jpjni+2QcfhIxawgOthmqcpDvWqSQ79lgYhjHqCSkoWoMbF91wCFE7tOYeukWZRmIUCVAVqCxTxLAO/hu3Ihn4MEBk5XH5asdSwZzapL1asW29oGl2R0pTWyw1eISSSagkKs2rsQDxPMmAM5WQ4ACQpqMQGAvUCr2Otz4fAJEuxS/FypuAc0FbcG4NBUj/ED5hTKwUVIKmooBQ97R+6sMkwNo9+GudUgtUAnQ6ZQCQA9IEZTZSN5wLM7Cn5TxoWZ3idLTUMSQnQitKsXoNePbDVpAzAcXbmxJu1L0vS0PQlg8MgpCmlhIKiWqd6hJYl31bnEHbO1ZkmUcqStbXAdRdq5W5auaxZyMO1XABLZVMUEPqRqGoxfsjGSOkKcQrEEKTklzurlkEpdASLEXdQUX4EQsuimNJy2c16d4dp2cpKVLuCKvfShDfKMxmjb9NJgWlYdFA9JhUSRxzCMt0W2KcViES/yu6z/tF/G0PjlaBmjUtGx6O7PRhtnTp84OrEIKUpsSmoQB2l1HkkQvs6wq1qXPSUjMCgobduFaGlAPGBdPMcFTBKRaQhkgFgCGenIABuZi09lkvKJgc5XG9zIqw4c+UZu2GqRd7ZwOSWpc0hKEpJIBZ2roHMcYxC+smKWQzm3AaDujqfta2wEIThUl1zGXMPBAO6nvIf8AUEcsJAgxglslJ2TNnryqBGkdf6D9NwvLJxC2tkmFt0iwU+lq+PLjchTcossNiyIpQEfTCCkgvel+Au2V+OkNlLFSQQSWcUB7+z5Rzn2fdOxNUnCzVELAPVrZ91IcoPYASD2jhHQkT00SSklgLsKZjTVmbhEwhkkKLirUdtbEUL8RAMTLBqXKWcEO+tK3dz4c4f1gfeNwxFTd/wB3kI8pYSQXJBexfg2655+NeMAxX4qVlZKFMNQQSD+i4pybw4m6yX8SP2lfeJcmclO6Mo4VBD86+fLWF6r/AHI8VwjhFjqTRi8yvgbvPHi1T/SkOGH3TUV1OYkU4OAeH0hVTkpuT2aeLQqVKYOk5VNW40p26R8/Fu7iOL+OUkICQoVZiolJFs6k6LoLcLxOlY5NlLBKVEJD5Xc3dmUQCGYfm4wBSGS77rEngAz+PZwiPMSUh3FQHqRzYAgVcinLw78eacdNB77LSTjwk7q8wLksmrMWIFruA/8AKHB7pILLZNyeNXJIOl9O6IOFOWYBmKVEBypIo1veem7YECoLai2TIIUasQKnOS96uKIcjRr14x6GOVonJUOmJutLqKhvJLBqOKKNCG0sAOMDw9SGoaMXqQAGHBjzgP4l6JdhUIGjHjVmPIfKE6wguASA5KXqzM7FiK1dzVgwighW9NsaZWz5+Qs4CSoG2chJ0ucyi41jluE2n+GlKBO7OlS1SiKhsu+eSsxWk6gpqzpjre1cKJ8hckGk2WUgqzElQGgZyU0rydqRxXBdFtqIkqSMJNKCWAUmyiPeQCQQW/MIDXJNBjLi7M1tKSc4cMS5I79eB5R0z2ZbNTJwk3Eq4E/qoBLd8c6xmBXKPVzE5ZiVKQoEgsoKqHFDHUMav8NsiXKIG8EZgdc5zZR+qC8FaRkrkYPFzwvMtRNVZlH8ys1wCeBLNzjp/sxwQl4RU1bBDqU9wEgXfgAI5fiVZWCgcyQxBqEpoQW4hzfXnGy6VdIjhdnJ2eJa0TMstKlGykFIWpSeSju10fjAiWyGJ6QbXOKxMycfzKOXkkUSPADveK9Ra8eSIjzZj/SLdHKyUhbwZC3oCBEVAoBxhsxXwB+b1eME6R7I9gmbi1TXJRJQoKULBSwUpTa7Zj3R11eGygC4e5vQigLgd1TWkce9jXSFEmfMlTMyTOyZSA6SpAVRQFQVZmezs4Lx2cziWZqM7E0a3A0cUfXgIm+xgslAXUMxDhg2lgVGo+0DmYdAIOW9DfK9GvdyWrDVmpAYNq1G153tz74JLxAqUmlakED3i6noxo9vKAY9LkgglkvUEtzahoTVqvpB+rR8Q/f/AIojZRMWVkh9AKO1GU6bO9lah7R7+0jz/wCExrMZhGJQwTkA40q/BxeDiYVJypNDpx40cRDnpBmZgluZ3i+rGnowrOCksB8RZI7aW84+fWR/S9k8ScrWUkVLaDVzmbi1m4FoBPQmY2YvxcZhz94M/aNYDKn/AJaqatKlYGjkO1dIUTtMjU95RJ10YgA6WNod576C2LPSxKkM9wAmho1RZTCoc31ifJdDBKXKjRSXIHFxl3AxZmHvGpFqyVhRl31IOYk7tWIAADKqLW5loliauVMCShJChvSwuoejBOpbXkWjqxZZL9QKsmz5qZjJDEktlUopUWFslHNQeDMa0gSJ4yrCVJQzBgkIYAlqrDMXJFYSZj5DJO4rKHQleVKs4Vk3EqGZn1B8NImOVPM+WFqlGU79VkSFKu6lb6swHAMBwNj6F+yRN/EKUkkpCgCQFZRUPZIqCN24Yl4SXlIQWBZQIzBIfgGWSTpw5Vg0mQndATkSDf3mqwBSEmproDVojbSnhMqdM6s5UJUVGv5E5qAmgetRSCmBo4ZiEfidpNcLnrWewrKj4iN37RFlKMPKBYkKUsn3QFgoTzfdU3ZGO9n0nrdpBzYV8n9c4t/aBtETsasAuE/4SEgtWXQEk6EqUR298PLofFt2Z3CSusnSpZDImTEIIsVHMztyBrD+nm2vxOOmqSXloPVy6uMiCwbtLnvivmYxSFCaC6ruzZVC1fi174qythzjQBle6CTFaeP2iOTvQQ0EBl3hyIdSzmADW7okSUKegR5RCTN3+MTOsGgA7Q/yMFGRuPZ2tJx8hM0pFVNQNmyKyg9/0aO5FGU5gs3qA3iS1nrTiY+Ydn9clSVoAJSQQXYuC4oq8fQ/RXa87HyUzRKMtVitQAS6aKSGU6g4u2vaISQ5NmImBZVu9od6BmJZT3euU8BSJRUXu4BZwQ5oN4E1AqQ5OtqQLbOLEghIRmmEPbdDkJd1XJJHMvYwxXWAbxzE60BrT3DozB+VoS90hnGlYQykJL5Wc8Rd9SC1d7UwjI9NHlzt5gWBLkp+gqxH1ME6/wDT8P8A+YIplEJNbhuyvm7xICErAfdrZSQABxOUqc00BgBmAVqKcQz62rzHnDppypNCSeRzDUEMo0L3pfnHzSoqkOVOYBKgD+67cktWAzC1ykDQvXiCw77uOcEQpmophqzt2P3VeGqJukHwb6kfLvguqsJ5WJG6M3Jg5f708odmRMlsQcgNwVJVmSxAdrDshVFJSN9iTVLLtZ3Cco8Q/KGL91IUqiQwPump4p5xSLcfewJ0ShMRMrkQQCXlBVeLlgxe2ur6v6XsvByUmYmVkorrFoQnrKUoEOS5y0GpECkqY+XdxcawX8Sc5UwsHAqObpFqU58I6cfkMN2Gw03MEnKoBSaKI1qFOmhF8pqxarViq9oeKMrZ80MpImZJbE0bMHUybONC4rFqraagkmWl1MWQRmBo4TQUGtXvaOb9PNp4lckInyZSB1hKVIOZQlJLAKpRlTGd2JKQAGr24s0JNRTEZk/Z/tAScWtRYkIUQ9A4NCeAiPip75iTVV1kO6wHIBNWLP3xR4FQM0EkgEm1DV2HY9+UWmJCiXVVRNrZVA6vSrF/GOiQ2LpkPEzg3AcOJGvbESWSS8NmrKlEk1gksNFEQk7Z6ZaBhQEOmmAGCwFt0W2aMRjJEpRITMmJSSLsS1IChDEk+HrWJHRKcEYuSo1AmIJHILDx0v2m9AFKUcThpe85M6Um5anWpQakkguBdnD1gJ0NWio9m3RwYzEMogS0sVm5q7JHMsfCPorC4WXKSiWlkpAZCKCgGg14x8p9HtvzcO/VLyLUUlJJYFSXGQnRwoseKU9sXe1un+OKkCdurSGl1aZvUfdNE89bB9Em2USTW2fQuN2lKM1UuhmITmVXLlSXYufkOMU6sdKWHlZFJY7ynJzHMKOAEu5BXbSrRVy9lpQyprzMQtCc4mkEndYjL+Xetcs13i1njIApgd3KHISliCKMWCQBQ8BzhVfsz4paFmgBOYqRlq6gzBx7rC7HUMaw3rpX+pK/bX9obLw6SAFOXcZBYuCXSc2/3nTnFb+Ew3+r/wDt/jjNi0VEpK9SA96jzYkCJKZYAAo2r1/d4emgK8qmKt4jiKcexreEE64tcBuXy5+rR8+mlqiuhShKiHFnaj1IYkfC/KComh65iQLfIDh2wNIzDt1IYUZ6t5w5dSA6aDQ05VSz97wvvYDyluQQWVpXl/tvDkEmubucP83MNymhGnj3NaHBJJep7PDUgQNAHl2oC3Z99YdLU1mfW1++3dA8rgGvAVsLtQ0vpDkgmwpoftoYKbT0YepTgggK5G3hQG8cr9rGPAnhCTaUlJZxVSis0PIJ8o6mH4HyPDSwvHA+nW0hPx89SS6AspTo4Tuuw4s8d/hK5tsWT0RNjYPOqL3aGzFAgCiVM9ySX52FdIrdiFiHSe6NJMnhRT9Y9JsEXSMIlMEEI0eJi6Jg5xgZh67wwwGYl7McTEtd6dsfUstKwkgOtVSsKAoo6vlYptodLR8s7PO+I+nsUCA61JXlc1WxUKMN5hpqb1eEk6HijL9JPZxIxvWTt6VOckzEmhU9lJIyqUCDvJLmMXsv2QYlE9E2dOldUFZxMBUsqyqdsrOC4q/c8ddl4pJFwkkpYEMAwBLlNxagU3GArxXVpXNSpKyoFgk7rUBd3SQLkcDQFqryDRJlTBlJzby23ie8Zne5YUYkgO0RZ81RUZaTLmihUcpUQh8tUJB7GJpe1m4eahSVIUgEAOBmSMoCWClISxlh7BKQaF9Hr04dUyY2UqMs+6AkJJDZipk5gqtE1I3bQHINF1LxYOVLyyXz7oACUsAE0ZrXNO20SOuT8UzxR/FGaxO0pckbuKRKZLJStioAHXMSugJNQK0EQ/70Yf8A1JX/AAL/AII3I1BgsvQN65weWWGhrWrNyFK1D+EQ0O1CAOKn4eMHTOVW2ZrHz5x84ghFtT4hVq/0HhDEzA5Uzkh6uTo4cD5njD0zRZQA5Xr3w4LSbB++npoNhsaiYCx3UvxISODkv9YcJrEsT2+rwqVgUoHHrl65wQnj4faM3owksvxrWzdp8YKrEUDqoLOaAXYcIB2P3tU+vnDGrSmjP6Y8oBiTnbVuwxxnaPQCeF4iYtOUCaersywpRU45AN3nkY7ESOxjR4rtuE5AA2vyjq8TJKM6XsFWcq2ZhlI/LFyqVnyhmPOnK+t/KJk7AqS6jMA40DfeKDaO08i3zGYAQ9GSxuO1vOPXBVGXmJZRHAkeBaBrMStpoCZqwLZiR2HeHkYhGOgkDWY8I8Y80AxJwJ3vXGO/y9pKUSnP7xZ0BKVE3q4IJ3nDux8I4Ds8b3h8xH0RhZRWrKustIdx7wH5mFK10ji8mTuKT2Wh0LhMUqdNVRagSAWBUWBzEKUCyi+8WYWZqRMw2xlzUzGXlAUd2WUoXmAKixe5JqDThyjpkISQZMxSnoCSlLK4uxJUw41iLsqdhzNCcQsImOUjqpSpZUs7x90HMMqgSokpqYEeXso0qGY+eopVOTOWzJSSCgpQkBiAopXmNFFmp2qaC7N2ateR1KmJQtJCFuAEqdW+2QEFvhpSlKa9MuSUBlDLUEkJS4ucxIJLAVJLP5ERiUS8qE0TwsnkMwDEnhXWLcbFsgTOjEucUlWHkpSkOEoAqSACXAYGgsNBWPf3Jwn/ANOnwl/wxaTsApQocgNVChdqWNBRvACJP4M/Gr9z7QVr0K2jnYFLC4sx+fZ5woTxBve1Nbx5BL2DcKfWFmKruiwDl6cq2pHz/SCItBNKMO2GJQ1rPVhU/aDZiQQ9v690JLSXrR2tbzgGBKFHrTs+dhCypVfeemoDf1h5RWopz8XoDD8hAux9eu6BZhOp4efKnhCknKAbi6hR/lCqTT1w84VCnajWre0azC00INOT8wx+kV+107mrAiLMqKbt615RWbYV/hG/vJi+B/7EYxPSGeEh1kGu6hqk9x84yeJzLDqCUJd2Ar5xoNtLdT07Yz2PnjXe8h/OPbQrI21sOMkqYlyFJyn9JBy+aWiqeNP0dkiembLmOUsFjRiCzjuI8Ij43owlNRMJD0dNfF4qpL2JXszpjwiw/sxtYk4fZqXtAc0amH6JbJ62cnMN3Ml+e8KR278QRQNfQD5gP3RzjYEtp6ABqmn0joQlGmnHQPwq7R5PnSbaZSqQuJnlIDhKj71FMoGqalLOwenOBY3pBKSHnS1LfLlSyd1gQ4KrWd71pB0JuQATxo5Fr98KdmpngImZEpPxlkhub0ch45sWeadDp/TTbC2vLmICt4DKlOQsE1NwAwoeVu2LVhlBKApSKpZuYBFBlUz+JjnsrZnUqTLUoLSg+6lQXnDOBwJGhooN46/Y+1hMFc8ouPeQpj+uwD6VPZHrYsiapglFdol43aUlOUTJwlqnHKgzHCVZSaDMWtZyHpeJ34L/AHD9kfeIu1VIaWmYEEFW6VIVMSCm1nAN94kawv8Abcv/AFZP7avtHQT36MPOm5jcksHoxawt590OTuuCacb9nrnEMSBoouH4veDh8zFgNSTXjUn12R84UPID28NfHjBSoAsQ2g509VgGYJqXIuySHOlieEPM4bzZ20KsngMpLNzgINDVAF6jhq9PXjHjPPuinn49zw1UkFJdR7Scvc4uILhcGBQMXtV2PaTbuEFR+GoEZiiN0drg6Upwh8pZfepyfTjS/wDOJEyVUy8hoSKClNeLc2gC0MSEsco4s2g+zawKNQ5ayeHr1aIm1UkyVEuGa1rxNkqS2697MG5lraiAbSl5pMwEtukgcxa32imNJTT/AJNRy3a+LSDWp4RncQsqNf6RbbTwu+TxivKALx7qJsl7CnlE1LWIKT3/AM2jQ4+R/hks1R9vrGRClOMoLivfpG2x08LwwUPzJB7C4ceLxmFGVUlzEmUhj2fOESkJDwgNO2FZkXXRo/8AzCf0k/SOkoSxDUOlKE8WqLfKOadGB/jS2+NPzEdOA4Enu8nPqsef5XaCMKqsamvlw4ivKB4pSgHKc1LWUeWbSDHDAsaAjg7VuOcEyvwBbgwLfW/hHE17NshIxUszOqlqJWwVkuoB2Hu3Bs9H5ROVjEpSMilD45agoBKn3iyiwch3fxiIjDICyoJckMsi41rTkHZ3geJ2wiWlQbMohsxdKGSKOWzJUXP5WIfhDxgtr6Uit/C4we3VdSJUuYJCg5CwgLSaFszO1SHypq0P/vDif9ZP/CP4oBh+pmlABEkrAdJqCpjVFUnwoQailJX9io/1Zv8Ax/yjsjPNVJ2bj/BQKlUDJFK2aH9Q928q61GmnoQP8ZZ0voac/pB5qwoWygWAp6f6R5y2JY1EgVA92tAlhx7u+ElpBsCC9atrw9Xj3XPQmvhpUVvHs4TQKDcPVtYzZrFUjWtXFOEOQWoRXnTSjjvgacQdGZ7mCIAL/d/6CMjIeqbmAzVYM/yJfWw+0IgZjvpTozivImrehD5YUTR3NBRgSaBqv4RInbHmywVzEkAGqmDVOtTqQIsscpbGIpYDQEaPfizQ01cFi/8ARmg8xhrbTTsHC8ReqU/zFBWwoYWUGmBo5ntXClKlIUKpJEUE2aEljWN700wBzCZTeGUkfEB9vlGBx0pzWPYxT5xTJssNlJRNUEkhKRerFuUaraqUskIbKUMBwZwAOVBGHwezUqNyeQjXbOwrJSlOkO+xl0Z6bUwJd4kTgxVyJHhEZBjANP0Sl/4ks8F1+d46EGA0evE9za3jCdBwOsrpX90xslmhG8PI9rjujzfKbUtDBwurqYvy0q4Y18K8GhJs8BgAAGNnKqGtNNKcoFMXu15cS3YIFKlsQVKJD1yvXS6qj13812YlrlrlqBSTYspJDEEMXUz92hqzsYGZAJKm3qZlG7im8RewqR8o916d4FGU5nccCAkcRpDkSgLOqhrTxexjPqg2eSculCahgodrKBDhqFtLw38Sj4kf8QhUrKnyhJD3SNGa7mr04dmo8x+JX7Rg/pCiLMmimZOjgVGl6GttO+HImKGn3toIjKnqpoL2rx+0DQpXvBSno40Z6Fmd4CjsStlmJRYEKIU/L0IQqKRVyeLB37QICJijUpdPPUW4u94cqYGcqKE834i72ijimh6FMyoqFHUaRMkgAuzd4Z/C/wBohCeMxAmBzRk+Na89eEHE5yABTQ1J8YEFRkiRMVmZsrc/oeMLOKlhlTDMAIUEKWopzCxYmv3iJOVxNhYObu3MeFILKnM26CW1t2c/IRRTfQQkqUokpZJzGgfxApDMQ4VlUhjQEkgVOjCtL2ELMnM+ZBvQc+2AIWXsGIfm+gI1hJVQGRNv4LPh1gM43wx+F28Q8co2qixFjHYJrKazH5XPGnKMp0t2DKUgqQMqifdFjq/Lui/i5OL4CMwey9o9VMCrjWNxg8fLmIdBrqNYxMjBIKsqnB7Y0Oy9hJlHP1jliwe7iPRYEVm0VMpfNURAuD4xbk9sBw6XMYBtOhMkkuFflV5f1jXyZBSaqCquAXNwzbxcimumgjLdCUAhQ+EOGvVXhpreNkkh8r/NzzLMY8zyH/mUXRFRNUl3S9bgD5eLsYVUgqILNxckeOW9qUgvc9WZqeQ5/KJEtLGqjaxDp4c2NGjmSsxFmywWqHDO7Evdqx5E0pSoEhQURcChJBLE8WseAPa8YhJzAMbuzNTSmtLHhAypgCDmqaN3ceArGaaB0LNxDqqdPecJbjTKx7oD1h/15/7SftBcOAbO/ClOXyhPw6/hX4mNbNbK+VKz7pIPaeXB4ahJlngBdrdtfvAU4oAsEub0GnrxhUkKZ3o7BzXuhlo1k3DJJBJoDwLvwfyhZSwLlai+la9pbyhrhm0FmcvQXcfMwkpYFAwD1IvxqXqfvD3Y3IKF/CM1Ku1BX599o9KxILHM3BIJ7nFjcQFMx7UHE1t2n5CB/iHJ/N4Wfy8rRro1kxc6xBB9ce7SBfiSogVrW4uxt8R8qxFCixLlIsxJbiwAv/KEkrYEa2cUDnhrSsb3bNastMRiCAQQOLkD+vhEbrQpgWqPVNREGagguTRmAd9dKcr9sEKlJlBRSCgltMwN2zJO7egLwK5MF2D2pNR1SwhaUKAoxyl6alw94wW0Nu5UEBa1LJc6pGgTmJqGD0uSTGg2hsVUwuVFNCTkNKWduL3bSKWf0blsKqUeJcC8duKcYILnqqMzLxSlqoAeZLRd7I2XMWsKmTcgSQcqQVEtUcmpxtFhI2DLSqwpSla2rxi5wWyzSngQ+tvGDPyPhJIxUw3POJuFk5UZjrQRNV0eqQVpSxrmpTjCzpctZYTEolpoCSK8Y6vVmLboRMJmzQBu5R5H5msa6ZNzAEEglqcq1qH74y/QzAoQqYZU4LdLEFKgL33gAReNZMmADdIPEFRoDduY0jy/Ijc2USGKmqZwguAdQ2hd1U8PnD0YreL0ULVtoBTu849ImE0GhL8eL0J84dlF7tSjAU1bXQffTnUbCJMSoKSqjEVHfQg8a63h02YxzPTLUaeVjaFE11gAEUuSLWoOHOI82WSWJLO4Or6gHhSMAU4oGopQM1NHAgHXf7E+KvtEoqBSxLhwT3NY8aD7XhGHw/un7RqBRTre5IGY8KjS9tYJmA0qWqMxGtT3mAhKdQ/ezHjp2wVKx7pmJdvdDkcq8Tbvhl/IEShOOUkk1plAYAPYuXaI6WrVnNqaGlLNbthq5fwhzoSTpYt67YBKklLKKg9TQ/Txo8GrMHMlYU4AAsXdyPl/SHTMxDFqtR7nUvYfzgapObeUop4gMSeQcUB+ULLSk1SGsXvRLhm0hg2KJqkAB1E+ejOLN60hq8SpwoUrQhwT2cf6wuVt6wa9XNL1tT6w+VNCqtYnWht/LSFBY1aAU7z21/hhuGxBDu4Sb0pSocNcVI18YKQkCoKqFzwLtlo7iE602DB6+q8h9oPQegc5RUDUO1ATTwJvSIapJKi2VRFbNcF62FNaxKXMLFycxq1KD6mkAzKehNqUOoa73r/WCtAIJQynUG4VGlLvz9VMNnYtUoavVwDUPyepaJnVpzNWzOCwBYUq/NuNa0gU3Z5KQUe8l2BZuytWaKavYyr2UOK2mHZZLuAcyaAPXlYnyhxwEpgqWACKuAxtY0qOXKJE9GIKv8gV4lPa1QfRiTgtiTDlzhKU3KBpqXbVtI6XNRXZZzglRY9CsuRZMwJW7kKoSLDK2vdSL6YpTPVuTcfnV6RX4aQxSQru1v6MWOHWDVaWHap3BuANY45y5uyQaUhLukNzNXoKWfk0PxWNyUUK6tYcRwpxiMhKzmYFv2X/AK82g6MEcudy4IBD6kHQWt5wvFvsNWARtHOzAJUOxz/Nq90NnJ62hKgaAkBubEtXugy5RDAymcgAe8efYGq5h7lnyKZy4ZzWrhtYzg1tG4hEYXq0pFSBRyH51Ub8HPZDOqV8cr/jH8UBl4hwRkWA5Gp8dK8PnCdSrn4H+GDza9BtlNOsr1qIbKt+18hHo9Cx9El2PH+YO0/MRNF/H6x6PRkAjz/fPr8qYLhbTP0B8zHo9B9sA3F+7M9aiImy/wDL/a+Yj0egDBsN7yv0j/4wo979X7QsehmZFem57R/2XErD3HZ/5CPR6MxvYGd7qv0x9YWd9BHo9DLsVdnpHu+ucS8J759flVHo9AZmSk/l7Ff9EwqLjv8AnHo9Cw7HiWQ0iVhPdH6//jHo9FpFPQOR76v0D81Qw2H6R+Rj0ehfpIBgPdX2p/6xIj0ejnM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hQSERUUExMVFRUWFxoaGRcYGBoYGBwYGhgcFxkYHBkYHigeGBkjHhcaHy8hIycpLCwsFR4xNTAqNSYrLCkBCQoKDgwOGg8PGiwkHyQsLCwsLCwsLCwsLCwsLCwsLCwsLCwsLCwsLCwsLCwsLCwsLCwsLCwsLCwsLCwsLCwsLP/AABEIAREAuQMBIgACEQEDEQH/xAAcAAABBQEBAQAAAAAAAAAAAAADAQIEBQYHAAj/xABJEAABAgQDBAcGAgcIAQIHAAABAhEAAyExBBJBBSJRYQYTcYGRofAHMlKxwdEUQnKCkqLS4fEVFiMzU2KTssJDRBckVGOjs+L/xAAaAQADAQEBAQAAAAAAAAAAAAABAgMABAUG/8QAJxEAAgICAgMAAQMFAAAAAAAAAAECEQMhEjEEQVETMkJhBRQiI+H/2gAMAwEAAhEDEQA/AJ46HYjMSUypYPxzEgtwoTziWvoaT/7iWBwT1k0/aNZs6Ugy5asoBUhJoAKlIP1iamUDZJMLwK8jHSehcuy5uImDklMsfvF4tMP0awyWHUzCLb0wcOCTF+UN+UD1zgstBOqR65RuKRrIWG2dISGTh0tzGb/s8RelHST8DhzOEkFKVJBALNmLAgNWvzi6Mriv13xlPafhH2XiSD7qUqHHdWk/J4Dr6a2ZOd7aSuiZCwP0vtHQdiNMkSppCAVoSosl2JDs5rSPmzAT1ON434x9E9EsagYDDFamPVDQmzj6Q0Y0CLbLzIOJ+UKJaeH1iNK2rKPFuNIMNqSefnDuMl6Y3FkgITw8vvDik6A+uwRHRtmULFu6EX0hQLAmF4z+G4yJHUk6H12xHxGJRLLKLHsJ+jRDm9IlE7rAcLwqtrSpoyz0huLOPuIMseStIPBjZnSCWKALPcPoYhq6TnRCW5kn12Qeb0XQrekrpwO8PEVEVuL2NOQ+6VD/AG1/nHmZX5K/4LR6b0kmmxA7A0RFbTmG619xIgUyWUByFJ7Rr3wwzAXse+PNyPL+6zbHTFk1qe94SXMo7hvPl2w5DFiGaDpkE2SSeQiSTfSARWPj64RE2mVCUs6pDjQuCDe8WU1IQd8pSP8AcoJ/7QFeJlEECbLOhZQVTX3X0eLYsUuStewA04xCkpVmSAoBQBULEPrCfj0fGjxTFDsnHS0SUyzNQpaHBy5myu6arSl7kUe0TP7Ul/Gnxi8/HSk9AsLsraUzDoEtBASCWHvVLaqc9zxap6SzzqkfqiKNEtxwA4t8oICND2ePZE5eRN+2V0XaOk01w+QjsbziXh+lCjQoHc48iIzJUXGvbW1fXZEhExhSO7wMWXyJW2+KHimzWK6QAflH1iu2xtpGIkTJK0jLMSUqYsWPDnFGqebvTx+UBViez12R9CvHxr0V4IDgejmFk+7IS/FTqP71PKLU4nQdwFIpcRtiUg7ywDwevgHMQ8R0vlCiQpZ7G73NfKLaGWP4jWyMTSCfiDGJPTEgAiW5Yu550Zr0aIWH6ez1CslCS5vmNB2mEb3Q3Bp0dBM308DM7gpowp6VYgm0sfqv8zDT0jxJ/wDUy9iUj5CG4S+D/hkb0TjzPgIIJkc5O05xvOmftEfKATsVNNpsz9tTfODwYfws6nh8apBoSByvFrhekKx7zLGh/pHDjjF6rU/NR+8S8LtydLbJMUANCXTdzQ0iUsXIWWCzu2DmLnh0rkpOoyLUR4rS8em9HlK/zJwromTKH/cLMcr2Z7QFpI6xNvzILEdx+8dB6P8AT+RiCEFYCzQAjLmPYdeyOLJicdo5J4JR36E6O7BSuQla1rzOsFlZBuTFItLyge7ErEdFZC/eClfpLUoeCiYXo7NHUqHCfiB/+dZ+sTJ+KSkOo5RxLAeJjmJpKiomdHcPLDpQEtwCR8hGT2pjyFMkkJB1Yk1GlGDaxqdobfwn5p0pTaBQWfBDxjNrY7DrUShSgGI/yl+IzAAeMSlji90MqIM7o712MWElIBQJlQTcsbEVdz3xK/uMv45f/Gf4ozvSjbpV1Zk9YkoQxJAS4UaNlUdRYxS/27P+NX7UVaskqOhqQbE9+seXK/M5LC4FKcSPrGlw/R2WLpzNxrGL6c9Kg5kSWZJ3lCz8O75xw4P6e5yqTLxg5Oh0/bMtHvrZvy3V3gRXz+mSB7qCrtYD6xk1rJckuTdy574aDH02OEccVGOkjtjjii7xPSucq2VI5B/m8R5cxczemLUoaAkt2taK5CHIHGLUBqCKqisUhDKBMOGHTDc0NTiASQCCRcQ1pFNBggRWbPwSpYmZv9RwXc5T29sWLwOdZXMecCVPYsqbTPZoUqgEoxKw2DXMLIQpZ4JSVHwEHkFyB54c8XuC6BY2bbDrSOK2QP3iD5QTZvQmbNmzpSloQqQsJVdVSHcWceESeaEe2SeaC9mcnSHqL/McIjor68mi+6Z7Ml4IIloWubPVVgkAJTxYOXOnZFXs6fNlETMiwtjoPtQxzz8mP7RHmXaL7YvQWdOAVM/wUGzh1kfo6d/hGt2f0b/DpaXMKTqoBAWf1smYdxEV/R3pfnSBO/asfCNZMylOZyxDvRvGOGeaU+zkyTlLszexcEFiaFqWpp80VmTPidyAoAmt2ieNlSh/6af2YibHxksKxIC//cKIYg0KUF6O9XguK2yhAqVd4KfNeWJ2QQ3aGG3WSco74zuKwgBoxLX86c4kY3pWBRKX/WH0eKnEbZWs2SPM+qwuzckvZDXg+szoZ1GStuLoUhY76ecZ/wDAK4GNLszGFOLQ1QQaduUHuYCNb/d+X8IgSk0ZK+jcTMGVJI4gihINaUOkZed7K8Gr8swcxMP/AJPG4TLh6ZfpopGTj0UTa6OZYn2NSz/l4haeSkJV5gpiqxnscxSXMuZKmcnKD5gjzjsiE+m+xh4Tz8v5xVZ5r2OsskcFwns4x/WEHDKDalSMvcrMxi1/+G2Ldml5vhzuW4nKCAOZMddxc1QygNvkjN8O6SKamkew0tMsMKnUmqieJOpin91Mb88/RzSX7IZx97ESh2JUr5tDJvsRLlaMWAtrGVuk6AnO4HMCOoKxI4QOZMFX3ft9InLyJv2B5Zv2YDZ3srQqWlUydMSogZkhKaKspLuXYuH1iVM9luG3UGZNrmJVuvYU91moTxi86L7VM/D9dcLmTig//b61QQf2QItZmI93tbxBgfnyfQPJP6UGy/Z7gpAA6rrVD8005n/VDJ8o0chKZYZKUoTwSAkeAhkyaWdorMdtyXKfrFoS3FaR5AxKU2+2K232XBxPOOer2sJOPxnukTFS1D/Elh9wgiqnJd6AE07HNi+n0skoTmUCDXKoJqD+Y0ahryjGbM2KcNvqKJi11SzgClXJDk9kLYFDlJJErDzkzcSszEnOsuVNTkkPoBTujQHBywguBa/rWKJeKE05JLdap09Y1iKqCQTSmsCkFcjPLnEk0KTVud4ST9o7nrRV4vFdQpSGKkrNuB4iGK2vOWkCWCrLQsgLPKpBYN8oDtealQzk1TYc9Ii7HUpcw5H3iHaz1NYMerZx5Um6RMwuExZBfMkKUVHNMCAXsSHrQDTSHK2c1VzpSSSbZlnyaD7U6PqQmWSokO6lcC1fsIijBI0LilG7r3I+8NzI/jQs5EmWxVPmLfRKQn5uYPhZkpSc3UZqsM6lHi1HA0hmIkS6WJFx38Ykq2kgJZKE3+EnQD12wvMbgkSsOtaRmCEyktdKMr8nubQ/8XM+M+MRTtqaZYTlGUOKgDTR4j/2lN4/L+GJt2OtH0IByhQeUUy+klWCQKEufXp4rcf0kWFAOLVAS7PoXqPCOhol2aozf9rwkyeBUsIxKdoTZhoo1FTRjq7Z7VGmttAMTW9+YokaBkh79hZ+cag0azG4pK0EAgHQvZX5S3B6d8RkY4Uop6UDEVD0Y84pEoQvM5diLlRS1NSWBHK14LLlp1SU13nVmL8S3FgOyG4muiwxHSKUk1ez2r3taKrbW3BPkTZKRMT1qCkTEiozUcU4Hz74JKUVF0lKWbM41UGBFWqKWN4MjDhRJpuEB00erX/KXp9TAUbDZVbG2mvD4eXIAAEpCUVDKUQGcBVKlzBlbTmK95Sru1BYguWTqx1ibKlhKaAuBoDkItRTA6n1WExEsFChQEmxPm9XBe1LweJuRmOl22ZeGw65y0qWssmWlSlZTMILOkmgGUk9nOOKz9uTySTNW7vRRAfkBQd0bH2tbb63Ey5AIKZKQSze8tIOguE5R2kxgCHikYJCORbYbpfi0jKMRMYUqc1P1npG/wBjTlKwkmcshSwCapBSd5QYgcmtwjnew9kKxM5ElFCo1VolI95R5AR1bbsiUiWlGGmJyykJTuKSpmcbzPvGhrd4GVJRsvge9lNgZhE1U4JyAC5LlzRgWr2wHG7aKgSove8Vc/EzTQZj3GKLamKXLYOMyrJuw4mOPi5su8iiiyQoziEpBJUd1IFSSWbvjebN9nikSQDNGZW8Ugul6MC3AsPExQ+yTa8kTVyp6QJq26qdUEvTqybJHYw0Okdh/s7KHpo73PoHXj4dP4lVM5Oe7RzfGbExAQl8yqWzggAXoeFqcIpsTs1iQcxYAlyUs/j9Y7KmSkhilJdm3RQWZ/C0MnbClLJJANXDjN4aCJvB8Y35E+0cVmJCaCp5CnAO8GkEmlU9zfKOn7Q6KyjdFmqMwNrByaC7UvcRT4nogC4lLBaoz7vewDRKWNrsZNPoyIzUR2sD/OF/AH0/3ifiNmrRNllSbk5SEkpPMFmPdE3qlfAf2Y55tp6KxX00SsUFWBTQFy5ADgKISfd7WEOw0ln90EaMlBrVzlsmg4V5vEGSyHIReoUSCXFC4ItXsoO0lTjiEpzUL7xSKlN6ZebUYa3jpjni+2QcfhIxawgOthmqcpDvWqSQ79lgYhjHqCSkoWoMbF91wCFE7tOYeukWZRmIUCVAVqCxTxLAO/hu3Ihn4MEBk5XH5asdSwZzapL1asW29oGl2R0pTWyw1eISSSagkKs2rsQDxPMmAM5WQ4ACQpqMQGAvUCr2Otz4fAJEuxS/FypuAc0FbcG4NBUj/ED5hTKwUVIKmooBQ97R+6sMkwNo9+GudUgtUAnQ6ZQCQA9IEZTZSN5wLM7Cn5TxoWZ3idLTUMSQnQitKsXoNePbDVpAzAcXbmxJu1L0vS0PQlg8MgpCmlhIKiWqd6hJYl31bnEHbO1ZkmUcqStbXAdRdq5W5auaxZyMO1XABLZVMUEPqRqGoxfsjGSOkKcQrEEKTklzurlkEpdASLEXdQUX4EQsuimNJy2c16d4dp2cpKVLuCKvfShDfKMxmjb9NJgWlYdFA9JhUSRxzCMt0W2KcViES/yu6z/tF/G0PjlaBmjUtGx6O7PRhtnTp84OrEIKUpsSmoQB2l1HkkQvs6wq1qXPSUjMCgobduFaGlAPGBdPMcFTBKRaQhkgFgCGenIABuZi09lkvKJgc5XG9zIqw4c+UZu2GqRd7ZwOSWpc0hKEpJIBZ2roHMcYxC+smKWQzm3AaDujqfta2wEIThUl1zGXMPBAO6nvIf8AUEcsJAgxglslJ2TNnryqBGkdf6D9NwvLJxC2tkmFt0iwU+lq+PLjchTcossNiyIpQEfTCCkgvel+Au2V+OkNlLFSQQSWcUB7+z5Rzn2fdOxNUnCzVELAPVrZ91IcoPYASD2jhHQkT00SSklgLsKZjTVmbhEwhkkKLirUdtbEUL8RAMTLBqXKWcEO+tK3dz4c4f1gfeNwxFTd/wB3kI8pYSQXJBexfg2655+NeMAxX4qVlZKFMNQQSD+i4pybw4m6yX8SP2lfeJcmclO6Mo4VBD86+fLWF6r/AHI8VwjhFjqTRi8yvgbvPHi1T/SkOGH3TUV1OYkU4OAeH0hVTkpuT2aeLQqVKYOk5VNW40p26R8/Fu7iOL+OUkICQoVZiolJFs6k6LoLcLxOlY5NlLBKVEJD5Xc3dmUQCGYfm4wBSGS77rEngAz+PZwiPMSUh3FQHqRzYAgVcinLw78eacdNB77LSTjwk7q8wLksmrMWIFruA/8AKHB7pILLZNyeNXJIOl9O6IOFOWYBmKVEBypIo1veem7YECoLai2TIIUasQKnOS96uKIcjRr14x6GOVonJUOmJutLqKhvJLBqOKKNCG0sAOMDw9SGoaMXqQAGHBjzgP4l6JdhUIGjHjVmPIfKE6wguASA5KXqzM7FiK1dzVgwighW9NsaZWz5+Qs4CSoG2chJ0ucyi41jluE2n+GlKBO7OlS1SiKhsu+eSsxWk6gpqzpjre1cKJ8hckGk2WUgqzElQGgZyU0rydqRxXBdFtqIkqSMJNKCWAUmyiPeQCQQW/MIDXJNBjLi7M1tKSc4cMS5I79eB5R0z2ZbNTJwk3Eq4E/qoBLd8c6xmBXKPVzE5ZiVKQoEgsoKqHFDHUMav8NsiXKIG8EZgdc5zZR+qC8FaRkrkYPFzwvMtRNVZlH8ys1wCeBLNzjp/sxwQl4RU1bBDqU9wEgXfgAI5fiVZWCgcyQxBqEpoQW4hzfXnGy6VdIjhdnJ2eJa0TMstKlGykFIWpSeSju10fjAiWyGJ6QbXOKxMycfzKOXkkUSPADveK9Ra8eSIjzZj/SLdHKyUhbwZC3oCBEVAoBxhsxXwB+b1eME6R7I9gmbi1TXJRJQoKULBSwUpTa7Zj3R11eGygC4e5vQigLgd1TWkce9jXSFEmfMlTMyTOyZSA6SpAVRQFQVZmezs4Lx2cziWZqM7E0a3A0cUfXgIm+xgslAXUMxDhg2lgVGo+0DmYdAIOW9DfK9GvdyWrDVmpAYNq1G153tz74JLxAqUmlakED3i6noxo9vKAY9LkgglkvUEtzahoTVqvpB+rR8Q/f/AIojZRMWVkh9AKO1GU6bO9lah7R7+0jz/wCExrMZhGJQwTkA40q/BxeDiYVJypNDpx40cRDnpBmZgluZ3i+rGnowrOCksB8RZI7aW84+fWR/S9k8ScrWUkVLaDVzmbi1m4FoBPQmY2YvxcZhz94M/aNYDKn/AJaqatKlYGjkO1dIUTtMjU95RJ10YgA6WNod576C2LPSxKkM9wAmho1RZTCoc31ifJdDBKXKjRSXIHFxl3AxZmHvGpFqyVhRl31IOYk7tWIAADKqLW5loliauVMCShJChvSwuoejBOpbXkWjqxZZL9QKsmz5qZjJDEktlUopUWFslHNQeDMa0gSJ4yrCVJQzBgkIYAlqrDMXJFYSZj5DJO4rKHQleVKs4Vk3EqGZn1B8NImOVPM+WFqlGU79VkSFKu6lb6swHAMBwNj6F+yRN/EKUkkpCgCQFZRUPZIqCN24Yl4SXlIQWBZQIzBIfgGWSTpw5Vg0mQndATkSDf3mqwBSEmproDVojbSnhMqdM6s5UJUVGv5E5qAmgetRSCmBo4ZiEfidpNcLnrWewrKj4iN37RFlKMPKBYkKUsn3QFgoTzfdU3ZGO9n0nrdpBzYV8n9c4t/aBtETsasAuE/4SEgtWXQEk6EqUR298PLofFt2Z3CSusnSpZDImTEIIsVHMztyBrD+nm2vxOOmqSXloPVy6uMiCwbtLnvivmYxSFCaC6ruzZVC1fi174qythzjQBle6CTFaeP2iOTvQQ0EBl3hyIdSzmADW7okSUKegR5RCTN3+MTOsGgA7Q/yMFGRuPZ2tJx8hM0pFVNQNmyKyg9/0aO5FGU5gs3qA3iS1nrTiY+Ydn9clSVoAJSQQXYuC4oq8fQ/RXa87HyUzRKMtVitQAS6aKSGU6g4u2vaISQ5NmImBZVu9od6BmJZT3euU8BSJRUXu4BZwQ5oN4E1AqQ5OtqQLbOLEghIRmmEPbdDkJd1XJJHMvYwxXWAbxzE60BrT3DozB+VoS90hnGlYQykJL5Wc8Rd9SC1d7UwjI9NHlzt5gWBLkp+gqxH1ME6/wDT8P8A+YIplEJNbhuyvm7xICErAfdrZSQABxOUqc00BgBmAVqKcQz62rzHnDppypNCSeRzDUEMo0L3pfnHzSoqkOVOYBKgD+67cktWAzC1ykDQvXiCw77uOcEQpmophqzt2P3VeGqJukHwb6kfLvguqsJ5WJG6M3Jg5f708odmRMlsQcgNwVJVmSxAdrDshVFJSN9iTVLLtZ3Cco8Q/KGL91IUqiQwPump4p5xSLcfewJ0ShMRMrkQQCXlBVeLlgxe2ur6v6XsvByUmYmVkorrFoQnrKUoEOS5y0GpECkqY+XdxcawX8Sc5UwsHAqObpFqU58I6cfkMN2Gw03MEnKoBSaKI1qFOmhF8pqxarViq9oeKMrZ80MpImZJbE0bMHUybONC4rFqraagkmWl1MWQRmBo4TQUGtXvaOb9PNp4lckInyZSB1hKVIOZQlJLAKpRlTGd2JKQAGr24s0JNRTEZk/Z/tAScWtRYkIUQ9A4NCeAiPip75iTVV1kO6wHIBNWLP3xR4FQM0EkgEm1DV2HY9+UWmJCiXVVRNrZVA6vSrF/GOiQ2LpkPEzg3AcOJGvbESWSS8NmrKlEk1gksNFEQk7Z6ZaBhQEOmmAGCwFt0W2aMRjJEpRITMmJSSLsS1IChDEk+HrWJHRKcEYuSo1AmIJHILDx0v2m9AFKUcThpe85M6Um5anWpQakkguBdnD1gJ0NWio9m3RwYzEMogS0sVm5q7JHMsfCPorC4WXKSiWlkpAZCKCgGg14x8p9HtvzcO/VLyLUUlJJYFSXGQnRwoseKU9sXe1un+OKkCdurSGl1aZvUfdNE89bB9Em2USTW2fQuN2lKM1UuhmITmVXLlSXYufkOMU6sdKWHlZFJY7ynJzHMKOAEu5BXbSrRVy9lpQyprzMQtCc4mkEndYjL+Xetcs13i1njIApgd3KHISliCKMWCQBQ8BzhVfsz4paFmgBOYqRlq6gzBx7rC7HUMaw3rpX+pK/bX9obLw6SAFOXcZBYuCXSc2/3nTnFb+Ew3+r/wDt/jjNi0VEpK9SA96jzYkCJKZYAAo2r1/d4emgK8qmKt4jiKcexreEE64tcBuXy5+rR8+mlqiuhShKiHFnaj1IYkfC/KComh65iQLfIDh2wNIzDt1IYUZ6t5w5dSA6aDQ05VSz97wvvYDyluQQWVpXl/tvDkEmubucP83MNymhGnj3NaHBJJep7PDUgQNAHl2oC3Z99YdLU1mfW1++3dA8rgGvAVsLtQ0vpDkgmwpoftoYKbT0YepTgggK5G3hQG8cr9rGPAnhCTaUlJZxVSis0PIJ8o6mH4HyPDSwvHA+nW0hPx89SS6AspTo4Tuuw4s8d/hK5tsWT0RNjYPOqL3aGzFAgCiVM9ySX52FdIrdiFiHSe6NJMnhRT9Y9JsEXSMIlMEEI0eJi6Jg5xgZh67wwwGYl7McTEtd6dsfUstKwkgOtVSsKAoo6vlYptodLR8s7PO+I+nsUCA61JXlc1WxUKMN5hpqb1eEk6HijL9JPZxIxvWTt6VOckzEmhU9lJIyqUCDvJLmMXsv2QYlE9E2dOldUFZxMBUsqyqdsrOC4q/c8ddl4pJFwkkpYEMAwBLlNxagU3GArxXVpXNSpKyoFgk7rUBd3SQLkcDQFqryDRJlTBlJzby23ie8Zne5YUYkgO0RZ81RUZaTLmihUcpUQh8tUJB7GJpe1m4eahSVIUgEAOBmSMoCWClISxlh7BKQaF9Hr04dUyY2UqMs+6AkJJDZipk5gqtE1I3bQHINF1LxYOVLyyXz7oACUsAE0ZrXNO20SOuT8UzxR/FGaxO0pckbuKRKZLJStioAHXMSugJNQK0EQ/70Yf8A1JX/AAL/AII3I1BgsvQN65weWWGhrWrNyFK1D+EQ0O1CAOKn4eMHTOVW2ZrHz5x84ghFtT4hVq/0HhDEzA5Uzkh6uTo4cD5njD0zRZQA5Xr3w4LSbB++npoNhsaiYCx3UvxISODkv9YcJrEsT2+rwqVgUoHHrl65wQnj4faM3owksvxrWzdp8YKrEUDqoLOaAXYcIB2P3tU+vnDGrSmjP6Y8oBiTnbVuwxxnaPQCeF4iYtOUCaersywpRU45AN3nkY7ESOxjR4rtuE5AA2vyjq8TJKM6XsFWcq2ZhlI/LFyqVnyhmPOnK+t/KJk7AqS6jMA40DfeKDaO08i3zGYAQ9GSxuO1vOPXBVGXmJZRHAkeBaBrMStpoCZqwLZiR2HeHkYhGOgkDWY8I8Y80AxJwJ3vXGO/y9pKUSnP7xZ0BKVE3q4IJ3nDux8I4Ds8b3h8xH0RhZRWrKustIdx7wH5mFK10ji8mTuKT2Wh0LhMUqdNVRagSAWBUWBzEKUCyi+8WYWZqRMw2xlzUzGXlAUd2WUoXmAKixe5JqDThyjpkISQZMxSnoCSlLK4uxJUw41iLsqdhzNCcQsImOUjqpSpZUs7x90HMMqgSokpqYEeXso0qGY+eopVOTOWzJSSCgpQkBiAopXmNFFmp2qaC7N2ateR1KmJQtJCFuAEqdW+2QEFvhpSlKa9MuSUBlDLUEkJS4ucxIJLAVJLP5ERiUS8qE0TwsnkMwDEnhXWLcbFsgTOjEucUlWHkpSkOEoAqSACXAYGgsNBWPf3Jwn/ANOnwl/wxaTsApQocgNVChdqWNBRvACJP4M/Gr9z7QVr0K2jnYFLC4sx+fZ5woTxBve1Nbx5BL2DcKfWFmKruiwDl6cq2pHz/SCItBNKMO2GJQ1rPVhU/aDZiQQ9v690JLSXrR2tbzgGBKFHrTs+dhCypVfeemoDf1h5RWopz8XoDD8hAux9eu6BZhOp4efKnhCknKAbi6hR/lCqTT1w84VCnajWre0azC00INOT8wx+kV+107mrAiLMqKbt615RWbYV/hG/vJi+B/7EYxPSGeEh1kGu6hqk9x84yeJzLDqCUJd2Ar5xoNtLdT07Yz2PnjXe8h/OPbQrI21sOMkqYlyFJyn9JBy+aWiqeNP0dkiembLmOUsFjRiCzjuI8Ij43owlNRMJD0dNfF4qpL2JXszpjwiw/sxtYk4fZqXtAc0amH6JbJ62cnMN3Ml+e8KR278QRQNfQD5gP3RzjYEtp6ABqmn0joQlGmnHQPwq7R5PnSbaZSqQuJnlIDhKj71FMoGqalLOwenOBY3pBKSHnS1LfLlSyd1gQ4KrWd71pB0JuQATxo5Fr98KdmpngImZEpPxlkhub0ch45sWeadDp/TTbC2vLmICt4DKlOQsE1NwAwoeVu2LVhlBKApSKpZuYBFBlUz+JjnsrZnUqTLUoLSg+6lQXnDOBwJGhooN46/Y+1hMFc8ouPeQpj+uwD6VPZHrYsiapglFdol43aUlOUTJwlqnHKgzHCVZSaDMWtZyHpeJ34L/AHD9kfeIu1VIaWmYEEFW6VIVMSCm1nAN94kawv8Abcv/AFZP7avtHQT36MPOm5jcksHoxawt590OTuuCacb9nrnEMSBoouH4veDh8zFgNSTXjUn12R84UPID28NfHjBSoAsQ2g509VgGYJqXIuySHOlieEPM4bzZ20KsngMpLNzgINDVAF6jhq9PXjHjPPuinn49zw1UkFJdR7Scvc4uILhcGBQMXtV2PaTbuEFR+GoEZiiN0drg6Upwh8pZfepyfTjS/wDOJEyVUy8hoSKClNeLc2gC0MSEsco4s2g+zawKNQ5ayeHr1aIm1UkyVEuGa1rxNkqS2697MG5lraiAbSl5pMwEtukgcxa32imNJTT/AJNRy3a+LSDWp4RncQsqNf6RbbTwu+TxivKALx7qJsl7CnlE1LWIKT3/AM2jQ4+R/hks1R9vrGRClOMoLivfpG2x08LwwUPzJB7C4ceLxmFGVUlzEmUhj2fOESkJDwgNO2FZkXXRo/8AzCf0k/SOkoSxDUOlKE8WqLfKOadGB/jS2+NPzEdOA4Enu8nPqsef5XaCMKqsamvlw4ivKB4pSgHKc1LWUeWbSDHDAsaAjg7VuOcEyvwBbgwLfW/hHE17NshIxUszOqlqJWwVkuoB2Hu3Bs9H5ROVjEpSMilD45agoBKn3iyiwch3fxiIjDICyoJckMsi41rTkHZ3geJ2wiWlQbMohsxdKGSKOWzJUXP5WIfhDxgtr6Uit/C4we3VdSJUuYJCg5CwgLSaFszO1SHypq0P/vDif9ZP/CP4oBh+pmlABEkrAdJqCpjVFUnwoQailJX9io/1Zv8Ax/yjsjPNVJ2bj/BQKlUDJFK2aH9Q928q61GmnoQP8ZZ0voac/pB5qwoWygWAp6f6R5y2JY1EgVA92tAlhx7u+ElpBsCC9atrw9Xj3XPQmvhpUVvHs4TQKDcPVtYzZrFUjWtXFOEOQWoRXnTSjjvgacQdGZ7mCIAL/d/6CMjIeqbmAzVYM/yJfWw+0IgZjvpTozivImrehD5YUTR3NBRgSaBqv4RInbHmywVzEkAGqmDVOtTqQIsscpbGIpYDQEaPfizQ01cFi/8ARmg8xhrbTTsHC8ReqU/zFBWwoYWUGmBo5ntXClKlIUKpJEUE2aEljWN700wBzCZTeGUkfEB9vlGBx0pzWPYxT5xTJssNlJRNUEkhKRerFuUaraqUskIbKUMBwZwAOVBGHwezUqNyeQjXbOwrJSlOkO+xl0Z6bUwJd4kTgxVyJHhEZBjANP0Sl/4ks8F1+d46EGA0evE9za3jCdBwOsrpX90xslmhG8PI9rjujzfKbUtDBwurqYvy0q4Y18K8GhJs8BgAAGNnKqGtNNKcoFMXu15cS3YIFKlsQVKJD1yvXS6qj13812YlrlrlqBSTYspJDEEMXUz92hqzsYGZAJKm3qZlG7im8RewqR8o916d4FGU5nccCAkcRpDkSgLOqhrTxexjPqg2eSculCahgodrKBDhqFtLw38Sj4kf8QhUrKnyhJD3SNGa7mr04dmo8x+JX7Rg/pCiLMmimZOjgVGl6GttO+HImKGn3toIjKnqpoL2rx+0DQpXvBSno40Z6Fmd4CjsStlmJRYEKIU/L0IQqKRVyeLB37QICJijUpdPPUW4u94cqYGcqKE834i72ijimh6FMyoqFHUaRMkgAuzd4Z/C/wBohCeMxAmBzRk+Na89eEHE5yABTQ1J8YEFRkiRMVmZsrc/oeMLOKlhlTDMAIUEKWopzCxYmv3iJOVxNhYObu3MeFILKnM26CW1t2c/IRRTfQQkqUokpZJzGgfxApDMQ4VlUhjQEkgVOjCtL2ELMnM+ZBvQc+2AIWXsGIfm+gI1hJVQGRNv4LPh1gM43wx+F28Q8co2qixFjHYJrKazH5XPGnKMp0t2DKUgqQMqifdFjq/Lui/i5OL4CMwey9o9VMCrjWNxg8fLmIdBrqNYxMjBIKsqnB7Y0Oy9hJlHP1jliwe7iPRYEVm0VMpfNURAuD4xbk9sBw6XMYBtOhMkkuFflV5f1jXyZBSaqCquAXNwzbxcimumgjLdCUAhQ+EOGvVXhpreNkkh8r/NzzLMY8zyH/mUXRFRNUl3S9bgD5eLsYVUgqILNxckeOW9qUgvc9WZqeQ5/KJEtLGqjaxDp4c2NGjmSsxFmywWqHDO7Evdqx5E0pSoEhQURcChJBLE8WseAPa8YhJzAMbuzNTSmtLHhAypgCDmqaN3ceArGaaB0LNxDqqdPecJbjTKx7oD1h/15/7SftBcOAbO/ClOXyhPw6/hX4mNbNbK+VKz7pIPaeXB4ahJlngBdrdtfvAU4oAsEub0GnrxhUkKZ3o7BzXuhlo1k3DJJBJoDwLvwfyhZSwLlai+la9pbyhrhm0FmcvQXcfMwkpYFAwD1IvxqXqfvD3Y3IKF/CM1Ku1BX599o9KxILHM3BIJ7nFjcQFMx7UHE1t2n5CB/iHJ/N4Wfy8rRro1kxc6xBB9ce7SBfiSogVrW4uxt8R8qxFCixLlIsxJbiwAv/KEkrYEa2cUDnhrSsb3bNastMRiCAQQOLkD+vhEbrQpgWqPVNREGagguTRmAd9dKcr9sEKlJlBRSCgltMwN2zJO7egLwK5MF2D2pNR1SwhaUKAoxyl6alw94wW0Nu5UEBa1LJc6pGgTmJqGD0uSTGg2hsVUwuVFNCTkNKWduL3bSKWf0blsKqUeJcC8duKcYILnqqMzLxSlqoAeZLRd7I2XMWsKmTcgSQcqQVEtUcmpxtFhI2DLSqwpSla2rxi5wWyzSngQ+tvGDPyPhJIxUw3POJuFk5UZjrQRNV0eqQVpSxrmpTjCzpctZYTEolpoCSK8Y6vVmLboRMJmzQBu5R5H5msa6ZNzAEEglqcq1qH74y/QzAoQqYZU4LdLEFKgL33gAReNZMmADdIPEFRoDduY0jy/Ijc2USGKmqZwguAdQ2hd1U8PnD0YreL0ULVtoBTu849ImE0GhL8eL0J84dlF7tSjAU1bXQffTnUbCJMSoKSqjEVHfQg8a63h02YxzPTLUaeVjaFE11gAEUuSLWoOHOI82WSWJLO4Or6gHhSMAU4oGopQM1NHAgHXf7E+KvtEoqBSxLhwT3NY8aD7XhGHw/un7RqBRTre5IGY8KjS9tYJmA0qWqMxGtT3mAhKdQ/ezHjp2wVKx7pmJdvdDkcq8Tbvhl/IEShOOUkk1plAYAPYuXaI6WrVnNqaGlLNbthq5fwhzoSTpYt67YBKklLKKg9TQ/Txo8GrMHMlYU4AAsXdyPl/SHTMxDFqtR7nUvYfzgapObeUop4gMSeQcUB+ULLSk1SGsXvRLhm0hg2KJqkAB1E+ejOLN60hq8SpwoUrQhwT2cf6wuVt6wa9XNL1tT6w+VNCqtYnWht/LSFBY1aAU7z21/hhuGxBDu4Sb0pSocNcVI18YKQkCoKqFzwLtlo7iE602DB6+q8h9oPQegc5RUDUO1ATTwJvSIapJKi2VRFbNcF62FNaxKXMLFycxq1KD6mkAzKehNqUOoa73r/WCtAIJQynUG4VGlLvz9VMNnYtUoavVwDUPyepaJnVpzNWzOCwBYUq/NuNa0gU3Z5KQUe8l2BZuytWaKavYyr2UOK2mHZZLuAcyaAPXlYnyhxwEpgqWACKuAxtY0qOXKJE9GIKv8gV4lPa1QfRiTgtiTDlzhKU3KBpqXbVtI6XNRXZZzglRY9CsuRZMwJW7kKoSLDK2vdSL6YpTPVuTcfnV6RX4aQxSQru1v6MWOHWDVaWHap3BuANY45y5uyQaUhLukNzNXoKWfk0PxWNyUUK6tYcRwpxiMhKzmYFv2X/AK82g6MEcudy4IBD6kHQWt5wvFvsNWARtHOzAJUOxz/Nq90NnJ62hKgaAkBubEtXugy5RDAymcgAe8efYGq5h7lnyKZy4ZzWrhtYzg1tG4hEYXq0pFSBRyH51Ub8HPZDOqV8cr/jH8UBl4hwRkWA5Gp8dK8PnCdSrn4H+GDza9BtlNOsr1qIbKt+18hHo9Cx9El2PH+YO0/MRNF/H6x6PRkAjz/fPr8qYLhbTP0B8zHo9B9sA3F+7M9aiImy/wDL/a+Yj0egDBsN7yv0j/4wo979X7QsehmZFem57R/2XErD3HZ/5CPR6MxvYGd7qv0x9YWd9BHo9DLsVdnpHu+ucS8J759flVHo9AZmSk/l7Ff9EwqLjv8AnHo9Cw7HiWQ0iVhPdH6//jHo9FpFPQOR76v0D81Qw2H6R+Rj0ehfpIBgPdX2p/6xIj0ejnM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37" y="4198936"/>
            <a:ext cx="5739606" cy="330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817563" y="836613"/>
            <a:ext cx="8915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A car tire is inflated to 35.25 psi. What is this pressure in torr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046163" y="379413"/>
            <a:ext cx="822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There are 3 individual gas law equations that are typically taught in succession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81263" y="1522413"/>
            <a:ext cx="55626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400">
                <a:solidFill>
                  <a:srgbClr val="0070C0"/>
                </a:solidFill>
              </a:rPr>
              <a:t>….except for us…….</a:t>
            </a:r>
            <a:r>
              <a:rPr lang="en-US" altLang="en-US" sz="3400">
                <a:solidFill>
                  <a:srgbClr val="0070C0"/>
                </a:solidFill>
                <a:sym typeface="Wingdings" charset="2"/>
              </a:rPr>
              <a:t></a:t>
            </a:r>
            <a:endParaRPr lang="en-US" altLang="en-US" sz="340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2625" y="2354263"/>
            <a:ext cx="5715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u="sng"/>
              <a:t>Combined gas law equation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42038" y="3421063"/>
            <a:ext cx="3429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provided amount of moles (n), remains constant throughout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058863" y="3192463"/>
            <a:ext cx="4411662" cy="1730375"/>
            <a:chOff x="1033883" y="3204947"/>
            <a:chExt cx="4411616" cy="1729886"/>
          </a:xfrm>
        </p:grpSpPr>
        <p:grpSp>
          <p:nvGrpSpPr>
            <p:cNvPr id="14351" name="Group 18"/>
            <p:cNvGrpSpPr>
              <a:grpSpLocks/>
            </p:cNvGrpSpPr>
            <p:nvPr/>
          </p:nvGrpSpPr>
          <p:grpSpPr bwMode="auto">
            <a:xfrm>
              <a:off x="1189785" y="3263533"/>
              <a:ext cx="4048065" cy="1671300"/>
              <a:chOff x="3778" y="3034"/>
              <a:chExt cx="1441" cy="914"/>
            </a:xfrm>
          </p:grpSpPr>
          <p:sp>
            <p:nvSpPr>
              <p:cNvPr id="14353" name="Rectangle 12"/>
              <p:cNvSpPr>
                <a:spLocks noChangeArrowheads="1"/>
              </p:cNvSpPr>
              <p:nvPr/>
            </p:nvSpPr>
            <p:spPr bwMode="auto">
              <a:xfrm>
                <a:off x="4671" y="3037"/>
                <a:ext cx="474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4400">
                    <a:solidFill>
                      <a:srgbClr val="001996"/>
                    </a:solidFill>
                  </a:rPr>
                  <a:t>P</a:t>
                </a:r>
                <a:r>
                  <a:rPr lang="en-US" altLang="en-US" sz="4400" baseline="-25000">
                    <a:solidFill>
                      <a:srgbClr val="001996"/>
                    </a:solidFill>
                  </a:rPr>
                  <a:t>2</a:t>
                </a:r>
                <a:r>
                  <a:rPr lang="en-US" altLang="en-US" sz="4400">
                    <a:solidFill>
                      <a:srgbClr val="001996"/>
                    </a:solidFill>
                  </a:rPr>
                  <a:t>V</a:t>
                </a:r>
                <a:r>
                  <a:rPr lang="en-US" altLang="en-US" sz="4400" baseline="-25000">
                    <a:solidFill>
                      <a:srgbClr val="001996"/>
                    </a:solidFill>
                  </a:rPr>
                  <a:t>2</a:t>
                </a:r>
                <a:endParaRPr lang="en-US" altLang="en-US" sz="4400">
                  <a:solidFill>
                    <a:srgbClr val="001996"/>
                  </a:solidFill>
                </a:endParaRPr>
              </a:p>
              <a:p>
                <a:pPr algn="ctr"/>
                <a:r>
                  <a:rPr lang="en-US" altLang="en-US" sz="4400">
                    <a:solidFill>
                      <a:srgbClr val="001996"/>
                    </a:solidFill>
                  </a:rPr>
                  <a:t>T</a:t>
                </a:r>
                <a:r>
                  <a:rPr lang="en-US" altLang="en-US" sz="4400" baseline="-25000">
                    <a:solidFill>
                      <a:srgbClr val="001996"/>
                    </a:solidFill>
                  </a:rPr>
                  <a:t>2</a:t>
                </a:r>
                <a:endParaRPr lang="en-US" altLang="en-US" sz="4400">
                  <a:solidFill>
                    <a:srgbClr val="001996"/>
                  </a:solidFill>
                </a:endParaRPr>
              </a:p>
            </p:txBody>
          </p:sp>
          <p:sp>
            <p:nvSpPr>
              <p:cNvPr id="14354" name="Line 13"/>
              <p:cNvSpPr>
                <a:spLocks noChangeShapeType="1"/>
              </p:cNvSpPr>
              <p:nvPr/>
            </p:nvSpPr>
            <p:spPr bwMode="auto">
              <a:xfrm>
                <a:off x="4671" y="3457"/>
                <a:ext cx="54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5" name="Rectangle 11"/>
              <p:cNvSpPr>
                <a:spLocks noChangeArrowheads="1"/>
              </p:cNvSpPr>
              <p:nvPr/>
            </p:nvSpPr>
            <p:spPr bwMode="auto">
              <a:xfrm>
                <a:off x="3778" y="3034"/>
                <a:ext cx="554" cy="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4400">
                    <a:solidFill>
                      <a:srgbClr val="001996"/>
                    </a:solidFill>
                  </a:rPr>
                  <a:t>P</a:t>
                </a:r>
                <a:r>
                  <a:rPr lang="en-US" altLang="en-US" sz="4400" baseline="-25000">
                    <a:solidFill>
                      <a:srgbClr val="001996"/>
                    </a:solidFill>
                  </a:rPr>
                  <a:t>1</a:t>
                </a:r>
                <a:r>
                  <a:rPr lang="en-US" altLang="en-US" sz="4400">
                    <a:solidFill>
                      <a:srgbClr val="001996"/>
                    </a:solidFill>
                  </a:rPr>
                  <a:t>V</a:t>
                </a:r>
                <a:r>
                  <a:rPr lang="en-US" altLang="en-US" sz="4400" baseline="-25000">
                    <a:solidFill>
                      <a:srgbClr val="001996"/>
                    </a:solidFill>
                  </a:rPr>
                  <a:t>1</a:t>
                </a:r>
                <a:endParaRPr lang="en-US" altLang="en-US" sz="4400">
                  <a:solidFill>
                    <a:srgbClr val="001996"/>
                  </a:solidFill>
                </a:endParaRPr>
              </a:p>
              <a:p>
                <a:pPr algn="ctr"/>
                <a:r>
                  <a:rPr lang="en-US" altLang="en-US" sz="4400">
                    <a:solidFill>
                      <a:srgbClr val="001996"/>
                    </a:solidFill>
                  </a:rPr>
                  <a:t>T</a:t>
                </a:r>
                <a:r>
                  <a:rPr lang="en-US" altLang="en-US" sz="4400" baseline="-25000">
                    <a:solidFill>
                      <a:srgbClr val="001996"/>
                    </a:solidFill>
                  </a:rPr>
                  <a:t>1</a:t>
                </a:r>
                <a:endParaRPr lang="en-US" altLang="en-US" sz="4400">
                  <a:solidFill>
                    <a:srgbClr val="001996"/>
                  </a:solidFill>
                </a:endParaRPr>
              </a:p>
            </p:txBody>
          </p:sp>
          <p:sp>
            <p:nvSpPr>
              <p:cNvPr id="14356" name="Line 14"/>
              <p:cNvSpPr>
                <a:spLocks noChangeShapeType="1"/>
              </p:cNvSpPr>
              <p:nvPr/>
            </p:nvSpPr>
            <p:spPr bwMode="auto">
              <a:xfrm>
                <a:off x="3778" y="3448"/>
                <a:ext cx="554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57" name="Rectangle 17"/>
              <p:cNvSpPr>
                <a:spLocks noChangeArrowheads="1"/>
              </p:cNvSpPr>
              <p:nvPr/>
            </p:nvSpPr>
            <p:spPr bwMode="auto">
              <a:xfrm>
                <a:off x="4390" y="3245"/>
                <a:ext cx="222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4400">
                    <a:solidFill>
                      <a:srgbClr val="001996"/>
                    </a:solidFill>
                    <a:sym typeface="Symbol" pitchFamily="18" charset="2"/>
                  </a:rPr>
                  <a:t>=</a:t>
                </a:r>
                <a:endParaRPr lang="en-US" altLang="en-US" sz="4400">
                  <a:solidFill>
                    <a:srgbClr val="001996"/>
                  </a:solidFill>
                </a:endParaRPr>
              </a:p>
            </p:txBody>
          </p:sp>
        </p:grpSp>
        <p:sp>
          <p:nvSpPr>
            <p:cNvPr id="14352" name="TextBox 11"/>
            <p:cNvSpPr txBox="1">
              <a:spLocks noChangeArrowheads="1"/>
            </p:cNvSpPr>
            <p:nvPr/>
          </p:nvSpPr>
          <p:spPr bwMode="auto">
            <a:xfrm>
              <a:off x="1033883" y="3204947"/>
              <a:ext cx="4411616" cy="16312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  <a:p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 sz="1000"/>
                <a:t>  </a:t>
              </a:r>
              <a:br>
                <a:rPr lang="en-US" altLang="en-US" sz="1000"/>
              </a:br>
              <a:endParaRPr lang="en-US" alt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00063" y="4902200"/>
            <a:ext cx="2493962" cy="1016000"/>
            <a:chOff x="499407" y="4902576"/>
            <a:chExt cx="2495278" cy="1015150"/>
          </a:xfrm>
        </p:grpSpPr>
        <p:sp>
          <p:nvSpPr>
            <p:cNvPr id="14349" name="TextBox 19"/>
            <p:cNvSpPr txBox="1">
              <a:spLocks noChangeArrowheads="1"/>
            </p:cNvSpPr>
            <p:nvPr/>
          </p:nvSpPr>
          <p:spPr bwMode="auto">
            <a:xfrm>
              <a:off x="499407" y="5148285"/>
              <a:ext cx="249527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/>
                <a:t>one set of P, V, T conditions</a:t>
              </a:r>
            </a:p>
          </p:txBody>
        </p:sp>
        <p:cxnSp>
          <p:nvCxnSpPr>
            <p:cNvPr id="14350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1411247" y="4902576"/>
              <a:ext cx="298375" cy="324566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4619625" y="4949825"/>
            <a:ext cx="2541588" cy="977900"/>
            <a:chOff x="4619193" y="4949956"/>
            <a:chExt cx="2541587" cy="977216"/>
          </a:xfrm>
        </p:grpSpPr>
        <p:sp>
          <p:nvSpPr>
            <p:cNvPr id="14347" name="Rectangle 20"/>
            <p:cNvSpPr>
              <a:spLocks noChangeArrowheads="1"/>
            </p:cNvSpPr>
            <p:nvPr/>
          </p:nvSpPr>
          <p:spPr bwMode="auto">
            <a:xfrm>
              <a:off x="4619193" y="5157731"/>
              <a:ext cx="254158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200"/>
                <a:t>a different set of</a:t>
              </a:r>
              <a:br>
                <a:rPr lang="en-US" altLang="en-US" sz="2200"/>
              </a:br>
              <a:r>
                <a:rPr lang="en-US" altLang="en-US" sz="2200"/>
                <a:t>P, V, T conditions</a:t>
              </a:r>
            </a:p>
          </p:txBody>
        </p:sp>
        <p:cxnSp>
          <p:nvCxnSpPr>
            <p:cNvPr id="14348" name="Straight Arrow Connector 12"/>
            <p:cNvCxnSpPr>
              <a:cxnSpLocks noChangeShapeType="1"/>
            </p:cNvCxnSpPr>
            <p:nvPr/>
          </p:nvCxnSpPr>
          <p:spPr bwMode="auto">
            <a:xfrm flipH="1" flipV="1">
              <a:off x="4807124" y="4949956"/>
              <a:ext cx="344101" cy="229807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36625" y="6562725"/>
            <a:ext cx="80454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T must </a:t>
            </a:r>
            <a:r>
              <a:rPr lang="en-US" altLang="en-US" sz="2600" u="sng">
                <a:solidFill>
                  <a:srgbClr val="FF0000"/>
                </a:solidFill>
              </a:rPr>
              <a:t>always</a:t>
            </a:r>
            <a:r>
              <a:rPr lang="en-US" altLang="en-US" sz="2400"/>
              <a:t> be in Kelvin  ( </a:t>
            </a:r>
            <a:r>
              <a:rPr lang="en-US" altLang="en-US" sz="2400">
                <a:sym typeface="Symbol" pitchFamily="18" charset="2"/>
              </a:rPr>
              <a:t>C + 273.15 = K )</a:t>
            </a:r>
            <a:endParaRPr lang="en-US" altLang="en-US" sz="240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214438" y="6102350"/>
            <a:ext cx="7391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P and V must be same units on both sides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9"/>
          <p:cNvSpPr txBox="1">
            <a:spLocks noChangeArrowheads="1"/>
          </p:cNvSpPr>
          <p:nvPr/>
        </p:nvSpPr>
        <p:spPr bwMode="auto">
          <a:xfrm>
            <a:off x="706438" y="531813"/>
            <a:ext cx="8991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A balloon has a volume of 552 mL at</a:t>
            </a:r>
            <a:br>
              <a:rPr lang="en-US" altLang="en-US"/>
            </a:br>
            <a:r>
              <a:rPr lang="en-US" altLang="en-US"/>
              <a:t>sea level.  What volume does the balloon occupy at the top of Pikes Peak in Colorado, where the atmospheric pressure is </a:t>
            </a:r>
            <a:br>
              <a:rPr lang="en-US" altLang="en-US"/>
            </a:br>
            <a:r>
              <a:rPr lang="en-US" altLang="en-US"/>
              <a:t>475 mm Hg ?  Assume constant temperature.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3198813"/>
            <a:ext cx="45720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4763" y="912813"/>
            <a:ext cx="3733800" cy="7699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/>
              <a:t> 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4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4400" baseline="-25000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  =  P</a:t>
            </a:r>
            <a:r>
              <a:rPr lang="en-US" sz="4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en-US" sz="44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4400" baseline="-25000" dirty="0"/>
              <a:t> </a:t>
            </a:r>
            <a:endParaRPr lang="en-US" sz="4400" dirty="0"/>
          </a:p>
        </p:txBody>
      </p:sp>
      <p:sp>
        <p:nvSpPr>
          <p:cNvPr id="16387" name="TextBox 10"/>
          <p:cNvSpPr txBox="1">
            <a:spLocks noChangeArrowheads="1"/>
          </p:cNvSpPr>
          <p:nvPr/>
        </p:nvSpPr>
        <p:spPr bwMode="auto">
          <a:xfrm>
            <a:off x="1884363" y="227013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Boyle’s Law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1979613"/>
            <a:ext cx="35814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89563" y="3122613"/>
            <a:ext cx="3124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/>
              <a:t>Robert Boyle</a:t>
            </a:r>
            <a:br>
              <a:rPr lang="en-US" altLang="en-US" sz="3200"/>
            </a:br>
            <a:r>
              <a:rPr lang="en-US" altLang="en-US" sz="3200"/>
              <a:t>1627 – 1691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699125" y="781050"/>
            <a:ext cx="3810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provided T and n</a:t>
            </a:r>
            <a:br>
              <a:rPr lang="en-US" altLang="en-US"/>
            </a:br>
            <a:r>
              <a:rPr lang="en-US" altLang="en-US"/>
              <a:t> remain constant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17563" y="6065838"/>
            <a:ext cx="8839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volume is inversely proportional to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65163" y="608013"/>
            <a:ext cx="89916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A cylinder with a movable piston has 38.2 in</a:t>
            </a:r>
            <a:r>
              <a:rPr lang="en-US" altLang="en-US" sz="3200" baseline="30000"/>
              <a:t>3</a:t>
            </a:r>
            <a:r>
              <a:rPr lang="en-US" altLang="en-US" sz="3200"/>
              <a:t> of air trapped at 22.4 </a:t>
            </a:r>
            <a:r>
              <a:rPr lang="en-US" altLang="en-US" sz="3200">
                <a:cs typeface="Arial" charset="0"/>
              </a:rPr>
              <a:t>°C. What volume would the air occupy if the temperature is increased to 175.9 °C ?  Assume constant pressure.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0"/>
          <p:cNvSpPr txBox="1">
            <a:spLocks noChangeArrowheads="1"/>
          </p:cNvSpPr>
          <p:nvPr/>
        </p:nvSpPr>
        <p:spPr bwMode="auto">
          <a:xfrm>
            <a:off x="1670050" y="207963"/>
            <a:ext cx="3124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Charles’s Law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63925" y="3692525"/>
            <a:ext cx="3657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/>
              <a:t>Jacques Charles</a:t>
            </a:r>
            <a:br>
              <a:rPr lang="en-US" altLang="en-US" sz="3200"/>
            </a:br>
            <a:r>
              <a:rPr lang="en-US" altLang="en-US" sz="3200"/>
              <a:t>1746 – 1823</a:t>
            </a:r>
          </a:p>
        </p:txBody>
      </p:sp>
      <p:sp>
        <p:nvSpPr>
          <p:cNvPr id="18436" name="TextBox 12"/>
          <p:cNvSpPr txBox="1">
            <a:spLocks noChangeArrowheads="1"/>
          </p:cNvSpPr>
          <p:nvPr/>
        </p:nvSpPr>
        <p:spPr bwMode="auto">
          <a:xfrm>
            <a:off x="5216525" y="987425"/>
            <a:ext cx="3810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provided P and n</a:t>
            </a:r>
            <a:br>
              <a:rPr lang="en-US" altLang="en-US"/>
            </a:br>
            <a:r>
              <a:rPr lang="en-US" altLang="en-US"/>
              <a:t> remain constant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589213"/>
            <a:ext cx="3121025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2741613"/>
            <a:ext cx="276542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2"/>
          <p:cNvGrpSpPr>
            <a:grpSpLocks/>
          </p:cNvGrpSpPr>
          <p:nvPr/>
        </p:nvGrpSpPr>
        <p:grpSpPr bwMode="auto">
          <a:xfrm>
            <a:off x="1719263" y="796925"/>
            <a:ext cx="2820987" cy="1630363"/>
            <a:chOff x="1486987" y="923393"/>
            <a:chExt cx="2820664" cy="1631216"/>
          </a:xfrm>
        </p:grpSpPr>
        <p:grpSp>
          <p:nvGrpSpPr>
            <p:cNvPr id="18441" name="Group 9"/>
            <p:cNvGrpSpPr>
              <a:grpSpLocks/>
            </p:cNvGrpSpPr>
            <p:nvPr/>
          </p:nvGrpSpPr>
          <p:grpSpPr bwMode="auto">
            <a:xfrm>
              <a:off x="1486987" y="923393"/>
              <a:ext cx="2820664" cy="1631216"/>
              <a:chOff x="1370059" y="3205859"/>
              <a:chExt cx="2820664" cy="1631216"/>
            </a:xfrm>
          </p:grpSpPr>
          <p:grpSp>
            <p:nvGrpSpPr>
              <p:cNvPr id="18443" name="Group 18"/>
              <p:cNvGrpSpPr>
                <a:grpSpLocks/>
              </p:cNvGrpSpPr>
              <p:nvPr/>
            </p:nvGrpSpPr>
            <p:grpSpPr bwMode="auto">
              <a:xfrm>
                <a:off x="1583077" y="3263531"/>
                <a:ext cx="2455246" cy="1446387"/>
                <a:chOff x="3918" y="3034"/>
                <a:chExt cx="874" cy="791"/>
              </a:xfrm>
            </p:grpSpPr>
            <p:sp>
              <p:nvSpPr>
                <p:cNvPr id="18445" name="Rectangle 12"/>
                <p:cNvSpPr>
                  <a:spLocks noChangeArrowheads="1"/>
                </p:cNvSpPr>
                <p:nvPr/>
              </p:nvSpPr>
              <p:spPr bwMode="auto">
                <a:xfrm>
                  <a:off x="4517" y="3034"/>
                  <a:ext cx="275" cy="7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4400">
                      <a:solidFill>
                        <a:srgbClr val="001996"/>
                      </a:solidFill>
                    </a:rPr>
                    <a:t>V</a:t>
                  </a:r>
                  <a:r>
                    <a:rPr lang="en-US" altLang="en-US" sz="4400" baseline="-25000">
                      <a:solidFill>
                        <a:srgbClr val="001996"/>
                      </a:solidFill>
                    </a:rPr>
                    <a:t>2</a:t>
                  </a:r>
                  <a:endParaRPr lang="en-US" altLang="en-US" sz="4400">
                    <a:solidFill>
                      <a:srgbClr val="001996"/>
                    </a:solidFill>
                  </a:endParaRPr>
                </a:p>
                <a:p>
                  <a:pPr algn="ctr"/>
                  <a:r>
                    <a:rPr lang="en-US" altLang="en-US" sz="4400">
                      <a:solidFill>
                        <a:srgbClr val="001996"/>
                      </a:solidFill>
                    </a:rPr>
                    <a:t>T</a:t>
                  </a:r>
                  <a:r>
                    <a:rPr lang="en-US" altLang="en-US" sz="4400" baseline="-25000">
                      <a:solidFill>
                        <a:srgbClr val="001996"/>
                      </a:solidFill>
                    </a:rPr>
                    <a:t>2</a:t>
                  </a:r>
                  <a:endParaRPr lang="en-US" altLang="en-US" sz="4400">
                    <a:solidFill>
                      <a:srgbClr val="001996"/>
                    </a:solidFill>
                  </a:endParaRPr>
                </a:p>
              </p:txBody>
            </p:sp>
            <p:sp>
              <p:nvSpPr>
                <p:cNvPr id="18446" name="Rectangle 11"/>
                <p:cNvSpPr>
                  <a:spLocks noChangeArrowheads="1"/>
                </p:cNvSpPr>
                <p:nvPr/>
              </p:nvSpPr>
              <p:spPr bwMode="auto">
                <a:xfrm>
                  <a:off x="3918" y="3034"/>
                  <a:ext cx="275" cy="7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4400">
                      <a:solidFill>
                        <a:srgbClr val="001996"/>
                      </a:solidFill>
                    </a:rPr>
                    <a:t>V</a:t>
                  </a:r>
                  <a:r>
                    <a:rPr lang="en-US" altLang="en-US" sz="4400" baseline="-25000">
                      <a:solidFill>
                        <a:srgbClr val="001996"/>
                      </a:solidFill>
                    </a:rPr>
                    <a:t>1</a:t>
                  </a:r>
                  <a:endParaRPr lang="en-US" altLang="en-US" sz="4400">
                    <a:solidFill>
                      <a:srgbClr val="001996"/>
                    </a:solidFill>
                  </a:endParaRPr>
                </a:p>
                <a:p>
                  <a:pPr algn="ctr"/>
                  <a:r>
                    <a:rPr lang="en-US" altLang="en-US" sz="4400">
                      <a:solidFill>
                        <a:srgbClr val="001996"/>
                      </a:solidFill>
                    </a:rPr>
                    <a:t>T</a:t>
                  </a:r>
                  <a:r>
                    <a:rPr lang="en-US" altLang="en-US" sz="4400" baseline="-25000">
                      <a:solidFill>
                        <a:srgbClr val="001996"/>
                      </a:solidFill>
                    </a:rPr>
                    <a:t>1</a:t>
                  </a:r>
                  <a:endParaRPr lang="en-US" altLang="en-US" sz="4400">
                    <a:solidFill>
                      <a:srgbClr val="001996"/>
                    </a:solidFill>
                  </a:endParaRPr>
                </a:p>
              </p:txBody>
            </p:sp>
            <p:sp>
              <p:nvSpPr>
                <p:cNvPr id="18447" name="Line 14"/>
                <p:cNvSpPr>
                  <a:spLocks noChangeShapeType="1"/>
                </p:cNvSpPr>
                <p:nvPr/>
              </p:nvSpPr>
              <p:spPr bwMode="auto">
                <a:xfrm>
                  <a:off x="3918" y="3448"/>
                  <a:ext cx="275" cy="0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48" name="Rectangle 17"/>
                <p:cNvSpPr>
                  <a:spLocks noChangeArrowheads="1"/>
                </p:cNvSpPr>
                <p:nvPr/>
              </p:nvSpPr>
              <p:spPr bwMode="auto">
                <a:xfrm>
                  <a:off x="4270" y="3238"/>
                  <a:ext cx="222" cy="4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4400">
                      <a:solidFill>
                        <a:srgbClr val="001996"/>
                      </a:solidFill>
                      <a:sym typeface="Symbol" pitchFamily="18" charset="2"/>
                    </a:rPr>
                    <a:t>=</a:t>
                  </a:r>
                  <a:endParaRPr lang="en-US" altLang="en-US" sz="4400">
                    <a:solidFill>
                      <a:srgbClr val="001996"/>
                    </a:solidFill>
                  </a:endParaRPr>
                </a:p>
              </p:txBody>
            </p:sp>
          </p:grpSp>
          <p:sp>
            <p:nvSpPr>
              <p:cNvPr id="18444" name="TextBox 14"/>
              <p:cNvSpPr txBox="1">
                <a:spLocks noChangeArrowheads="1"/>
              </p:cNvSpPr>
              <p:nvPr/>
            </p:nvSpPr>
            <p:spPr bwMode="auto">
              <a:xfrm>
                <a:off x="1370059" y="3205859"/>
                <a:ext cx="2820664" cy="163121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  <a:p>
                <a:r>
                  <a:rPr lang="en-US" altLang="en-US"/>
                  <a:t/>
                </a:r>
                <a:br>
                  <a:rPr lang="en-US" altLang="en-US"/>
                </a:br>
                <a:r>
                  <a:rPr lang="en-US" altLang="en-US" sz="1000"/>
                  <a:t>  </a:t>
                </a:r>
                <a:br>
                  <a:rPr lang="en-US" altLang="en-US" sz="1000"/>
                </a:br>
                <a:endParaRPr lang="en-US" altLang="en-US"/>
              </a:p>
            </p:txBody>
          </p:sp>
        </p:grpSp>
        <p:sp>
          <p:nvSpPr>
            <p:cNvPr id="18442" name="Line 14"/>
            <p:cNvSpPr>
              <a:spLocks noChangeShapeType="1"/>
            </p:cNvSpPr>
            <p:nvPr/>
          </p:nvSpPr>
          <p:spPr bwMode="auto">
            <a:xfrm>
              <a:off x="3312489" y="1753290"/>
              <a:ext cx="77253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6475" y="6399213"/>
            <a:ext cx="5848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Volume is directly proportional to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531813"/>
            <a:ext cx="3581400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5084763" y="1827213"/>
            <a:ext cx="4419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/>
              <a:t>William Thomson</a:t>
            </a:r>
            <a:br>
              <a:rPr lang="en-US" altLang="en-US" sz="3200"/>
            </a:br>
            <a:r>
              <a:rPr lang="en-US" altLang="en-US" sz="3200"/>
              <a:t>(Lord Kelvin)</a:t>
            </a:r>
            <a:br>
              <a:rPr lang="en-US" altLang="en-US" sz="3200"/>
            </a:br>
            <a:r>
              <a:rPr lang="en-US" altLang="en-US" sz="3200"/>
              <a:t>1824 – 1907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175"/>
            <a:ext cx="9024938" cy="760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635875" y="5305425"/>
            <a:ext cx="1543050" cy="1190625"/>
            <a:chOff x="912" y="2016"/>
            <a:chExt cx="972" cy="750"/>
          </a:xfrm>
        </p:grpSpPr>
        <p:sp>
          <p:nvSpPr>
            <p:cNvPr id="3093" name="Rectangle 15"/>
            <p:cNvSpPr>
              <a:spLocks noChangeArrowheads="1"/>
            </p:cNvSpPr>
            <p:nvPr/>
          </p:nvSpPr>
          <p:spPr bwMode="auto">
            <a:xfrm>
              <a:off x="912" y="2178"/>
              <a:ext cx="5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600" i="1">
                  <a:solidFill>
                    <a:srgbClr val="001996"/>
                  </a:solidFill>
                </a:rPr>
                <a:t>P</a:t>
              </a:r>
              <a:r>
                <a:rPr lang="en-US" altLang="en-US" sz="3600">
                  <a:solidFill>
                    <a:srgbClr val="001996"/>
                  </a:solidFill>
                </a:rPr>
                <a:t> =</a:t>
              </a:r>
              <a:endParaRPr lang="en-US" altLang="en-US" sz="4000">
                <a:solidFill>
                  <a:srgbClr val="001996"/>
                </a:solidFill>
              </a:endParaRPr>
            </a:p>
          </p:txBody>
        </p:sp>
        <p:sp>
          <p:nvSpPr>
            <p:cNvPr id="3094" name="Rectangle 16"/>
            <p:cNvSpPr>
              <a:spLocks noChangeArrowheads="1"/>
            </p:cNvSpPr>
            <p:nvPr/>
          </p:nvSpPr>
          <p:spPr bwMode="auto">
            <a:xfrm>
              <a:off x="1546" y="2016"/>
              <a:ext cx="30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600" i="1">
                  <a:solidFill>
                    <a:srgbClr val="001996"/>
                  </a:solidFill>
                </a:rPr>
                <a:t>F</a:t>
              </a:r>
            </a:p>
            <a:p>
              <a:r>
                <a:rPr lang="en-US" altLang="en-US" sz="3600" i="1">
                  <a:solidFill>
                    <a:srgbClr val="001996"/>
                  </a:solidFill>
                </a:rPr>
                <a:t>A</a:t>
              </a:r>
            </a:p>
          </p:txBody>
        </p:sp>
        <p:sp>
          <p:nvSpPr>
            <p:cNvPr id="3095" name="Line 17"/>
            <p:cNvSpPr>
              <a:spLocks noChangeShapeType="1"/>
            </p:cNvSpPr>
            <p:nvPr/>
          </p:nvSpPr>
          <p:spPr bwMode="auto">
            <a:xfrm>
              <a:off x="1500" y="2392"/>
              <a:ext cx="38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36563" y="531813"/>
            <a:ext cx="9220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All gases can be described in terms of 4 variables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955800" y="1473200"/>
            <a:ext cx="4953000" cy="554038"/>
            <a:chOff x="1817520" y="1472888"/>
            <a:chExt cx="4953000" cy="553998"/>
          </a:xfrm>
        </p:grpSpPr>
        <p:sp>
          <p:nvSpPr>
            <p:cNvPr id="3091" name="TextBox 6"/>
            <p:cNvSpPr txBox="1">
              <a:spLocks noChangeArrowheads="1"/>
            </p:cNvSpPr>
            <p:nvPr/>
          </p:nvSpPr>
          <p:spPr bwMode="auto">
            <a:xfrm>
              <a:off x="1817520" y="1472888"/>
              <a:ext cx="4953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1.  pressure		P</a:t>
              </a:r>
            </a:p>
          </p:txBody>
        </p:sp>
        <p:cxnSp>
          <p:nvCxnSpPr>
            <p:cNvPr id="3092" name="Straight Arrow Connector 8"/>
            <p:cNvCxnSpPr>
              <a:cxnSpLocks noChangeShapeType="1"/>
            </p:cNvCxnSpPr>
            <p:nvPr/>
          </p:nvCxnSpPr>
          <p:spPr bwMode="auto">
            <a:xfrm>
              <a:off x="4431713" y="1749887"/>
              <a:ext cx="796925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957388" y="2284413"/>
            <a:ext cx="4953000" cy="554037"/>
            <a:chOff x="1817520" y="1472888"/>
            <a:chExt cx="4953000" cy="553998"/>
          </a:xfrm>
        </p:grpSpPr>
        <p:sp>
          <p:nvSpPr>
            <p:cNvPr id="3089" name="TextBox 20"/>
            <p:cNvSpPr txBox="1">
              <a:spLocks noChangeArrowheads="1"/>
            </p:cNvSpPr>
            <p:nvPr/>
          </p:nvSpPr>
          <p:spPr bwMode="auto">
            <a:xfrm>
              <a:off x="1817520" y="1472888"/>
              <a:ext cx="4953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2.  volume		V</a:t>
              </a:r>
            </a:p>
          </p:txBody>
        </p:sp>
        <p:cxnSp>
          <p:nvCxnSpPr>
            <p:cNvPr id="3090" name="Straight Arrow Connector 21"/>
            <p:cNvCxnSpPr>
              <a:cxnSpLocks noChangeShapeType="1"/>
            </p:cNvCxnSpPr>
            <p:nvPr/>
          </p:nvCxnSpPr>
          <p:spPr bwMode="auto">
            <a:xfrm>
              <a:off x="4192888" y="1749887"/>
              <a:ext cx="796925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958975" y="3098800"/>
            <a:ext cx="4953000" cy="554038"/>
            <a:chOff x="1817520" y="1472888"/>
            <a:chExt cx="4953000" cy="553998"/>
          </a:xfrm>
        </p:grpSpPr>
        <p:sp>
          <p:nvSpPr>
            <p:cNvPr id="3087" name="TextBox 23"/>
            <p:cNvSpPr txBox="1">
              <a:spLocks noChangeArrowheads="1"/>
            </p:cNvSpPr>
            <p:nvPr/>
          </p:nvSpPr>
          <p:spPr bwMode="auto">
            <a:xfrm>
              <a:off x="1817520" y="1472888"/>
              <a:ext cx="4953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3.  temperature		T</a:t>
              </a:r>
            </a:p>
          </p:txBody>
        </p:sp>
        <p:cxnSp>
          <p:nvCxnSpPr>
            <p:cNvPr id="3088" name="Straight Arrow Connector 24"/>
            <p:cNvCxnSpPr>
              <a:cxnSpLocks noChangeShapeType="1"/>
            </p:cNvCxnSpPr>
            <p:nvPr/>
          </p:nvCxnSpPr>
          <p:spPr bwMode="auto">
            <a:xfrm>
              <a:off x="4827058" y="1749887"/>
              <a:ext cx="559635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1958975" y="3902075"/>
            <a:ext cx="4953000" cy="554038"/>
            <a:chOff x="1817520" y="1472888"/>
            <a:chExt cx="4953000" cy="553998"/>
          </a:xfrm>
        </p:grpSpPr>
        <p:sp>
          <p:nvSpPr>
            <p:cNvPr id="3085" name="TextBox 26"/>
            <p:cNvSpPr txBox="1">
              <a:spLocks noChangeArrowheads="1"/>
            </p:cNvSpPr>
            <p:nvPr/>
          </p:nvSpPr>
          <p:spPr bwMode="auto">
            <a:xfrm>
              <a:off x="1817520" y="1472888"/>
              <a:ext cx="4953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4.  moles			n</a:t>
              </a:r>
            </a:p>
          </p:txBody>
        </p:sp>
        <p:cxnSp>
          <p:nvCxnSpPr>
            <p:cNvPr id="3086" name="Straight Arrow Connector 27"/>
            <p:cNvCxnSpPr>
              <a:cxnSpLocks noChangeShapeType="1"/>
            </p:cNvCxnSpPr>
            <p:nvPr/>
          </p:nvCxnSpPr>
          <p:spPr bwMode="auto">
            <a:xfrm>
              <a:off x="4191306" y="1749887"/>
              <a:ext cx="796925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723900" y="5295900"/>
            <a:ext cx="4794250" cy="1200150"/>
            <a:chOff x="912" y="2016"/>
            <a:chExt cx="1027" cy="756"/>
          </a:xfrm>
        </p:grpSpPr>
        <p:sp>
          <p:nvSpPr>
            <p:cNvPr id="3082" name="Rectangle 15"/>
            <p:cNvSpPr>
              <a:spLocks noChangeArrowheads="1"/>
            </p:cNvSpPr>
            <p:nvPr/>
          </p:nvSpPr>
          <p:spPr bwMode="auto">
            <a:xfrm>
              <a:off x="912" y="2178"/>
              <a:ext cx="60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600">
                  <a:solidFill>
                    <a:srgbClr val="001996"/>
                  </a:solidFill>
                </a:rPr>
                <a:t>Pressure   =</a:t>
              </a:r>
              <a:endParaRPr lang="en-US" altLang="en-US" sz="4000">
                <a:solidFill>
                  <a:srgbClr val="001996"/>
                </a:solidFill>
              </a:endParaRPr>
            </a:p>
          </p:txBody>
        </p:sp>
        <p:sp>
          <p:nvSpPr>
            <p:cNvPr id="3083" name="Rectangle 16"/>
            <p:cNvSpPr>
              <a:spLocks noChangeArrowheads="1"/>
            </p:cNvSpPr>
            <p:nvPr/>
          </p:nvSpPr>
          <p:spPr bwMode="auto">
            <a:xfrm>
              <a:off x="1594" y="2016"/>
              <a:ext cx="314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3600">
                  <a:solidFill>
                    <a:srgbClr val="001996"/>
                  </a:solidFill>
                </a:rPr>
                <a:t>Force</a:t>
              </a:r>
            </a:p>
            <a:p>
              <a:r>
                <a:rPr lang="en-US" altLang="en-US" sz="3600">
                  <a:solidFill>
                    <a:srgbClr val="001996"/>
                  </a:solidFill>
                </a:rPr>
                <a:t> Area</a:t>
              </a:r>
            </a:p>
          </p:txBody>
        </p:sp>
        <p:sp>
          <p:nvSpPr>
            <p:cNvPr id="3084" name="Line 17"/>
            <p:cNvSpPr>
              <a:spLocks noChangeShapeType="1"/>
            </p:cNvSpPr>
            <p:nvPr/>
          </p:nvSpPr>
          <p:spPr bwMode="auto">
            <a:xfrm>
              <a:off x="1555" y="2379"/>
              <a:ext cx="38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380163" y="5541963"/>
            <a:ext cx="6937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44500"/>
            <a:ext cx="9829800" cy="628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0"/>
          <p:cNvSpPr txBox="1">
            <a:spLocks noChangeArrowheads="1"/>
          </p:cNvSpPr>
          <p:nvPr/>
        </p:nvSpPr>
        <p:spPr bwMode="auto">
          <a:xfrm>
            <a:off x="1340326" y="187324"/>
            <a:ext cx="39473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 smtClean="0"/>
              <a:t>Gay-Lussac’s </a:t>
            </a:r>
            <a:r>
              <a:rPr lang="en-US" altLang="en-US" sz="3200" dirty="0"/>
              <a:t>Law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27454" y="3692524"/>
            <a:ext cx="43251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dirty="0" smtClean="0"/>
              <a:t>Joseph Gay-Lussac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 smtClean="0"/>
              <a:t>1778 </a:t>
            </a:r>
            <a:r>
              <a:rPr lang="en-US" altLang="en-US" sz="3200" dirty="0"/>
              <a:t>– </a:t>
            </a:r>
            <a:r>
              <a:rPr lang="en-US" altLang="en-US" sz="3200" dirty="0" smtClean="0"/>
              <a:t>1850</a:t>
            </a:r>
            <a:endParaRPr lang="en-US" altLang="en-US" sz="3200" dirty="0"/>
          </a:p>
        </p:txBody>
      </p:sp>
      <p:sp>
        <p:nvSpPr>
          <p:cNvPr id="18436" name="TextBox 12"/>
          <p:cNvSpPr txBox="1">
            <a:spLocks noChangeArrowheads="1"/>
          </p:cNvSpPr>
          <p:nvPr/>
        </p:nvSpPr>
        <p:spPr bwMode="auto">
          <a:xfrm>
            <a:off x="5216525" y="1069382"/>
            <a:ext cx="3810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provided </a:t>
            </a:r>
            <a:r>
              <a:rPr lang="en-US" altLang="en-US" dirty="0" smtClean="0"/>
              <a:t>V </a:t>
            </a:r>
            <a:r>
              <a:rPr lang="en-US" altLang="en-US" dirty="0"/>
              <a:t>and n</a:t>
            </a:r>
            <a:br>
              <a:rPr lang="en-US" altLang="en-US" dirty="0"/>
            </a:br>
            <a:r>
              <a:rPr lang="en-US" altLang="en-US" dirty="0"/>
              <a:t> remain constant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31169" y="796924"/>
            <a:ext cx="2820987" cy="1630363"/>
            <a:chOff x="1731169" y="796924"/>
            <a:chExt cx="2820987" cy="1630363"/>
          </a:xfrm>
        </p:grpSpPr>
        <p:grpSp>
          <p:nvGrpSpPr>
            <p:cNvPr id="18443" name="Group 18"/>
            <p:cNvGrpSpPr>
              <a:grpSpLocks/>
            </p:cNvGrpSpPr>
            <p:nvPr/>
          </p:nvGrpSpPr>
          <p:grpSpPr bwMode="auto">
            <a:xfrm>
              <a:off x="1932305" y="854567"/>
              <a:ext cx="2455527" cy="1445631"/>
              <a:chOff x="3918" y="3034"/>
              <a:chExt cx="874" cy="791"/>
            </a:xfrm>
          </p:grpSpPr>
          <p:sp>
            <p:nvSpPr>
              <p:cNvPr id="18445" name="Rectangle 12"/>
              <p:cNvSpPr>
                <a:spLocks noChangeArrowheads="1"/>
              </p:cNvSpPr>
              <p:nvPr/>
            </p:nvSpPr>
            <p:spPr bwMode="auto">
              <a:xfrm>
                <a:off x="4517" y="3034"/>
                <a:ext cx="275" cy="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4400" dirty="0" smtClean="0">
                    <a:solidFill>
                      <a:srgbClr val="001996"/>
                    </a:solidFill>
                  </a:rPr>
                  <a:t>P</a:t>
                </a:r>
                <a:r>
                  <a:rPr lang="en-US" altLang="en-US" sz="4400" baseline="-25000" dirty="0" smtClean="0">
                    <a:solidFill>
                      <a:srgbClr val="001996"/>
                    </a:solidFill>
                  </a:rPr>
                  <a:t>2</a:t>
                </a:r>
                <a:endParaRPr lang="en-US" altLang="en-US" sz="4400" dirty="0">
                  <a:solidFill>
                    <a:srgbClr val="001996"/>
                  </a:solidFill>
                </a:endParaRPr>
              </a:p>
              <a:p>
                <a:pPr algn="ctr"/>
                <a:r>
                  <a:rPr lang="en-US" altLang="en-US" sz="4400" dirty="0">
                    <a:solidFill>
                      <a:srgbClr val="001996"/>
                    </a:solidFill>
                  </a:rPr>
                  <a:t>T</a:t>
                </a:r>
                <a:r>
                  <a:rPr lang="en-US" altLang="en-US" sz="4400" baseline="-25000" dirty="0">
                    <a:solidFill>
                      <a:srgbClr val="001996"/>
                    </a:solidFill>
                  </a:rPr>
                  <a:t>2</a:t>
                </a:r>
                <a:endParaRPr lang="en-US" altLang="en-US" sz="4400" dirty="0">
                  <a:solidFill>
                    <a:srgbClr val="001996"/>
                  </a:solidFill>
                </a:endParaRPr>
              </a:p>
            </p:txBody>
          </p:sp>
          <p:sp>
            <p:nvSpPr>
              <p:cNvPr id="18446" name="Rectangle 11"/>
              <p:cNvSpPr>
                <a:spLocks noChangeArrowheads="1"/>
              </p:cNvSpPr>
              <p:nvPr/>
            </p:nvSpPr>
            <p:spPr bwMode="auto">
              <a:xfrm>
                <a:off x="3918" y="3034"/>
                <a:ext cx="275" cy="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4400" dirty="0" smtClean="0">
                    <a:solidFill>
                      <a:srgbClr val="001996"/>
                    </a:solidFill>
                  </a:rPr>
                  <a:t>P</a:t>
                </a:r>
                <a:r>
                  <a:rPr lang="en-US" altLang="en-US" sz="4400" baseline="-25000" dirty="0" smtClean="0">
                    <a:solidFill>
                      <a:srgbClr val="001996"/>
                    </a:solidFill>
                  </a:rPr>
                  <a:t>1</a:t>
                </a:r>
                <a:endParaRPr lang="en-US" altLang="en-US" sz="4400" dirty="0">
                  <a:solidFill>
                    <a:srgbClr val="001996"/>
                  </a:solidFill>
                </a:endParaRPr>
              </a:p>
              <a:p>
                <a:pPr algn="ctr"/>
                <a:r>
                  <a:rPr lang="en-US" altLang="en-US" sz="4400" dirty="0">
                    <a:solidFill>
                      <a:srgbClr val="001996"/>
                    </a:solidFill>
                  </a:rPr>
                  <a:t>T</a:t>
                </a:r>
                <a:r>
                  <a:rPr lang="en-US" altLang="en-US" sz="4400" baseline="-25000" dirty="0">
                    <a:solidFill>
                      <a:srgbClr val="001996"/>
                    </a:solidFill>
                  </a:rPr>
                  <a:t>1</a:t>
                </a:r>
                <a:endParaRPr lang="en-US" altLang="en-US" sz="4400" dirty="0">
                  <a:solidFill>
                    <a:srgbClr val="001996"/>
                  </a:solidFill>
                </a:endParaRPr>
              </a:p>
            </p:txBody>
          </p:sp>
          <p:sp>
            <p:nvSpPr>
              <p:cNvPr id="18447" name="Line 14"/>
              <p:cNvSpPr>
                <a:spLocks noChangeShapeType="1"/>
              </p:cNvSpPr>
              <p:nvPr/>
            </p:nvSpPr>
            <p:spPr bwMode="auto">
              <a:xfrm>
                <a:off x="3918" y="3448"/>
                <a:ext cx="275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8" name="Rectangle 17"/>
              <p:cNvSpPr>
                <a:spLocks noChangeArrowheads="1"/>
              </p:cNvSpPr>
              <p:nvPr/>
            </p:nvSpPr>
            <p:spPr bwMode="auto">
              <a:xfrm>
                <a:off x="4270" y="3238"/>
                <a:ext cx="222" cy="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4400">
                    <a:solidFill>
                      <a:srgbClr val="001996"/>
                    </a:solidFill>
                    <a:sym typeface="Symbol" pitchFamily="18" charset="2"/>
                  </a:rPr>
                  <a:t>=</a:t>
                </a:r>
                <a:endParaRPr lang="en-US" altLang="en-US" sz="4400">
                  <a:solidFill>
                    <a:srgbClr val="001996"/>
                  </a:solidFill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1731169" y="796924"/>
              <a:ext cx="2820987" cy="1630363"/>
              <a:chOff x="-52948" y="-975555"/>
              <a:chExt cx="2820987" cy="1630363"/>
            </a:xfrm>
          </p:grpSpPr>
          <p:sp>
            <p:nvSpPr>
              <p:cNvPr id="18444" name="TextBox 14"/>
              <p:cNvSpPr txBox="1">
                <a:spLocks noChangeArrowheads="1"/>
              </p:cNvSpPr>
              <p:nvPr/>
            </p:nvSpPr>
            <p:spPr bwMode="auto">
              <a:xfrm>
                <a:off x="-52948" y="-975555"/>
                <a:ext cx="2820987" cy="163036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  <a:p>
                <a:r>
                  <a:rPr lang="en-US" altLang="en-US"/>
                  <a:t/>
                </a:r>
                <a:br>
                  <a:rPr lang="en-US" altLang="en-US"/>
                </a:br>
                <a:r>
                  <a:rPr lang="en-US" altLang="en-US" sz="1000"/>
                  <a:t>  </a:t>
                </a:r>
                <a:br>
                  <a:rPr lang="en-US" altLang="en-US" sz="1000"/>
                </a:br>
                <a:endParaRPr lang="en-US" altLang="en-US"/>
              </a:p>
            </p:txBody>
          </p:sp>
          <p:sp>
            <p:nvSpPr>
              <p:cNvPr id="18442" name="Line 14"/>
              <p:cNvSpPr>
                <a:spLocks noChangeShapeType="1"/>
              </p:cNvSpPr>
              <p:nvPr/>
            </p:nvSpPr>
            <p:spPr bwMode="auto">
              <a:xfrm>
                <a:off x="1760857" y="-160373"/>
                <a:ext cx="772620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70106" y="6094412"/>
            <a:ext cx="54649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/>
              <a:t>Pressure </a:t>
            </a:r>
            <a:r>
              <a:rPr lang="en-US" altLang="en-US" dirty="0"/>
              <a:t>is directly proportional to temperature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08" y="2510086"/>
            <a:ext cx="3489257" cy="491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9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2" grpId="0"/>
      <p:bldP spid="18436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69" y="425614"/>
            <a:ext cx="3124200" cy="700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63269" y="3082587"/>
            <a:ext cx="546497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/>
              <a:t>Pressure </a:t>
            </a:r>
            <a:r>
              <a:rPr lang="en-US" altLang="en-US" dirty="0"/>
              <a:t>is directly proportional to temperature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901303" y="5942012"/>
            <a:ext cx="3259931" cy="46166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              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215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41363" y="379413"/>
            <a:ext cx="8991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/>
              <a:t>A balloon is filled with hydrogen gas, H</a:t>
            </a:r>
            <a:r>
              <a:rPr lang="en-US" altLang="en-US" sz="3200" baseline="-25000" dirty="0"/>
              <a:t>2</a:t>
            </a:r>
            <a:r>
              <a:rPr lang="en-US" altLang="en-US" sz="3200" dirty="0"/>
              <a:t> and occupies a volume of 799.8 mL at 8.62 </a:t>
            </a:r>
            <a:r>
              <a:rPr lang="en-US" altLang="en-US" sz="3200" dirty="0">
                <a:cs typeface="Arial" charset="0"/>
              </a:rPr>
              <a:t>°C in Boone where the atmospheric pressure is 681.6 mm Hg. Let the balloon go and it ascends up to an altitude of 9525 feet where the pressure is 0.590 atm. Assuming a temperature drop of 2.00 °C per 1000 feet of altitude gained, determine the volume of the balloon at 9525 feet. Elevation of Boone is 3228 feet.</a:t>
            </a:r>
            <a:endParaRPr lang="en-US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436563" y="4722813"/>
            <a:ext cx="952500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82975" indent="-34829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Avogadro’s Law</a:t>
            </a:r>
            <a:r>
              <a:rPr lang="en-US" altLang="en-US"/>
              <a:t> – equal volumes of different gases contain the same number of gas particles (if the T &amp; P remains constant)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293688"/>
            <a:ext cx="3657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4319588" y="1751013"/>
            <a:ext cx="5083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Amedeo Avogadro</a:t>
            </a:r>
            <a:br>
              <a:rPr lang="en-US" altLang="en-US" sz="3200"/>
            </a:br>
            <a:r>
              <a:rPr lang="en-US" altLang="en-US" sz="3200"/>
              <a:t>  1776 – 1856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34925"/>
            <a:ext cx="8345488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750" y="4953000"/>
            <a:ext cx="98298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63850" indent="-28638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u="sng"/>
              <a:t>molar volume</a:t>
            </a:r>
            <a:r>
              <a:rPr lang="en-US" altLang="en-US" sz="2800"/>
              <a:t> – 1 mole of any gas occupies 22.4 L at</a:t>
            </a:r>
            <a:br>
              <a:rPr lang="en-US" altLang="en-US" sz="2800"/>
            </a:br>
            <a:r>
              <a:rPr lang="en-US" altLang="en-US" sz="2800"/>
              <a:t> 0 </a:t>
            </a:r>
            <a:r>
              <a:rPr lang="en-US" altLang="en-US" sz="2800">
                <a:cs typeface="Arial" charset="0"/>
              </a:rPr>
              <a:t>°C and 1 atm pressure</a:t>
            </a:r>
            <a:r>
              <a:rPr lang="en-US" altLang="en-US" sz="2800"/>
              <a:t>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9388" y="6199188"/>
            <a:ext cx="99885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u="sng"/>
              <a:t>standard temperature and pressure (STP)</a:t>
            </a:r>
            <a:r>
              <a:rPr lang="en-US" altLang="en-US" sz="2800"/>
              <a:t> = 0 </a:t>
            </a:r>
            <a:r>
              <a:rPr lang="en-US" altLang="en-US" sz="2800">
                <a:cs typeface="Arial" charset="0"/>
              </a:rPr>
              <a:t>°C &amp; 1 atm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8563" y="836613"/>
            <a:ext cx="2678112" cy="76993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PV =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</a:rPr>
              <a:t>nRT</a:t>
            </a:r>
            <a:endParaRPr lang="en-US" sz="4400" dirty="0"/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551363" y="944563"/>
            <a:ext cx="4648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The ideal gas equation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79563" y="3062288"/>
            <a:ext cx="5105400" cy="554037"/>
            <a:chOff x="1578769" y="2236013"/>
            <a:chExt cx="5105400" cy="553998"/>
          </a:xfrm>
        </p:grpSpPr>
        <p:sp>
          <p:nvSpPr>
            <p:cNvPr id="25619" name="TextBox 9"/>
            <p:cNvSpPr txBox="1">
              <a:spLocks noChangeArrowheads="1"/>
            </p:cNvSpPr>
            <p:nvPr/>
          </p:nvSpPr>
          <p:spPr bwMode="auto">
            <a:xfrm>
              <a:off x="1578769" y="2236013"/>
              <a:ext cx="51054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V 	   must be in Liters</a:t>
              </a:r>
            </a:p>
          </p:txBody>
        </p:sp>
        <p:cxnSp>
          <p:nvCxnSpPr>
            <p:cNvPr id="25620" name="Straight Arrow Connector 12"/>
            <p:cNvCxnSpPr>
              <a:cxnSpLocks noChangeShapeType="1"/>
            </p:cNvCxnSpPr>
            <p:nvPr/>
          </p:nvCxnSpPr>
          <p:spPr bwMode="auto">
            <a:xfrm>
              <a:off x="2051226" y="2513012"/>
              <a:ext cx="624722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579563" y="2236788"/>
            <a:ext cx="6096000" cy="552450"/>
            <a:chOff x="1578769" y="2236014"/>
            <a:chExt cx="6096000" cy="553998"/>
          </a:xfrm>
        </p:grpSpPr>
        <p:sp>
          <p:nvSpPr>
            <p:cNvPr id="25617" name="TextBox 4"/>
            <p:cNvSpPr txBox="1">
              <a:spLocks noChangeArrowheads="1"/>
            </p:cNvSpPr>
            <p:nvPr/>
          </p:nvSpPr>
          <p:spPr bwMode="auto">
            <a:xfrm>
              <a:off x="1578769" y="2236014"/>
              <a:ext cx="6096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P 	   must be in atmospheres</a:t>
              </a:r>
            </a:p>
          </p:txBody>
        </p:sp>
        <p:cxnSp>
          <p:nvCxnSpPr>
            <p:cNvPr id="25618" name="Straight Arrow Connector 12"/>
            <p:cNvCxnSpPr>
              <a:cxnSpLocks noChangeShapeType="1"/>
            </p:cNvCxnSpPr>
            <p:nvPr/>
          </p:nvCxnSpPr>
          <p:spPr bwMode="auto">
            <a:xfrm>
              <a:off x="2051226" y="2513012"/>
              <a:ext cx="624722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593850" y="3867150"/>
            <a:ext cx="5105400" cy="554038"/>
            <a:chOff x="1578769" y="2236013"/>
            <a:chExt cx="5105400" cy="553998"/>
          </a:xfrm>
        </p:grpSpPr>
        <p:sp>
          <p:nvSpPr>
            <p:cNvPr id="25615" name="TextBox 14"/>
            <p:cNvSpPr txBox="1">
              <a:spLocks noChangeArrowheads="1"/>
            </p:cNvSpPr>
            <p:nvPr/>
          </p:nvSpPr>
          <p:spPr bwMode="auto">
            <a:xfrm>
              <a:off x="1578769" y="2236013"/>
              <a:ext cx="51054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n 	   moles of gas</a:t>
              </a:r>
            </a:p>
          </p:txBody>
        </p:sp>
        <p:cxnSp>
          <p:nvCxnSpPr>
            <p:cNvPr id="25616" name="Straight Arrow Connector 12"/>
            <p:cNvCxnSpPr>
              <a:cxnSpLocks noChangeShapeType="1"/>
            </p:cNvCxnSpPr>
            <p:nvPr/>
          </p:nvCxnSpPr>
          <p:spPr bwMode="auto">
            <a:xfrm>
              <a:off x="2051226" y="2513012"/>
              <a:ext cx="624722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574800" y="4722813"/>
            <a:ext cx="5105400" cy="554037"/>
            <a:chOff x="1578769" y="2236013"/>
            <a:chExt cx="5105400" cy="553998"/>
          </a:xfrm>
        </p:grpSpPr>
        <p:sp>
          <p:nvSpPr>
            <p:cNvPr id="25613" name="TextBox 17"/>
            <p:cNvSpPr txBox="1">
              <a:spLocks noChangeArrowheads="1"/>
            </p:cNvSpPr>
            <p:nvPr/>
          </p:nvSpPr>
          <p:spPr bwMode="auto">
            <a:xfrm>
              <a:off x="1578769" y="2236013"/>
              <a:ext cx="51054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T 	   must be in Kelvin</a:t>
              </a:r>
            </a:p>
          </p:txBody>
        </p:sp>
        <p:cxnSp>
          <p:nvCxnSpPr>
            <p:cNvPr id="25614" name="Straight Arrow Connector 12"/>
            <p:cNvCxnSpPr>
              <a:cxnSpLocks noChangeShapeType="1"/>
            </p:cNvCxnSpPr>
            <p:nvPr/>
          </p:nvCxnSpPr>
          <p:spPr bwMode="auto">
            <a:xfrm>
              <a:off x="2051226" y="2513012"/>
              <a:ext cx="624722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1616075" y="5472113"/>
            <a:ext cx="4132263" cy="1257300"/>
            <a:chOff x="1616590" y="5471800"/>
            <a:chExt cx="3619779" cy="1256938"/>
          </a:xfrm>
        </p:grpSpPr>
        <p:sp>
          <p:nvSpPr>
            <p:cNvPr id="25609" name="TextBox 20"/>
            <p:cNvSpPr txBox="1">
              <a:spLocks noChangeArrowheads="1"/>
            </p:cNvSpPr>
            <p:nvPr/>
          </p:nvSpPr>
          <p:spPr bwMode="auto">
            <a:xfrm>
              <a:off x="1616590" y="5713412"/>
              <a:ext cx="2260117" cy="1015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R =  0.08206 </a:t>
              </a:r>
            </a:p>
          </p:txBody>
        </p:sp>
        <p:grpSp>
          <p:nvGrpSpPr>
            <p:cNvPr id="25610" name="Group 25"/>
            <p:cNvGrpSpPr>
              <a:grpSpLocks/>
            </p:cNvGrpSpPr>
            <p:nvPr/>
          </p:nvGrpSpPr>
          <p:grpSpPr bwMode="auto">
            <a:xfrm>
              <a:off x="3531183" y="5471800"/>
              <a:ext cx="1705186" cy="1015663"/>
              <a:chOff x="4216983" y="5471800"/>
              <a:chExt cx="1705186" cy="1015663"/>
            </a:xfrm>
          </p:grpSpPr>
          <p:sp>
            <p:nvSpPr>
              <p:cNvPr id="25611" name="Rectangle 23"/>
              <p:cNvSpPr>
                <a:spLocks noChangeArrowheads="1"/>
              </p:cNvSpPr>
              <p:nvPr/>
            </p:nvSpPr>
            <p:spPr bwMode="auto">
              <a:xfrm>
                <a:off x="4216983" y="5471800"/>
                <a:ext cx="167640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/>
                  <a:t>L·atm</a:t>
                </a:r>
              </a:p>
              <a:p>
                <a:pPr algn="ctr"/>
                <a:r>
                  <a:rPr lang="en-US" altLang="en-US"/>
                  <a:t>mole·K</a:t>
                </a:r>
              </a:p>
            </p:txBody>
          </p:sp>
          <p:cxnSp>
            <p:nvCxnSpPr>
              <p:cNvPr id="25612" name="Straight Connector 24"/>
              <p:cNvCxnSpPr>
                <a:cxnSpLocks noChangeShapeType="1"/>
              </p:cNvCxnSpPr>
              <p:nvPr/>
            </p:nvCxnSpPr>
            <p:spPr bwMode="auto">
              <a:xfrm>
                <a:off x="4550569" y="6024467"/>
                <a:ext cx="1371600" cy="0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436563" y="150813"/>
            <a:ext cx="9294812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1.403 g of gas evolving from rotting road kill was collected and found to contain only carbon and oxygen. At 727.1 mm Hg and</a:t>
            </a:r>
            <a:br>
              <a:rPr lang="en-US" altLang="en-US" sz="3200"/>
            </a:br>
            <a:r>
              <a:rPr lang="en-US" altLang="en-US" sz="3200"/>
              <a:t>20.1 </a:t>
            </a:r>
            <a:r>
              <a:rPr lang="en-US" altLang="en-US" sz="3200">
                <a:cs typeface="Arial" charset="0"/>
              </a:rPr>
              <a:t>°C, the gas occupied a volume of 802 mL. What is the identity of the gas ? </a:t>
            </a:r>
            <a:endParaRPr lang="en-US" altLang="en-US" sz="320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705100"/>
            <a:ext cx="41910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9"/>
          <p:cNvSpPr txBox="1">
            <a:spLocks noChangeArrowheads="1"/>
          </p:cNvSpPr>
          <p:nvPr/>
        </p:nvSpPr>
        <p:spPr bwMode="auto">
          <a:xfrm>
            <a:off x="3457575" y="442913"/>
            <a:ext cx="32766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gas densities</a:t>
            </a:r>
          </a:p>
        </p:txBody>
      </p:sp>
      <p:sp>
        <p:nvSpPr>
          <p:cNvPr id="27651" name="Rectangle 13"/>
          <p:cNvSpPr>
            <a:spLocks noChangeArrowheads="1"/>
          </p:cNvSpPr>
          <p:nvPr/>
        </p:nvSpPr>
        <p:spPr bwMode="auto">
          <a:xfrm>
            <a:off x="3602038" y="4932363"/>
            <a:ext cx="2714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4400"/>
          </a:p>
          <a:p>
            <a:pPr algn="ctr"/>
            <a:endParaRPr lang="en-US" altLang="en-US" sz="4400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747713" y="4932363"/>
            <a:ext cx="3125787" cy="1446212"/>
            <a:chOff x="1779045" y="4931988"/>
            <a:chExt cx="3126375" cy="1446213"/>
          </a:xfrm>
        </p:grpSpPr>
        <p:sp>
          <p:nvSpPr>
            <p:cNvPr id="27674" name="Line 12"/>
            <p:cNvSpPr>
              <a:spLocks noChangeShapeType="1"/>
            </p:cNvSpPr>
            <p:nvPr/>
          </p:nvSpPr>
          <p:spPr bwMode="auto">
            <a:xfrm>
              <a:off x="2923125" y="5683761"/>
              <a:ext cx="1884230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75" name="Group 68"/>
            <p:cNvGrpSpPr>
              <a:grpSpLocks/>
            </p:cNvGrpSpPr>
            <p:nvPr/>
          </p:nvGrpSpPr>
          <p:grpSpPr bwMode="auto">
            <a:xfrm>
              <a:off x="1779045" y="4931988"/>
              <a:ext cx="3126375" cy="1446213"/>
              <a:chOff x="1779045" y="4931988"/>
              <a:chExt cx="3126375" cy="1446213"/>
            </a:xfrm>
          </p:grpSpPr>
          <p:sp>
            <p:nvSpPr>
              <p:cNvPr id="27676" name="Rectangle 11"/>
              <p:cNvSpPr>
                <a:spLocks noChangeArrowheads="1"/>
              </p:cNvSpPr>
              <p:nvPr/>
            </p:nvSpPr>
            <p:spPr bwMode="auto">
              <a:xfrm>
                <a:off x="2853080" y="4931988"/>
                <a:ext cx="2052340" cy="1446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4400"/>
                  <a:t>P(MW)</a:t>
                </a:r>
              </a:p>
              <a:p>
                <a:pPr algn="ctr"/>
                <a:r>
                  <a:rPr lang="en-US" altLang="en-US" sz="4400"/>
                  <a:t>RT</a:t>
                </a:r>
              </a:p>
            </p:txBody>
          </p:sp>
          <p:sp>
            <p:nvSpPr>
              <p:cNvPr id="27677" name="Rectangle 16"/>
              <p:cNvSpPr>
                <a:spLocks noChangeArrowheads="1"/>
              </p:cNvSpPr>
              <p:nvPr/>
            </p:nvSpPr>
            <p:spPr bwMode="auto">
              <a:xfrm>
                <a:off x="1779045" y="5266951"/>
                <a:ext cx="1074035" cy="769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4400">
                    <a:sym typeface="Symbol" pitchFamily="18" charset="2"/>
                  </a:rPr>
                  <a:t>d =</a:t>
                </a:r>
                <a:endParaRPr lang="en-US" altLang="en-US" sz="4400"/>
              </a:p>
            </p:txBody>
          </p:sp>
        </p:grp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1649413" y="1265238"/>
            <a:ext cx="7321550" cy="1200150"/>
            <a:chOff x="1649981" y="1264581"/>
            <a:chExt cx="7321449" cy="1200150"/>
          </a:xfrm>
        </p:grpSpPr>
        <p:grpSp>
          <p:nvGrpSpPr>
            <p:cNvPr id="27666" name="Group 24"/>
            <p:cNvGrpSpPr>
              <a:grpSpLocks/>
            </p:cNvGrpSpPr>
            <p:nvPr/>
          </p:nvGrpSpPr>
          <p:grpSpPr bwMode="auto">
            <a:xfrm>
              <a:off x="1649981" y="1264581"/>
              <a:ext cx="1785262" cy="1200150"/>
              <a:chOff x="2429668" y="3960810"/>
              <a:chExt cx="1771650" cy="1200150"/>
            </a:xfrm>
          </p:grpSpPr>
          <p:grpSp>
            <p:nvGrpSpPr>
              <p:cNvPr id="27670" name="Group 17"/>
              <p:cNvGrpSpPr>
                <a:grpSpLocks/>
              </p:cNvGrpSpPr>
              <p:nvPr/>
            </p:nvGrpSpPr>
            <p:grpSpPr bwMode="auto">
              <a:xfrm>
                <a:off x="2429668" y="3960810"/>
                <a:ext cx="1771650" cy="1200150"/>
                <a:chOff x="2976" y="1707"/>
                <a:chExt cx="1116" cy="756"/>
              </a:xfrm>
            </p:grpSpPr>
            <p:sp>
              <p:nvSpPr>
                <p:cNvPr id="27672" name="Rectangle 13"/>
                <p:cNvSpPr>
                  <a:spLocks noChangeArrowheads="1"/>
                </p:cNvSpPr>
                <p:nvPr/>
              </p:nvSpPr>
              <p:spPr bwMode="auto">
                <a:xfrm>
                  <a:off x="3539" y="1707"/>
                  <a:ext cx="553" cy="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3600"/>
                    <a:t>g</a:t>
                  </a:r>
                </a:p>
                <a:p>
                  <a:pPr algn="ctr"/>
                  <a:r>
                    <a:rPr lang="en-US" altLang="en-US" sz="3600"/>
                    <a:t>mL</a:t>
                  </a:r>
                </a:p>
              </p:txBody>
            </p:sp>
            <p:sp>
              <p:nvSpPr>
                <p:cNvPr id="27673" name="Rectangle 16"/>
                <p:cNvSpPr>
                  <a:spLocks noChangeArrowheads="1"/>
                </p:cNvSpPr>
                <p:nvPr/>
              </p:nvSpPr>
              <p:spPr bwMode="auto">
                <a:xfrm>
                  <a:off x="2976" y="1918"/>
                  <a:ext cx="544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3600">
                      <a:sym typeface="Symbol" pitchFamily="18" charset="2"/>
                    </a:rPr>
                    <a:t>d =</a:t>
                  </a:r>
                  <a:endParaRPr lang="en-US" altLang="en-US" sz="3600"/>
                </a:p>
              </p:txBody>
            </p:sp>
          </p:grpSp>
          <p:sp>
            <p:nvSpPr>
              <p:cNvPr id="27671" name="Line 12"/>
              <p:cNvSpPr>
                <a:spLocks noChangeShapeType="1"/>
              </p:cNvSpPr>
              <p:nvPr/>
            </p:nvSpPr>
            <p:spPr bwMode="auto">
              <a:xfrm flipV="1">
                <a:off x="3390130" y="4618829"/>
                <a:ext cx="687386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67" name="Group 52"/>
            <p:cNvGrpSpPr>
              <a:grpSpLocks/>
            </p:cNvGrpSpPr>
            <p:nvPr/>
          </p:nvGrpSpPr>
          <p:grpSpPr bwMode="auto">
            <a:xfrm>
              <a:off x="3719129" y="1581606"/>
              <a:ext cx="5252301" cy="553998"/>
              <a:chOff x="3719129" y="1581606"/>
              <a:chExt cx="5252301" cy="553998"/>
            </a:xfrm>
          </p:grpSpPr>
          <p:sp>
            <p:nvSpPr>
              <p:cNvPr id="27668" name="TextBox 39"/>
              <p:cNvSpPr txBox="1">
                <a:spLocks noChangeArrowheads="1"/>
              </p:cNvSpPr>
              <p:nvPr/>
            </p:nvSpPr>
            <p:spPr bwMode="auto">
              <a:xfrm>
                <a:off x="4551830" y="1581606"/>
                <a:ext cx="4419600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/>
                  <a:t>for solids and liquids</a:t>
                </a:r>
              </a:p>
            </p:txBody>
          </p:sp>
          <p:cxnSp>
            <p:nvCxnSpPr>
              <p:cNvPr id="27669" name="Straight Arrow Connector 12"/>
              <p:cNvCxnSpPr>
                <a:cxnSpLocks noChangeShapeType="1"/>
              </p:cNvCxnSpPr>
              <p:nvPr/>
            </p:nvCxnSpPr>
            <p:spPr bwMode="auto">
              <a:xfrm>
                <a:off x="3719129" y="1864656"/>
                <a:ext cx="624722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1662113" y="2924175"/>
            <a:ext cx="5002212" cy="1200150"/>
            <a:chOff x="1459756" y="3955767"/>
            <a:chExt cx="5001619" cy="1200150"/>
          </a:xfrm>
        </p:grpSpPr>
        <p:grpSp>
          <p:nvGrpSpPr>
            <p:cNvPr id="27658" name="Group 57"/>
            <p:cNvGrpSpPr>
              <a:grpSpLocks/>
            </p:cNvGrpSpPr>
            <p:nvPr/>
          </p:nvGrpSpPr>
          <p:grpSpPr bwMode="auto">
            <a:xfrm>
              <a:off x="1459756" y="3955767"/>
              <a:ext cx="5001619" cy="1200150"/>
              <a:chOff x="1649980" y="1264581"/>
              <a:chExt cx="5001619" cy="1200150"/>
            </a:xfrm>
          </p:grpSpPr>
          <p:grpSp>
            <p:nvGrpSpPr>
              <p:cNvPr id="27660" name="Group 17"/>
              <p:cNvGrpSpPr>
                <a:grpSpLocks/>
              </p:cNvGrpSpPr>
              <p:nvPr/>
            </p:nvGrpSpPr>
            <p:grpSpPr bwMode="auto">
              <a:xfrm>
                <a:off x="1649980" y="1264581"/>
                <a:ext cx="1577301" cy="1200150"/>
                <a:chOff x="2976" y="1707"/>
                <a:chExt cx="986" cy="756"/>
              </a:xfrm>
            </p:grpSpPr>
            <p:sp>
              <p:nvSpPr>
                <p:cNvPr id="27664" name="Rectangle 13"/>
                <p:cNvSpPr>
                  <a:spLocks noChangeArrowheads="1"/>
                </p:cNvSpPr>
                <p:nvPr/>
              </p:nvSpPr>
              <p:spPr bwMode="auto">
                <a:xfrm>
                  <a:off x="3670" y="1707"/>
                  <a:ext cx="292" cy="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en-US" altLang="en-US" sz="3600"/>
                    <a:t>g</a:t>
                  </a:r>
                </a:p>
                <a:p>
                  <a:pPr algn="ctr"/>
                  <a:r>
                    <a:rPr lang="en-US" altLang="en-US" sz="3600"/>
                    <a:t>L</a:t>
                  </a:r>
                </a:p>
              </p:txBody>
            </p:sp>
            <p:sp>
              <p:nvSpPr>
                <p:cNvPr id="27665" name="Rectangle 16"/>
                <p:cNvSpPr>
                  <a:spLocks noChangeArrowheads="1"/>
                </p:cNvSpPr>
                <p:nvPr/>
              </p:nvSpPr>
              <p:spPr bwMode="auto">
                <a:xfrm>
                  <a:off x="2976" y="1918"/>
                  <a:ext cx="544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3600">
                      <a:sym typeface="Symbol" pitchFamily="18" charset="2"/>
                    </a:rPr>
                    <a:t>d =</a:t>
                  </a:r>
                  <a:endParaRPr lang="en-US" altLang="en-US" sz="3600"/>
                </a:p>
              </p:txBody>
            </p:sp>
          </p:grpSp>
          <p:grpSp>
            <p:nvGrpSpPr>
              <p:cNvPr id="27661" name="Group 59"/>
              <p:cNvGrpSpPr>
                <a:grpSpLocks/>
              </p:cNvGrpSpPr>
              <p:nvPr/>
            </p:nvGrpSpPr>
            <p:grpSpPr bwMode="auto">
              <a:xfrm>
                <a:off x="3719129" y="1581606"/>
                <a:ext cx="2932470" cy="553998"/>
                <a:chOff x="3719129" y="1581606"/>
                <a:chExt cx="2932470" cy="553998"/>
              </a:xfrm>
            </p:grpSpPr>
            <p:sp>
              <p:nvSpPr>
                <p:cNvPr id="27662" name="TextBox 60"/>
                <p:cNvSpPr txBox="1">
                  <a:spLocks noChangeArrowheads="1"/>
                </p:cNvSpPr>
                <p:nvPr/>
              </p:nvSpPr>
              <p:spPr bwMode="auto">
                <a:xfrm>
                  <a:off x="4551830" y="1581606"/>
                  <a:ext cx="2099769" cy="5539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000" b="1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/>
                    <a:t>for gases</a:t>
                  </a:r>
                </a:p>
              </p:txBody>
            </p:sp>
            <p:cxnSp>
              <p:nvCxnSpPr>
                <p:cNvPr id="27663" name="Straight Arrow Connector 12"/>
                <p:cNvCxnSpPr>
                  <a:cxnSpLocks noChangeShapeType="1"/>
                </p:cNvCxnSpPr>
                <p:nvPr/>
              </p:nvCxnSpPr>
              <p:spPr bwMode="auto">
                <a:xfrm>
                  <a:off x="3719129" y="1864656"/>
                  <a:ext cx="624722" cy="0"/>
                </a:xfrm>
                <a:prstGeom prst="straightConnector1">
                  <a:avLst/>
                </a:prstGeom>
                <a:noFill/>
                <a:ln w="381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27659" name="Line 12"/>
            <p:cNvSpPr>
              <a:spLocks noChangeShapeType="1"/>
            </p:cNvSpPr>
            <p:nvPr/>
          </p:nvSpPr>
          <p:spPr bwMode="auto">
            <a:xfrm flipV="1">
              <a:off x="2415666" y="4613786"/>
              <a:ext cx="692667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5465763" y="4932363"/>
            <a:ext cx="441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density is proportional to P</a:t>
            </a: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4416425" y="6242050"/>
            <a:ext cx="5583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density is inversely proportional to T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5492750" y="5600700"/>
            <a:ext cx="4638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density is proportional to MW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49288" y="1598613"/>
            <a:ext cx="90678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NH</a:t>
            </a:r>
            <a:r>
              <a:rPr lang="en-US" altLang="en-US" baseline="-25000"/>
              <a:t>4</a:t>
            </a:r>
            <a:r>
              <a:rPr lang="en-US" altLang="en-US"/>
              <a:t>NO</a:t>
            </a:r>
            <a:r>
              <a:rPr lang="en-US" altLang="en-US" baseline="-25000"/>
              <a:t>3</a:t>
            </a:r>
            <a:r>
              <a:rPr lang="en-US" altLang="en-US" sz="2600"/>
              <a:t> (s)</a:t>
            </a:r>
            <a:r>
              <a:rPr lang="en-US" altLang="en-US"/>
              <a:t> will explode when heated producing N</a:t>
            </a:r>
            <a:r>
              <a:rPr lang="en-US" altLang="en-US" baseline="-25000"/>
              <a:t>2</a:t>
            </a:r>
            <a:r>
              <a:rPr lang="en-US" altLang="en-US" sz="2600"/>
              <a:t> (g)</a:t>
            </a:r>
            <a:r>
              <a:rPr lang="en-US" altLang="en-US"/>
              <a:t>,  O</a:t>
            </a:r>
            <a:r>
              <a:rPr lang="en-US" altLang="en-US" baseline="-25000"/>
              <a:t>2</a:t>
            </a:r>
            <a:r>
              <a:rPr lang="en-US" altLang="en-US" sz="2600"/>
              <a:t> (g)</a:t>
            </a:r>
            <a:r>
              <a:rPr lang="en-US" altLang="en-US"/>
              <a:t>,  and  H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  <a:r>
              <a:rPr lang="en-US" altLang="en-US" sz="2600"/>
              <a:t> (g)</a:t>
            </a:r>
            <a:r>
              <a:rPr lang="en-US" altLang="en-US"/>
              <a:t>.  How many liters of H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  <a:r>
              <a:rPr lang="en-US" altLang="en-US" sz="2600"/>
              <a:t> (g)</a:t>
            </a:r>
            <a:r>
              <a:rPr lang="en-US" altLang="en-US"/>
              <a:t> will form if 3.55 kg of NH</a:t>
            </a:r>
            <a:r>
              <a:rPr lang="en-US" altLang="en-US" baseline="-25000"/>
              <a:t>4</a:t>
            </a:r>
            <a:r>
              <a:rPr lang="en-US" altLang="en-US"/>
              <a:t>NO</a:t>
            </a:r>
            <a:r>
              <a:rPr lang="en-US" altLang="en-US" baseline="-25000"/>
              <a:t>3</a:t>
            </a:r>
            <a:r>
              <a:rPr lang="en-US" altLang="en-US" sz="2600"/>
              <a:t> (s)</a:t>
            </a:r>
            <a:r>
              <a:rPr lang="en-US" altLang="en-US"/>
              <a:t> is detonated ? The temperature of the resulting gases are 425 </a:t>
            </a:r>
            <a:r>
              <a:rPr lang="en-US" altLang="en-US">
                <a:cs typeface="Arial" charset="0"/>
              </a:rPr>
              <a:t>°C and the atmospheric pressure is 0.945 atm.</a:t>
            </a:r>
          </a:p>
        </p:txBody>
      </p:sp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2722563" y="427038"/>
            <a:ext cx="55784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Reactions involving gases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61975" y="4887913"/>
            <a:ext cx="9448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Times"/>
              <a:buAutoNum type="arabicPeriod"/>
            </a:pPr>
            <a:r>
              <a:rPr lang="en-US" altLang="en-US"/>
              <a:t>Write the reaction then balance it</a:t>
            </a:r>
            <a:br>
              <a:rPr lang="en-US" altLang="en-US"/>
            </a:br>
            <a:r>
              <a:rPr lang="en-US" altLang="en-US" sz="2000"/>
              <a:t> </a:t>
            </a:r>
          </a:p>
          <a:p>
            <a:pPr>
              <a:buFont typeface="Times"/>
              <a:buAutoNum type="arabicPeriod"/>
            </a:pPr>
            <a:r>
              <a:rPr lang="en-US" altLang="en-US"/>
              <a:t>Incorporate stoichiometry to solve the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60363" y="457200"/>
            <a:ext cx="9601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- gases are compressible and gases exert a pressure on any surface they are in contact with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6563" y="2335213"/>
            <a:ext cx="891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- atmosphere is made up of gases and thus exerts a pressure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6563" y="4189413"/>
            <a:ext cx="9518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- pressure the atmosphere exerts is called ……. “atmospheric pressure” (or barometric pressure)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150813"/>
            <a:ext cx="8077200" cy="515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2722563" y="5537200"/>
            <a:ext cx="4724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/>
              <a:t>Oklahoma City, 1995</a:t>
            </a:r>
            <a:br>
              <a:rPr lang="en-US" altLang="en-US"/>
            </a:br>
            <a:r>
              <a:rPr lang="en-US" altLang="en-US" sz="2000"/>
              <a:t> 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168 people killed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3713163" y="227013"/>
            <a:ext cx="2743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u="sng"/>
              <a:t>Gas mixtures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98563" y="1101725"/>
            <a:ext cx="8001000" cy="523875"/>
            <a:chOff x="892969" y="1217612"/>
            <a:chExt cx="8001000" cy="523220"/>
          </a:xfrm>
        </p:grpSpPr>
        <p:sp>
          <p:nvSpPr>
            <p:cNvPr id="30730" name="TextBox 2"/>
            <p:cNvSpPr txBox="1">
              <a:spLocks noChangeArrowheads="1"/>
            </p:cNvSpPr>
            <p:nvPr/>
          </p:nvSpPr>
          <p:spPr bwMode="auto">
            <a:xfrm>
              <a:off x="892969" y="1217612"/>
              <a:ext cx="8001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800"/>
                <a:t>air		78% N</a:t>
              </a:r>
              <a:r>
                <a:rPr lang="en-US" altLang="en-US" sz="2800" baseline="-25000"/>
                <a:t>2</a:t>
              </a:r>
              <a:r>
                <a:rPr lang="en-US" altLang="en-US" sz="2400"/>
                <a:t> (g)</a:t>
              </a:r>
              <a:r>
                <a:rPr lang="en-US" altLang="en-US" sz="2800"/>
                <a:t> + 21% O</a:t>
              </a:r>
              <a:r>
                <a:rPr lang="en-US" altLang="en-US" sz="2800" baseline="-25000"/>
                <a:t>2</a:t>
              </a:r>
              <a:r>
                <a:rPr lang="en-US" altLang="en-US" sz="2800"/>
                <a:t> </a:t>
              </a:r>
              <a:r>
                <a:rPr lang="en-US" altLang="en-US" sz="2400"/>
                <a:t>(g)</a:t>
              </a:r>
              <a:r>
                <a:rPr lang="en-US" altLang="en-US" sz="2800"/>
                <a:t> + 1% Ar </a:t>
              </a:r>
              <a:r>
                <a:rPr lang="en-US" altLang="en-US" sz="2400"/>
                <a:t>(g)</a:t>
              </a:r>
              <a:r>
                <a:rPr lang="en-US" altLang="en-US" sz="2800"/>
                <a:t>  </a:t>
              </a:r>
            </a:p>
          </p:txBody>
        </p:sp>
        <p:cxnSp>
          <p:nvCxnSpPr>
            <p:cNvPr id="30731" name="Straight Arrow Connector 12"/>
            <p:cNvCxnSpPr>
              <a:cxnSpLocks noChangeShapeType="1"/>
            </p:cNvCxnSpPr>
            <p:nvPr/>
          </p:nvCxnSpPr>
          <p:spPr bwMode="auto">
            <a:xfrm>
              <a:off x="1739659" y="1506470"/>
              <a:ext cx="624722" cy="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4163" y="2055813"/>
            <a:ext cx="98298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200400" indent="-32004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Partial Pressure</a:t>
            </a:r>
            <a:r>
              <a:rPr lang="en-US" altLang="en-US"/>
              <a:t> – the pressure an individual component exerts in a gas mixture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4663" y="3422650"/>
            <a:ext cx="944721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The partial pressure exerted by a particular gas in a mixture is proportional to the number of moles present of that particular gas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1463" y="5135563"/>
            <a:ext cx="982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78% molecules in air are N</a:t>
            </a:r>
            <a:r>
              <a:rPr lang="en-US" altLang="en-US" sz="2400" baseline="-25000"/>
              <a:t>2</a:t>
            </a:r>
            <a:r>
              <a:rPr lang="en-US" altLang="en-US" sz="2400"/>
              <a:t> so 78% of pressure in air is due to N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71463" y="5835650"/>
            <a:ext cx="9785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21% molecules in air are O</a:t>
            </a:r>
            <a:r>
              <a:rPr lang="en-US" altLang="en-US" sz="2400" baseline="-25000"/>
              <a:t>2</a:t>
            </a:r>
            <a:r>
              <a:rPr lang="en-US" altLang="en-US" sz="2400"/>
              <a:t> so 21% of pressure in air is due to O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17500" y="6508750"/>
            <a:ext cx="9539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1% molecules in air are Ar so 1% of pressure in air is due to Ar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25575" y="2579688"/>
            <a:ext cx="10001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PP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2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6563" y="3808413"/>
            <a:ext cx="9448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26" tIns="50813" rIns="101626" bIns="50813"/>
          <a:lstStyle>
            <a:lvl1pPr marL="2743200" indent="-2743200" defTabSz="10160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/>
              </a:defRPr>
            </a:lvl1pPr>
            <a:lvl2pPr marL="742950" indent="-285750" defTabSz="10160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Times"/>
              </a:defRPr>
            </a:lvl2pPr>
            <a:lvl3pPr marL="1143000" indent="-228600" defTabSz="10160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/>
              </a:defRPr>
            </a:lvl3pPr>
            <a:lvl4pPr marL="1600200" indent="-228600" defTabSz="10160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/>
              </a:defRPr>
            </a:lvl4pPr>
            <a:lvl5pPr marL="2057400" indent="-228600" defTabSz="10160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buFontTx/>
              <a:buNone/>
            </a:pPr>
            <a:r>
              <a:rPr lang="en-US" altLang="en-US" sz="3200" u="sng">
                <a:latin typeface="Arial" charset="0"/>
              </a:rPr>
              <a:t>Daltons Law of Partial Pressure</a:t>
            </a:r>
            <a:r>
              <a:rPr lang="en-US" altLang="en-US" sz="3000">
                <a:latin typeface="Arial" charset="0"/>
              </a:rPr>
              <a:t> – The total pressure exerted by a mixture of gases is the sum of the individual partial pressures exerted by each component of the mixture.</a:t>
            </a:r>
            <a:endParaRPr lang="en-US" altLang="en-US" sz="400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5588" y="6394450"/>
            <a:ext cx="69326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/>
              <a:t>P</a:t>
            </a:r>
            <a:r>
              <a:rPr lang="en-US" altLang="en-US" sz="3600" baseline="-25000"/>
              <a:t>tot</a:t>
            </a:r>
            <a:r>
              <a:rPr lang="en-US" altLang="en-US" sz="3600"/>
              <a:t> = PP</a:t>
            </a:r>
            <a:r>
              <a:rPr lang="en-US" altLang="en-US" sz="3600" baseline="-25000"/>
              <a:t>a</a:t>
            </a:r>
            <a:r>
              <a:rPr lang="en-US" altLang="en-US" sz="3600"/>
              <a:t> + PP</a:t>
            </a:r>
            <a:r>
              <a:rPr lang="en-US" altLang="en-US" sz="3600" baseline="-25000"/>
              <a:t>b</a:t>
            </a:r>
            <a:r>
              <a:rPr lang="en-US" altLang="en-US" sz="3600"/>
              <a:t> + PP</a:t>
            </a:r>
            <a:r>
              <a:rPr lang="en-US" altLang="en-US" sz="3600" baseline="-25000"/>
              <a:t>c</a:t>
            </a:r>
            <a:r>
              <a:rPr lang="en-US" altLang="en-US" sz="3600"/>
              <a:t> …. etc.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150813"/>
            <a:ext cx="2903537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3906838" y="1303338"/>
            <a:ext cx="43370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John Dalton</a:t>
            </a:r>
            <a:br>
              <a:rPr lang="en-US" altLang="en-US" sz="3200"/>
            </a:br>
            <a:r>
              <a:rPr lang="en-US" altLang="en-US" sz="3200"/>
              <a:t>  1766 – 1844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65163" y="684213"/>
            <a:ext cx="92202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12.3 g CH</a:t>
            </a:r>
            <a:r>
              <a:rPr lang="en-US" altLang="en-US" sz="3200" baseline="-25000"/>
              <a:t>4</a:t>
            </a:r>
            <a:r>
              <a:rPr lang="en-US" altLang="en-US" sz="3200"/>
              <a:t> and 16.1 g O</a:t>
            </a:r>
            <a:r>
              <a:rPr lang="en-US" altLang="en-US" sz="3200" baseline="-25000"/>
              <a:t>2</a:t>
            </a:r>
            <a:r>
              <a:rPr lang="en-US" altLang="en-US" sz="3200"/>
              <a:t> are sealed in a</a:t>
            </a:r>
            <a:br>
              <a:rPr lang="en-US" altLang="en-US" sz="3200"/>
            </a:br>
            <a:r>
              <a:rPr lang="en-US" altLang="en-US" sz="3200"/>
              <a:t>750.0 mL container at 15.0 </a:t>
            </a:r>
            <a:r>
              <a:rPr lang="en-US" altLang="en-US" sz="3200">
                <a:cs typeface="Arial" charset="0"/>
              </a:rPr>
              <a:t>°C. What is the partial pressure exerted by each component and what is the total pressure of the mixture ? </a:t>
            </a: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2646363" y="608013"/>
            <a:ext cx="5791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collecting a gas </a:t>
            </a:r>
            <a:r>
              <a:rPr lang="en-US" altLang="en-US" u="sng"/>
              <a:t>over water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9" y="2208212"/>
            <a:ext cx="4191000" cy="344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3" y="2124074"/>
            <a:ext cx="4903785" cy="3531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741363" y="684213"/>
            <a:ext cx="8991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/>
              <a:t>How many g of CO</a:t>
            </a:r>
            <a:r>
              <a:rPr lang="en-US" altLang="en-US" sz="3200" baseline="-25000"/>
              <a:t>2</a:t>
            </a:r>
            <a:r>
              <a:rPr lang="en-US" altLang="en-US" sz="3200"/>
              <a:t> exist in a container if collected </a:t>
            </a:r>
            <a:r>
              <a:rPr lang="en-US" altLang="en-US" sz="3200" u="sng"/>
              <a:t>over water</a:t>
            </a:r>
            <a:r>
              <a:rPr lang="en-US" altLang="en-US" sz="3200"/>
              <a:t> at  30.0 </a:t>
            </a:r>
            <a:r>
              <a:rPr lang="en-US" altLang="en-US" sz="3200">
                <a:cs typeface="Arial" charset="0"/>
              </a:rPr>
              <a:t>°C into a 319 mL flask at 685.5 mm Hg ?</a:t>
            </a: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07963" y="1217613"/>
            <a:ext cx="9753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26" tIns="50813" rIns="101626" bIns="50813"/>
          <a:lstStyle>
            <a:lvl1pPr marL="457200" indent="-457200" defTabSz="10160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"/>
              </a:defRPr>
            </a:lvl1pPr>
            <a:lvl2pPr marL="742950" indent="-285750" defTabSz="101600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Times"/>
              </a:defRPr>
            </a:lvl2pPr>
            <a:lvl3pPr marL="1143000" indent="-228600" defTabSz="10160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Times"/>
              </a:defRPr>
            </a:lvl3pPr>
            <a:lvl4pPr marL="1600200" indent="-228600" defTabSz="10160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Times"/>
              </a:defRPr>
            </a:lvl4pPr>
            <a:lvl5pPr marL="2057400" indent="-228600" defTabSz="10160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Times"/>
              </a:defRPr>
            </a:lvl5pPr>
            <a:lvl6pPr marL="25146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/>
              </a:defRPr>
            </a:lvl6pPr>
            <a:lvl7pPr marL="29718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/>
              </a:defRPr>
            </a:lvl7pPr>
            <a:lvl8pPr marL="34290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/>
              </a:defRPr>
            </a:lvl8pPr>
            <a:lvl9pPr marL="3886200" indent="-228600" defTabSz="1016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Times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3000">
                <a:latin typeface="Arial" charset="0"/>
                <a:cs typeface="Arial" charset="0"/>
              </a:rPr>
              <a:t>Gases are in continuous motion</a:t>
            </a:r>
            <a:br>
              <a:rPr lang="en-US" altLang="en-US" sz="3000">
                <a:latin typeface="Arial" charset="0"/>
                <a:cs typeface="Arial" charset="0"/>
              </a:rPr>
            </a:br>
            <a:r>
              <a:rPr lang="en-US" altLang="en-US" sz="3000">
                <a:latin typeface="Arial" charset="0"/>
                <a:cs typeface="Arial" charset="0"/>
              </a:rPr>
              <a:t>with varying velocities</a:t>
            </a:r>
            <a:br>
              <a:rPr lang="en-US" altLang="en-US" sz="3000">
                <a:latin typeface="Arial" charset="0"/>
                <a:cs typeface="Arial" charset="0"/>
              </a:rPr>
            </a:br>
            <a:r>
              <a:rPr lang="en-US" altLang="en-US" sz="1600">
                <a:latin typeface="Arial" charset="0"/>
                <a:cs typeface="Arial" charset="0"/>
              </a:rPr>
              <a:t> </a:t>
            </a:r>
          </a:p>
          <a:p>
            <a:pPr>
              <a:buFontTx/>
              <a:buAutoNum type="arabicPeriod"/>
            </a:pPr>
            <a:r>
              <a:rPr lang="en-US" altLang="en-US" sz="3000">
                <a:latin typeface="Arial" charset="0"/>
                <a:cs typeface="Arial" charset="0"/>
              </a:rPr>
              <a:t>Individual gas particles are so far apart, the volume between particles is mostly empty space</a:t>
            </a:r>
            <a:br>
              <a:rPr lang="en-US" altLang="en-US" sz="3000">
                <a:latin typeface="Arial" charset="0"/>
                <a:cs typeface="Arial" charset="0"/>
              </a:rPr>
            </a:br>
            <a:r>
              <a:rPr lang="en-US" altLang="en-US" sz="1600">
                <a:latin typeface="Arial" charset="0"/>
                <a:cs typeface="Arial" charset="0"/>
              </a:rPr>
              <a:t> </a:t>
            </a:r>
          </a:p>
          <a:p>
            <a:pPr>
              <a:buFontTx/>
              <a:buAutoNum type="arabicPeriod"/>
            </a:pPr>
            <a:r>
              <a:rPr lang="en-US" altLang="en-US" sz="3000">
                <a:latin typeface="Arial" charset="0"/>
                <a:cs typeface="Arial" charset="0"/>
              </a:rPr>
              <a:t>Gas particles are not attracted</a:t>
            </a:r>
            <a:br>
              <a:rPr lang="en-US" altLang="en-US" sz="3000">
                <a:latin typeface="Arial" charset="0"/>
                <a:cs typeface="Arial" charset="0"/>
              </a:rPr>
            </a:br>
            <a:r>
              <a:rPr lang="en-US" altLang="en-US" sz="3000">
                <a:latin typeface="Arial" charset="0"/>
                <a:cs typeface="Arial" charset="0"/>
              </a:rPr>
              <a:t>or repulsed by each other</a:t>
            </a:r>
            <a:br>
              <a:rPr lang="en-US" altLang="en-US" sz="3000">
                <a:latin typeface="Arial" charset="0"/>
                <a:cs typeface="Arial" charset="0"/>
              </a:rPr>
            </a:br>
            <a:r>
              <a:rPr lang="en-US" altLang="en-US" sz="1600">
                <a:latin typeface="Arial" charset="0"/>
                <a:cs typeface="Arial" charset="0"/>
              </a:rPr>
              <a:t> </a:t>
            </a:r>
          </a:p>
          <a:p>
            <a:pPr>
              <a:buFontTx/>
              <a:buAutoNum type="arabicPeriod"/>
            </a:pPr>
            <a:r>
              <a:rPr lang="en-US" altLang="en-US" sz="3000">
                <a:latin typeface="Arial" charset="0"/>
                <a:cs typeface="Arial" charset="0"/>
              </a:rPr>
              <a:t>Collisions are elastic</a:t>
            </a:r>
            <a:br>
              <a:rPr lang="en-US" altLang="en-US" sz="3000">
                <a:latin typeface="Arial" charset="0"/>
                <a:cs typeface="Arial" charset="0"/>
              </a:rPr>
            </a:br>
            <a:r>
              <a:rPr lang="en-US" altLang="en-US" sz="1600">
                <a:latin typeface="Arial" charset="0"/>
                <a:cs typeface="Arial" charset="0"/>
              </a:rPr>
              <a:t> </a:t>
            </a:r>
          </a:p>
          <a:p>
            <a:pPr>
              <a:buFontTx/>
              <a:buAutoNum type="arabicPeriod"/>
            </a:pPr>
            <a:r>
              <a:rPr lang="en-US" altLang="en-US" sz="3000">
                <a:latin typeface="Arial" charset="0"/>
                <a:cs typeface="Arial" charset="0"/>
              </a:rPr>
              <a:t>The average kinetic energy</a:t>
            </a:r>
            <a:br>
              <a:rPr lang="en-US" altLang="en-US" sz="3000">
                <a:latin typeface="Arial" charset="0"/>
                <a:cs typeface="Arial" charset="0"/>
              </a:rPr>
            </a:br>
            <a:r>
              <a:rPr lang="en-US" altLang="en-US" sz="3000">
                <a:latin typeface="Arial" charset="0"/>
                <a:cs typeface="Arial" charset="0"/>
              </a:rPr>
              <a:t> of molecules is proportional</a:t>
            </a:r>
            <a:br>
              <a:rPr lang="en-US" altLang="en-US" sz="3000">
                <a:latin typeface="Arial" charset="0"/>
                <a:cs typeface="Arial" charset="0"/>
              </a:rPr>
            </a:br>
            <a:r>
              <a:rPr lang="en-US" altLang="en-US" sz="3000">
                <a:latin typeface="Arial" charset="0"/>
                <a:cs typeface="Arial" charset="0"/>
              </a:rPr>
              <a:t> to temperature.</a:t>
            </a:r>
          </a:p>
        </p:txBody>
      </p:sp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2036763" y="87313"/>
            <a:ext cx="6553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Kinetic – Molecular Theory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912813"/>
            <a:ext cx="137160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3694113"/>
            <a:ext cx="338137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803275" y="415925"/>
            <a:ext cx="883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11375" indent="-21113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diffusion</a:t>
            </a:r>
            <a:r>
              <a:rPr lang="en-US" altLang="en-US"/>
              <a:t> – spontaneous dispersion of gases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79563" y="2132013"/>
            <a:ext cx="53228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 </a:t>
            </a:r>
            <a:r>
              <a:rPr lang="en-US" altLang="en-US" u="sng"/>
              <a:t>temperature of a gas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55725" y="1316038"/>
            <a:ext cx="7735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Rate of diffusion depends on 2 things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2763" y="2800350"/>
            <a:ext cx="9448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– </a:t>
            </a:r>
            <a:r>
              <a:rPr lang="en-US" altLang="en-US" sz="2600"/>
              <a:t>increase in temperature results in an increase in KE; and an increase in KE results in an increase in velocity; thus </a:t>
            </a:r>
            <a:r>
              <a:rPr lang="en-US" altLang="en-US" sz="2600">
                <a:solidFill>
                  <a:srgbClr val="005A9E"/>
                </a:solidFill>
              </a:rPr>
              <a:t>an </a:t>
            </a:r>
            <a:r>
              <a:rPr lang="en-US" altLang="en-US" sz="2600" u="sng">
                <a:solidFill>
                  <a:srgbClr val="005A9E"/>
                </a:solidFill>
              </a:rPr>
              <a:t>increase</a:t>
            </a:r>
            <a:r>
              <a:rPr lang="en-US" altLang="en-US" sz="2600">
                <a:solidFill>
                  <a:srgbClr val="005A9E"/>
                </a:solidFill>
              </a:rPr>
              <a:t> in temperature results in an </a:t>
            </a:r>
            <a:r>
              <a:rPr lang="en-US" altLang="en-US" sz="2600" u="sng">
                <a:solidFill>
                  <a:srgbClr val="005A9E"/>
                </a:solidFill>
              </a:rPr>
              <a:t>increase</a:t>
            </a:r>
            <a:r>
              <a:rPr lang="en-US" altLang="en-US" sz="2600">
                <a:solidFill>
                  <a:srgbClr val="005A9E"/>
                </a:solidFill>
              </a:rPr>
              <a:t> in diffusion rate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16075" y="4745038"/>
            <a:ext cx="5145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2. </a:t>
            </a:r>
            <a:r>
              <a:rPr lang="en-US" altLang="en-US" u="sng"/>
              <a:t>MW of a gas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55638" y="5408613"/>
            <a:ext cx="92297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– </a:t>
            </a:r>
            <a:r>
              <a:rPr lang="en-US" altLang="en-US" sz="2600"/>
              <a:t>rate of diffusion is inversely proportional to square root of the MW; thus </a:t>
            </a:r>
            <a:r>
              <a:rPr lang="en-US" altLang="en-US" sz="2600">
                <a:solidFill>
                  <a:srgbClr val="005A9E"/>
                </a:solidFill>
              </a:rPr>
              <a:t>an </a:t>
            </a:r>
            <a:r>
              <a:rPr lang="en-US" altLang="en-US" sz="2600" u="sng">
                <a:solidFill>
                  <a:srgbClr val="005A9E"/>
                </a:solidFill>
              </a:rPr>
              <a:t>increase</a:t>
            </a:r>
            <a:r>
              <a:rPr lang="en-US" altLang="en-US" sz="2600">
                <a:solidFill>
                  <a:srgbClr val="005A9E"/>
                </a:solidFill>
              </a:rPr>
              <a:t> in MW results in a </a:t>
            </a:r>
            <a:r>
              <a:rPr lang="en-US" altLang="en-US" sz="2600" u="sng">
                <a:solidFill>
                  <a:srgbClr val="005A9E"/>
                </a:solidFill>
              </a:rPr>
              <a:t>decrease</a:t>
            </a:r>
            <a:r>
              <a:rPr lang="en-US" altLang="en-US" sz="2600">
                <a:solidFill>
                  <a:srgbClr val="005A9E"/>
                </a:solidFill>
              </a:rPr>
              <a:t> in diffusion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531813"/>
            <a:ext cx="432752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6684963" y="1695450"/>
            <a:ext cx="2438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effusion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-1588"/>
            <a:ext cx="9774238" cy="76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-1588"/>
            <a:ext cx="8453438" cy="762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341438"/>
            <a:ext cx="101631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760413"/>
            <a:ext cx="1789113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390900" y="1941513"/>
            <a:ext cx="2624138" cy="4914900"/>
            <a:chOff x="3605773" y="1941513"/>
            <a:chExt cx="2622784" cy="4914900"/>
          </a:xfrm>
        </p:grpSpPr>
        <p:pic>
          <p:nvPicPr>
            <p:cNvPr id="615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773" y="1941513"/>
              <a:ext cx="2420938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6369" y="5611813"/>
              <a:ext cx="992188" cy="124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142163" y="2401888"/>
            <a:ext cx="1066800" cy="4452937"/>
            <a:chOff x="7141369" y="2401887"/>
            <a:chExt cx="1066800" cy="4452938"/>
          </a:xfrm>
        </p:grpSpPr>
        <p:pic>
          <p:nvPicPr>
            <p:cNvPr id="6150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1369" y="2401887"/>
              <a:ext cx="962025" cy="445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TextBox 3"/>
            <p:cNvSpPr txBox="1">
              <a:spLocks noChangeArrowheads="1"/>
            </p:cNvSpPr>
            <p:nvPr/>
          </p:nvSpPr>
          <p:spPr bwMode="auto">
            <a:xfrm>
              <a:off x="7827169" y="3503612"/>
              <a:ext cx="381000" cy="19389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/>
                <a:t/>
              </a:r>
              <a:br>
                <a:rPr lang="en-US" altLang="en-US"/>
              </a:br>
              <a:endParaRPr lang="en-US" altLang="en-US"/>
            </a:p>
          </p:txBody>
        </p:sp>
      </p:grp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2547938" y="236538"/>
            <a:ext cx="7620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06650" indent="-24066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barometer</a:t>
            </a:r>
            <a:r>
              <a:rPr lang="en-US" altLang="en-US"/>
              <a:t> – instrument that measures atmospheric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379413"/>
            <a:ext cx="3810000" cy="655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5008563" y="2894013"/>
            <a:ext cx="464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/>
              <a:t>Evangelista Torricelli</a:t>
            </a:r>
            <a:br>
              <a:rPr lang="en-US" altLang="en-US" sz="3200"/>
            </a:br>
            <a:r>
              <a:rPr lang="en-US" altLang="en-US" sz="3200"/>
              <a:t>1608 – 1647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/>
          <p:cNvGrpSpPr>
            <a:grpSpLocks/>
          </p:cNvGrpSpPr>
          <p:nvPr/>
        </p:nvGrpSpPr>
        <p:grpSpPr bwMode="auto">
          <a:xfrm>
            <a:off x="296863" y="561975"/>
            <a:ext cx="4397375" cy="6542088"/>
            <a:chOff x="359569" y="561881"/>
            <a:chExt cx="4397374" cy="6542088"/>
          </a:xfrm>
        </p:grpSpPr>
        <p:pic>
          <p:nvPicPr>
            <p:cNvPr id="820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69" y="561881"/>
              <a:ext cx="3910012" cy="654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581" y="1674812"/>
              <a:ext cx="487362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45175" y="561975"/>
            <a:ext cx="3505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u="sng"/>
              <a:t>2 opposing forces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56263" y="1446213"/>
            <a:ext cx="41179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/>
              <a:t>1. wt. of Hg in tube being pulled down and out by gravity (</a:t>
            </a:r>
            <a:r>
              <a:rPr lang="en-US" altLang="en-US" sz="2600">
                <a:solidFill>
                  <a:srgbClr val="FF0000"/>
                </a:solidFill>
              </a:rPr>
              <a:t>red</a:t>
            </a:r>
            <a:r>
              <a:rPr lang="en-US" altLang="en-US" sz="2600"/>
              <a:t> arrow)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56263" y="3111500"/>
            <a:ext cx="430847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/>
              <a:t>2. atm. pressure exerts on liq Hg (</a:t>
            </a:r>
            <a:r>
              <a:rPr lang="en-US" altLang="en-US" sz="2600">
                <a:solidFill>
                  <a:srgbClr val="0070C0"/>
                </a:solidFill>
              </a:rPr>
              <a:t>blue</a:t>
            </a:r>
            <a:r>
              <a:rPr lang="en-US" altLang="en-US" sz="2600"/>
              <a:t> arrow) which results in pushing the Hg back up the tube </a:t>
            </a:r>
          </a:p>
        </p:txBody>
      </p:sp>
      <p:sp>
        <p:nvSpPr>
          <p:cNvPr id="21" name="U-Turn Arrow 20"/>
          <p:cNvSpPr/>
          <p:nvPr/>
        </p:nvSpPr>
        <p:spPr bwMode="auto">
          <a:xfrm rot="10800000" flipH="1">
            <a:off x="1350963" y="5789613"/>
            <a:ext cx="1963737" cy="10668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0070C0">
              <a:alpha val="5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2400" b="0">
              <a:solidFill>
                <a:srgbClr val="00CCFF"/>
              </a:solidFill>
              <a:latin typeface="Times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02200" y="5235575"/>
            <a:ext cx="5110163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/>
              <a:t>when the weight of the Hg left in the tube </a:t>
            </a:r>
            <a:r>
              <a:rPr lang="en-US" altLang="en-US" sz="2600" u="sng"/>
              <a:t>equals</a:t>
            </a:r>
            <a:r>
              <a:rPr lang="en-US" altLang="en-US" sz="2600"/>
              <a:t> the pressure exerted by the atmosphere, the Hg stops flowing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296863" y="531813"/>
            <a:ext cx="4392612" cy="6572250"/>
            <a:chOff x="359569" y="561881"/>
            <a:chExt cx="4397374" cy="6542088"/>
          </a:xfrm>
        </p:grpSpPr>
        <p:pic>
          <p:nvPicPr>
            <p:cNvPr id="922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569" y="561881"/>
              <a:ext cx="3910012" cy="654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581" y="1674812"/>
              <a:ext cx="487362" cy="403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59388" y="350838"/>
            <a:ext cx="45593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/>
              <a:t>h = the distance from top of the Hg in tube down to the top of the pool of Hg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21313" y="2360613"/>
            <a:ext cx="43973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/>
              <a:t>at sea level, h = 76 cm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21313" y="3224213"/>
            <a:ext cx="39814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/>
              <a:t>at sea level, h = 760 mm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48300" y="4037013"/>
            <a:ext cx="42608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600"/>
              <a:t>at sea level, h = 30 inches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68913" y="5103813"/>
            <a:ext cx="47021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atmospheric pressure </a:t>
            </a:r>
            <a:br>
              <a:rPr lang="en-US" altLang="en-US" sz="2800"/>
            </a:br>
            <a:r>
              <a:rPr lang="en-US" altLang="en-US" sz="2800"/>
              <a:t>(or barometric pressure) is often given units of</a:t>
            </a:r>
            <a:br>
              <a:rPr lang="en-US" altLang="en-US" sz="2800"/>
            </a:br>
            <a:r>
              <a:rPr lang="en-US" altLang="en-US" sz="2800">
                <a:solidFill>
                  <a:srgbClr val="0070C0"/>
                </a:solidFill>
              </a:rPr>
              <a:t>mm Hg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992188" y="303213"/>
            <a:ext cx="8534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A standard reference point for pressure measurements was agreed to be sea-level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19375" y="2589213"/>
            <a:ext cx="6635750" cy="5540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1 atm pressure  =  29.92 inches Hg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57513" y="4570413"/>
            <a:ext cx="5267325" cy="5540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1 atm pressure  =  760 torr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06525" y="5616575"/>
            <a:ext cx="7772400" cy="5540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1 atm pressure  =  14.7 lbs/in</a:t>
            </a:r>
            <a:r>
              <a:rPr lang="en-US" altLang="en-US" baseline="30000"/>
              <a:t>2</a:t>
            </a:r>
            <a:r>
              <a:rPr lang="en-US" altLang="en-US"/>
              <a:t>  =  14.7 psi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2913" y="1600200"/>
            <a:ext cx="9067800" cy="566738"/>
            <a:chOff x="283691" y="2323564"/>
            <a:chExt cx="9067478" cy="566655"/>
          </a:xfrm>
        </p:grpSpPr>
        <p:sp>
          <p:nvSpPr>
            <p:cNvPr id="10253" name="TextBox 7"/>
            <p:cNvSpPr txBox="1">
              <a:spLocks noChangeArrowheads="1"/>
            </p:cNvSpPr>
            <p:nvPr/>
          </p:nvSpPr>
          <p:spPr bwMode="auto">
            <a:xfrm>
              <a:off x="3579859" y="2323564"/>
              <a:ext cx="5771310" cy="55399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 1 atm pressure  =  760 mm Hg</a:t>
              </a:r>
            </a:p>
          </p:txBody>
        </p:sp>
        <p:grpSp>
          <p:nvGrpSpPr>
            <p:cNvPr id="10254" name="Group 9"/>
            <p:cNvGrpSpPr>
              <a:grpSpLocks/>
            </p:cNvGrpSpPr>
            <p:nvPr/>
          </p:nvGrpSpPr>
          <p:grpSpPr bwMode="auto">
            <a:xfrm>
              <a:off x="283691" y="2336221"/>
              <a:ext cx="3276278" cy="553998"/>
              <a:chOff x="283691" y="2336221"/>
              <a:chExt cx="3276278" cy="553998"/>
            </a:xfrm>
          </p:grpSpPr>
          <p:sp>
            <p:nvSpPr>
              <p:cNvPr id="10255" name="TextBox 3"/>
              <p:cNvSpPr txBox="1">
                <a:spLocks noChangeArrowheads="1"/>
              </p:cNvSpPr>
              <p:nvPr/>
            </p:nvSpPr>
            <p:spPr bwMode="auto">
              <a:xfrm>
                <a:off x="283691" y="2336221"/>
                <a:ext cx="3276278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/>
                  <a:t>by definition</a:t>
                </a:r>
              </a:p>
            </p:txBody>
          </p:sp>
          <p:cxnSp>
            <p:nvCxnSpPr>
              <p:cNvPr id="10256" name="Straight Arrow Connector 8"/>
              <p:cNvCxnSpPr>
                <a:cxnSpLocks noChangeShapeType="1"/>
              </p:cNvCxnSpPr>
              <p:nvPr/>
            </p:nvCxnSpPr>
            <p:spPr bwMode="auto">
              <a:xfrm>
                <a:off x="2797969" y="2613220"/>
                <a:ext cx="559635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992188" y="3579813"/>
            <a:ext cx="7086600" cy="554037"/>
            <a:chOff x="992562" y="3579812"/>
            <a:chExt cx="7086278" cy="553998"/>
          </a:xfrm>
        </p:grpSpPr>
        <p:sp>
          <p:nvSpPr>
            <p:cNvPr id="10249" name="TextBox 4"/>
            <p:cNvSpPr txBox="1">
              <a:spLocks noChangeArrowheads="1"/>
            </p:cNvSpPr>
            <p:nvPr/>
          </p:nvSpPr>
          <p:spPr bwMode="auto">
            <a:xfrm>
              <a:off x="4268840" y="3579812"/>
              <a:ext cx="3810000" cy="55399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 1 torr  =  1 mm Hg</a:t>
              </a:r>
            </a:p>
          </p:txBody>
        </p:sp>
        <p:grpSp>
          <p:nvGrpSpPr>
            <p:cNvPr id="10250" name="Group 13"/>
            <p:cNvGrpSpPr>
              <a:grpSpLocks/>
            </p:cNvGrpSpPr>
            <p:nvPr/>
          </p:nvGrpSpPr>
          <p:grpSpPr bwMode="auto">
            <a:xfrm>
              <a:off x="992562" y="3579812"/>
              <a:ext cx="3276278" cy="553998"/>
              <a:chOff x="816769" y="3597237"/>
              <a:chExt cx="3276278" cy="553998"/>
            </a:xfrm>
          </p:grpSpPr>
          <p:sp>
            <p:nvSpPr>
              <p:cNvPr id="10251" name="TextBox 11"/>
              <p:cNvSpPr txBox="1">
                <a:spLocks noChangeArrowheads="1"/>
              </p:cNvSpPr>
              <p:nvPr/>
            </p:nvSpPr>
            <p:spPr bwMode="auto">
              <a:xfrm>
                <a:off x="816769" y="3597237"/>
                <a:ext cx="3276278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0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0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0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0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/>
                  <a:t>by definition </a:t>
                </a:r>
              </a:p>
            </p:txBody>
          </p:sp>
          <p:cxnSp>
            <p:nvCxnSpPr>
              <p:cNvPr id="10252" name="Straight Arrow Connector 12"/>
              <p:cNvCxnSpPr>
                <a:cxnSpLocks noChangeShapeType="1"/>
              </p:cNvCxnSpPr>
              <p:nvPr/>
            </p:nvCxnSpPr>
            <p:spPr bwMode="auto">
              <a:xfrm>
                <a:off x="3295273" y="3886272"/>
                <a:ext cx="559635" cy="0"/>
              </a:xfrm>
              <a:prstGeom prst="straightConnector1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36625" y="6627813"/>
            <a:ext cx="8534400" cy="5540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 1 atm pressure  =  101,325 Pa  =  101.325 kPa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5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98:Templates:Blank Presentation</Template>
  <TotalTime>1714</TotalTime>
  <Words>1106</Words>
  <Application>Microsoft Office PowerPoint</Application>
  <PresentationFormat>Custom</PresentationFormat>
  <Paragraphs>170</Paragraphs>
  <Slides>40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laws</dc:title>
  <dc:subject>CHE 1102</dc:subject>
  <dc:creator>BJ Yoblinski</dc:creator>
  <cp:lastModifiedBy>BJ Yoblinski</cp:lastModifiedBy>
  <cp:revision>159</cp:revision>
  <dcterms:created xsi:type="dcterms:W3CDTF">2001-03-19T16:24:52Z</dcterms:created>
  <dcterms:modified xsi:type="dcterms:W3CDTF">2016-01-19T17:21:41Z</dcterms:modified>
</cp:coreProperties>
</file>