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sldIdLst>
    <p:sldId id="386" r:id="rId2"/>
    <p:sldId id="387" r:id="rId3"/>
    <p:sldId id="259" r:id="rId4"/>
    <p:sldId id="388" r:id="rId5"/>
    <p:sldId id="389" r:id="rId6"/>
    <p:sldId id="390" r:id="rId7"/>
    <p:sldId id="391" r:id="rId8"/>
    <p:sldId id="392" r:id="rId9"/>
    <p:sldId id="394" r:id="rId10"/>
    <p:sldId id="393" r:id="rId11"/>
    <p:sldId id="266" r:id="rId12"/>
    <p:sldId id="260" r:id="rId13"/>
    <p:sldId id="267" r:id="rId14"/>
    <p:sldId id="274" r:id="rId15"/>
    <p:sldId id="395" r:id="rId16"/>
    <p:sldId id="405" r:id="rId17"/>
    <p:sldId id="294" r:id="rId18"/>
    <p:sldId id="289" r:id="rId19"/>
    <p:sldId id="290" r:id="rId20"/>
    <p:sldId id="291" r:id="rId21"/>
    <p:sldId id="396" r:id="rId22"/>
    <p:sldId id="397" r:id="rId23"/>
    <p:sldId id="400" r:id="rId24"/>
    <p:sldId id="293" r:id="rId25"/>
    <p:sldId id="401" r:id="rId26"/>
    <p:sldId id="383" r:id="rId27"/>
    <p:sldId id="385" r:id="rId28"/>
    <p:sldId id="402" r:id="rId29"/>
    <p:sldId id="403" r:id="rId30"/>
    <p:sldId id="302" r:id="rId31"/>
    <p:sldId id="306" r:id="rId32"/>
    <p:sldId id="404" r:id="rId33"/>
    <p:sldId id="406" r:id="rId34"/>
    <p:sldId id="308" r:id="rId35"/>
    <p:sldId id="307" r:id="rId36"/>
    <p:sldId id="318" r:id="rId37"/>
    <p:sldId id="310" r:id="rId38"/>
    <p:sldId id="407" r:id="rId39"/>
    <p:sldId id="316" r:id="rId40"/>
    <p:sldId id="315" r:id="rId41"/>
    <p:sldId id="319" r:id="rId42"/>
    <p:sldId id="320" r:id="rId43"/>
    <p:sldId id="322" r:id="rId44"/>
    <p:sldId id="326" r:id="rId45"/>
  </p:sldIdLst>
  <p:sldSz cx="10158413" cy="7616825"/>
  <p:notesSz cx="6858000" cy="9144000"/>
  <p:defaultTextStyle>
    <a:defPPr>
      <a:defRPr lang="en-US"/>
    </a:defPPr>
    <a:lvl1pPr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3000" b="1" kern="1200">
        <a:solidFill>
          <a:schemeClr val="tx1"/>
        </a:solidFill>
        <a:latin typeface="Arial" charset="0"/>
        <a:ea typeface="ＭＳ Ｐゴシック" pitchFamily="48" charset="-128"/>
        <a:cs typeface="+mn-cs"/>
      </a:defRPr>
    </a:lvl5pPr>
    <a:lvl6pPr marL="2286000" algn="l" defTabSz="914400" rtl="0" eaLnBrk="1" latinLnBrk="0" hangingPunct="1">
      <a:defRPr sz="3000" b="1" kern="1200">
        <a:solidFill>
          <a:schemeClr val="tx1"/>
        </a:solidFill>
        <a:latin typeface="Arial" charset="0"/>
        <a:ea typeface="ＭＳ Ｐゴシック" pitchFamily="48" charset="-128"/>
        <a:cs typeface="+mn-cs"/>
      </a:defRPr>
    </a:lvl6pPr>
    <a:lvl7pPr marL="2743200" algn="l" defTabSz="914400" rtl="0" eaLnBrk="1" latinLnBrk="0" hangingPunct="1">
      <a:defRPr sz="3000" b="1" kern="1200">
        <a:solidFill>
          <a:schemeClr val="tx1"/>
        </a:solidFill>
        <a:latin typeface="Arial" charset="0"/>
        <a:ea typeface="ＭＳ Ｐゴシック" pitchFamily="48" charset="-128"/>
        <a:cs typeface="+mn-cs"/>
      </a:defRPr>
    </a:lvl7pPr>
    <a:lvl8pPr marL="3200400" algn="l" defTabSz="914400" rtl="0" eaLnBrk="1" latinLnBrk="0" hangingPunct="1">
      <a:defRPr sz="3000" b="1" kern="1200">
        <a:solidFill>
          <a:schemeClr val="tx1"/>
        </a:solidFill>
        <a:latin typeface="Arial" charset="0"/>
        <a:ea typeface="ＭＳ Ｐゴシック" pitchFamily="48" charset="-128"/>
        <a:cs typeface="+mn-cs"/>
      </a:defRPr>
    </a:lvl8pPr>
    <a:lvl9pPr marL="3657600" algn="l" defTabSz="914400" rtl="0" eaLnBrk="1" latinLnBrk="0" hangingPunct="1">
      <a:defRPr sz="3000" b="1"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8818" autoAdjust="0"/>
  </p:normalViewPr>
  <p:slideViewPr>
    <p:cSldViewPr>
      <p:cViewPr>
        <p:scale>
          <a:sx n="75" d="100"/>
          <a:sy n="75" d="100"/>
        </p:scale>
        <p:origin x="-379" y="485"/>
      </p:cViewPr>
      <p:guideLst>
        <p:guide orient="horz" pos="2399"/>
        <p:guide pos="3199"/>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54" d="100"/>
          <a:sy n="54" d="100"/>
        </p:scale>
        <p:origin x="-177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A8177F45-E52C-4A83-A064-49FBDEDEF6D9}" type="slidenum">
              <a:rPr lang="en-US"/>
              <a:pPr>
                <a:defRPr/>
              </a:pPr>
              <a:t>‹#›</a:t>
            </a:fld>
            <a:endParaRPr lang="en-US"/>
          </a:p>
        </p:txBody>
      </p:sp>
    </p:spTree>
    <p:extLst>
      <p:ext uri="{BB962C8B-B14F-4D97-AF65-F5344CB8AC3E}">
        <p14:creationId xmlns:p14="http://schemas.microsoft.com/office/powerpoint/2010/main" val="1322036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4E8D31A1-9382-4A2A-8ED6-A1C9A0E125FE}" type="slidenum">
              <a:rPr lang="en-US" altLang="en-US" sz="1200" b="0" smtClean="0"/>
              <a:pPr/>
              <a:t>3</a:t>
            </a:fld>
            <a:endParaRPr lang="en-US" altLang="en-US" sz="1200" b="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t>Figure: 09-03</a:t>
            </a:r>
          </a:p>
          <a:p>
            <a:pPr eaLnBrk="1" hangingPunct="1"/>
            <a:endParaRPr lang="en-US" altLang="en-US" smtClean="0"/>
          </a:p>
          <a:p>
            <a:pPr eaLnBrk="1" hangingPunct="1"/>
            <a:r>
              <a:rPr lang="en-US" altLang="en-US" smtClean="0"/>
              <a:t>Title: </a:t>
            </a:r>
          </a:p>
          <a:p>
            <a:pPr eaLnBrk="1" hangingPunct="1"/>
            <a:r>
              <a:rPr lang="en-US" altLang="en-US" smtClean="0"/>
              <a:t>Shapes of AB</a:t>
            </a:r>
            <a:r>
              <a:rPr lang="en-US" altLang="en-US" i="1" baseline="-25000" smtClean="0"/>
              <a:t>n</a:t>
            </a:r>
            <a:r>
              <a:rPr lang="en-US" altLang="en-US" smtClean="0"/>
              <a:t> molecules.</a:t>
            </a:r>
          </a:p>
          <a:p>
            <a:pPr eaLnBrk="1" hangingPunct="1"/>
            <a:endParaRPr lang="en-US" altLang="en-US" smtClean="0"/>
          </a:p>
          <a:p>
            <a:pPr eaLnBrk="1" hangingPunct="1"/>
            <a:r>
              <a:rPr lang="en-US" altLang="en-US" smtClean="0"/>
              <a:t>Caption: </a:t>
            </a:r>
          </a:p>
          <a:p>
            <a:pPr eaLnBrk="1" hangingPunct="1"/>
            <a:r>
              <a:rPr lang="en-US" altLang="en-US" smtClean="0"/>
              <a:t>For molecules whose formula is of the general form AB</a:t>
            </a:r>
            <a:r>
              <a:rPr lang="en-US" altLang="en-US" i="1" baseline="-25000" smtClean="0"/>
              <a:t>n</a:t>
            </a:r>
            <a:r>
              <a:rPr lang="en-US" altLang="en-US" smtClean="0"/>
              <a:t>, there are five fundamental shapes.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02DAD488-43D7-4A01-893D-E7E766BE1B33}" type="slidenum">
              <a:rPr lang="en-US" altLang="en-US" sz="1200" b="0" smtClean="0"/>
              <a:pPr/>
              <a:t>24</a:t>
            </a:fld>
            <a:endParaRPr lang="en-US" altLang="en-US" sz="1200" b="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smtClean="0"/>
              <a:t>Figure: 09-13</a:t>
            </a:r>
          </a:p>
          <a:p>
            <a:pPr eaLnBrk="1" hangingPunct="1"/>
            <a:endParaRPr lang="en-US" altLang="en-US" smtClean="0"/>
          </a:p>
          <a:p>
            <a:pPr eaLnBrk="1" hangingPunct="1"/>
            <a:r>
              <a:rPr lang="en-US" altLang="en-US" smtClean="0"/>
              <a:t>Title: </a:t>
            </a:r>
          </a:p>
          <a:p>
            <a:pPr eaLnBrk="1" hangingPunct="1"/>
            <a:r>
              <a:rPr lang="en-US" altLang="en-US" smtClean="0"/>
              <a:t>Molecules containing polar bonds.</a:t>
            </a:r>
          </a:p>
          <a:p>
            <a:pPr eaLnBrk="1" hangingPunct="1"/>
            <a:endParaRPr lang="en-US" altLang="en-US" smtClean="0"/>
          </a:p>
          <a:p>
            <a:pPr eaLnBrk="1" hangingPunct="1"/>
            <a:r>
              <a:rPr lang="en-US" altLang="en-US" smtClean="0"/>
              <a:t>Caption: </a:t>
            </a:r>
          </a:p>
          <a:p>
            <a:pPr eaLnBrk="1" hangingPunct="1"/>
            <a:r>
              <a:rPr lang="en-US" altLang="en-US" smtClean="0"/>
              <a:t>Two of these molecules have a zero dipole moment because their bond dipoles cancel one another, while the other molecules are polar.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AE0D46D8-160A-4CEC-BE37-0870349DE714}" type="slidenum">
              <a:rPr lang="en-US" altLang="en-US" sz="1200" b="0" smtClean="0"/>
              <a:pPr/>
              <a:t>30</a:t>
            </a:fld>
            <a:endParaRPr lang="en-US" altLang="en-US" sz="1200" b="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t>Figure: 09-16</a:t>
            </a:r>
          </a:p>
          <a:p>
            <a:pPr eaLnBrk="1" hangingPunct="1"/>
            <a:endParaRPr lang="en-US" altLang="en-US" smtClean="0"/>
          </a:p>
          <a:p>
            <a:pPr eaLnBrk="1" hangingPunct="1"/>
            <a:r>
              <a:rPr lang="en-US" altLang="en-US" smtClean="0"/>
              <a:t>Title: </a:t>
            </a:r>
          </a:p>
          <a:p>
            <a:pPr eaLnBrk="1" hangingPunct="1"/>
            <a:r>
              <a:rPr lang="en-US" altLang="en-US" smtClean="0"/>
              <a:t>Formation of </a:t>
            </a:r>
            <a:r>
              <a:rPr lang="en-US" altLang="en-US" i="1" smtClean="0"/>
              <a:t>sp</a:t>
            </a:r>
            <a:r>
              <a:rPr lang="en-US" altLang="en-US" smtClean="0"/>
              <a:t> hybrid orbitals.</a:t>
            </a:r>
          </a:p>
          <a:p>
            <a:pPr eaLnBrk="1" hangingPunct="1"/>
            <a:endParaRPr lang="en-US" altLang="en-US" smtClean="0"/>
          </a:p>
          <a:p>
            <a:pPr eaLnBrk="1" hangingPunct="1"/>
            <a:r>
              <a:rPr lang="en-US" altLang="en-US" smtClean="0"/>
              <a:t>Caption: </a:t>
            </a:r>
          </a:p>
          <a:p>
            <a:pPr eaLnBrk="1" hangingPunct="1"/>
            <a:r>
              <a:rPr lang="en-US" altLang="en-US" smtClean="0"/>
              <a:t>One </a:t>
            </a:r>
            <a:r>
              <a:rPr lang="en-US" altLang="en-US" i="1" smtClean="0"/>
              <a:t>s</a:t>
            </a:r>
            <a:r>
              <a:rPr lang="en-US" altLang="en-US" smtClean="0"/>
              <a:t> orbital and one </a:t>
            </a:r>
            <a:r>
              <a:rPr lang="en-US" altLang="en-US" i="1" smtClean="0"/>
              <a:t>p</a:t>
            </a:r>
            <a:r>
              <a:rPr lang="en-US" altLang="en-US" smtClean="0"/>
              <a:t> orbital can hybridize to form two equivalent </a:t>
            </a:r>
            <a:r>
              <a:rPr lang="en-US" altLang="en-US" i="1" smtClean="0"/>
              <a:t>sp</a:t>
            </a:r>
            <a:r>
              <a:rPr lang="en-US" altLang="en-US" smtClean="0"/>
              <a:t> hybrid orbitals.  The two hybrid orbitals have their large lobes pointing in opposite directions, 180º apart.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CF0F5F6C-800A-4BE0-9BDE-6405FFD830DB}" type="slidenum">
              <a:rPr lang="en-US" altLang="en-US" sz="1200" b="0" smtClean="0"/>
              <a:pPr/>
              <a:t>31</a:t>
            </a:fld>
            <a:endParaRPr lang="en-US" altLang="en-US" sz="1200" b="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Figure: 09-18</a:t>
            </a:r>
          </a:p>
          <a:p>
            <a:pPr eaLnBrk="1" hangingPunct="1"/>
            <a:endParaRPr lang="en-US" altLang="en-US" smtClean="0"/>
          </a:p>
          <a:p>
            <a:pPr eaLnBrk="1" hangingPunct="1"/>
            <a:r>
              <a:rPr lang="en-US" altLang="en-US" smtClean="0"/>
              <a:t>Title: </a:t>
            </a:r>
          </a:p>
          <a:p>
            <a:pPr eaLnBrk="1" hangingPunct="1"/>
            <a:r>
              <a:rPr lang="en-US" altLang="en-US" smtClean="0"/>
              <a:t>Formation of </a:t>
            </a:r>
            <a:r>
              <a:rPr lang="en-US" altLang="en-US" i="1" smtClean="0"/>
              <a:t>sp</a:t>
            </a:r>
            <a:r>
              <a:rPr lang="en-US" altLang="en-US" baseline="30000" smtClean="0"/>
              <a:t>2</a:t>
            </a:r>
            <a:r>
              <a:rPr lang="en-US" altLang="en-US" smtClean="0"/>
              <a:t> hybrid orbitals.</a:t>
            </a:r>
          </a:p>
          <a:p>
            <a:pPr eaLnBrk="1" hangingPunct="1"/>
            <a:endParaRPr lang="en-US" altLang="en-US" smtClean="0"/>
          </a:p>
          <a:p>
            <a:pPr eaLnBrk="1" hangingPunct="1"/>
            <a:r>
              <a:rPr lang="en-US" altLang="en-US" smtClean="0"/>
              <a:t>Caption: </a:t>
            </a:r>
          </a:p>
          <a:p>
            <a:pPr eaLnBrk="1" hangingPunct="1"/>
            <a:r>
              <a:rPr lang="en-US" altLang="en-US" smtClean="0"/>
              <a:t>One </a:t>
            </a:r>
            <a:r>
              <a:rPr lang="en-US" altLang="en-US" i="1" smtClean="0"/>
              <a:t>s</a:t>
            </a:r>
            <a:r>
              <a:rPr lang="en-US" altLang="en-US" smtClean="0"/>
              <a:t> orbital and two </a:t>
            </a:r>
            <a:r>
              <a:rPr lang="en-US" altLang="en-US" i="1" smtClean="0"/>
              <a:t>p</a:t>
            </a:r>
            <a:r>
              <a:rPr lang="en-US" altLang="en-US" smtClean="0"/>
              <a:t> orbitals can hybridize to form three equivalent </a:t>
            </a:r>
            <a:r>
              <a:rPr lang="en-US" altLang="en-US" i="1" smtClean="0"/>
              <a:t>sp</a:t>
            </a:r>
            <a:r>
              <a:rPr lang="en-US" altLang="en-US" baseline="30000" smtClean="0"/>
              <a:t>2</a:t>
            </a:r>
            <a:r>
              <a:rPr lang="en-US" altLang="en-US" smtClean="0"/>
              <a:t> hybrid orbitals.  The large lobes of the hybrid orbitals point toward the corners of an equilateral triangle.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45FBEFBA-7A33-415E-9D85-8B2AC9E86164}" type="slidenum">
              <a:rPr lang="en-US" altLang="en-US" sz="1200" b="0" smtClean="0"/>
              <a:pPr/>
              <a:t>33</a:t>
            </a:fld>
            <a:endParaRPr lang="en-US" altLang="en-US" sz="1200" b="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t>Figure: 09-18</a:t>
            </a:r>
          </a:p>
          <a:p>
            <a:pPr eaLnBrk="1" hangingPunct="1"/>
            <a:endParaRPr lang="en-US" altLang="en-US" smtClean="0"/>
          </a:p>
          <a:p>
            <a:pPr eaLnBrk="1" hangingPunct="1"/>
            <a:r>
              <a:rPr lang="en-US" altLang="en-US" smtClean="0"/>
              <a:t>Title: </a:t>
            </a:r>
          </a:p>
          <a:p>
            <a:pPr eaLnBrk="1" hangingPunct="1"/>
            <a:r>
              <a:rPr lang="en-US" altLang="en-US" smtClean="0"/>
              <a:t>Formation of </a:t>
            </a:r>
            <a:r>
              <a:rPr lang="en-US" altLang="en-US" i="1" smtClean="0"/>
              <a:t>sp</a:t>
            </a:r>
            <a:r>
              <a:rPr lang="en-US" altLang="en-US" baseline="30000" smtClean="0"/>
              <a:t>2</a:t>
            </a:r>
            <a:r>
              <a:rPr lang="en-US" altLang="en-US" smtClean="0"/>
              <a:t> hybrid orbitals.</a:t>
            </a:r>
          </a:p>
          <a:p>
            <a:pPr eaLnBrk="1" hangingPunct="1"/>
            <a:endParaRPr lang="en-US" altLang="en-US" smtClean="0"/>
          </a:p>
          <a:p>
            <a:pPr eaLnBrk="1" hangingPunct="1"/>
            <a:r>
              <a:rPr lang="en-US" altLang="en-US" smtClean="0"/>
              <a:t>Caption: </a:t>
            </a:r>
          </a:p>
          <a:p>
            <a:pPr eaLnBrk="1" hangingPunct="1"/>
            <a:r>
              <a:rPr lang="en-US" altLang="en-US" smtClean="0"/>
              <a:t>One </a:t>
            </a:r>
            <a:r>
              <a:rPr lang="en-US" altLang="en-US" i="1" smtClean="0"/>
              <a:t>s</a:t>
            </a:r>
            <a:r>
              <a:rPr lang="en-US" altLang="en-US" smtClean="0"/>
              <a:t> orbital and two </a:t>
            </a:r>
            <a:r>
              <a:rPr lang="en-US" altLang="en-US" i="1" smtClean="0"/>
              <a:t>p</a:t>
            </a:r>
            <a:r>
              <a:rPr lang="en-US" altLang="en-US" smtClean="0"/>
              <a:t> orbitals can hybridize to form three equivalent </a:t>
            </a:r>
            <a:r>
              <a:rPr lang="en-US" altLang="en-US" i="1" smtClean="0"/>
              <a:t>sp</a:t>
            </a:r>
            <a:r>
              <a:rPr lang="en-US" altLang="en-US" baseline="30000" smtClean="0"/>
              <a:t>2</a:t>
            </a:r>
            <a:r>
              <a:rPr lang="en-US" altLang="en-US" smtClean="0"/>
              <a:t> hybrid orbitals.  The large lobes of the hybrid orbitals point toward the corners of an equilateral triangle.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9398B7B9-6DD1-459D-8DD4-DC17ACAE8413}" type="slidenum">
              <a:rPr lang="en-US" altLang="en-US" sz="1200" b="0" smtClean="0"/>
              <a:pPr/>
              <a:t>34</a:t>
            </a:fld>
            <a:endParaRPr lang="en-US" altLang="en-US" sz="1200" b="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t>Figure: 09-19</a:t>
            </a:r>
          </a:p>
          <a:p>
            <a:pPr eaLnBrk="1" hangingPunct="1"/>
            <a:endParaRPr lang="en-US" altLang="en-US" smtClean="0"/>
          </a:p>
          <a:p>
            <a:pPr eaLnBrk="1" hangingPunct="1"/>
            <a:r>
              <a:rPr lang="en-US" altLang="en-US" smtClean="0"/>
              <a:t>Title: </a:t>
            </a:r>
          </a:p>
          <a:p>
            <a:pPr eaLnBrk="1" hangingPunct="1"/>
            <a:r>
              <a:rPr lang="en-US" altLang="en-US" smtClean="0"/>
              <a:t>Formation of </a:t>
            </a:r>
            <a:r>
              <a:rPr lang="en-US" altLang="en-US" i="1" smtClean="0"/>
              <a:t>sp</a:t>
            </a:r>
            <a:r>
              <a:rPr lang="en-US" altLang="en-US" baseline="-25000" smtClean="0"/>
              <a:t>3</a:t>
            </a:r>
            <a:r>
              <a:rPr lang="en-US" altLang="en-US" smtClean="0"/>
              <a:t> hybrid orbitals.</a:t>
            </a:r>
          </a:p>
          <a:p>
            <a:pPr eaLnBrk="1" hangingPunct="1"/>
            <a:endParaRPr lang="en-US" altLang="en-US" smtClean="0"/>
          </a:p>
          <a:p>
            <a:pPr eaLnBrk="1" hangingPunct="1"/>
            <a:r>
              <a:rPr lang="en-US" altLang="en-US" smtClean="0"/>
              <a:t>Caption: </a:t>
            </a:r>
          </a:p>
          <a:p>
            <a:pPr eaLnBrk="1" hangingPunct="1"/>
            <a:r>
              <a:rPr lang="en-US" altLang="en-US" smtClean="0"/>
              <a:t>One </a:t>
            </a:r>
            <a:r>
              <a:rPr lang="en-US" altLang="en-US" i="1" smtClean="0"/>
              <a:t>s</a:t>
            </a:r>
            <a:r>
              <a:rPr lang="en-US" altLang="en-US" smtClean="0"/>
              <a:t> orbital and three equivalent </a:t>
            </a:r>
            <a:r>
              <a:rPr lang="en-US" altLang="en-US" i="1" smtClean="0"/>
              <a:t>p</a:t>
            </a:r>
            <a:r>
              <a:rPr lang="en-US" altLang="en-US" smtClean="0"/>
              <a:t> orbitals can hybridize to form four equivalent </a:t>
            </a:r>
            <a:r>
              <a:rPr lang="en-US" altLang="en-US" i="1" smtClean="0"/>
              <a:t>sp</a:t>
            </a:r>
            <a:r>
              <a:rPr lang="en-US" altLang="en-US" baseline="30000" smtClean="0"/>
              <a:t>3</a:t>
            </a:r>
            <a:r>
              <a:rPr lang="en-US" altLang="en-US" smtClean="0"/>
              <a:t> hybrid orbitals.  The large lobes of the hybrid orbitals point toward the corners of a tetrahedron.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6B8B4AAE-DAEE-4431-9C5B-653E201EB3AC}" type="slidenum">
              <a:rPr lang="en-US" altLang="en-US" sz="1200" b="0" smtClean="0"/>
              <a:pPr/>
              <a:t>35</a:t>
            </a:fld>
            <a:endParaRPr lang="en-US" altLang="en-US" sz="1200" b="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mtClean="0"/>
              <a:t>Figure: 09-18-01UN</a:t>
            </a:r>
          </a:p>
          <a:p>
            <a:pPr eaLnBrk="1" hangingPunct="1"/>
            <a:endParaRPr lang="en-US" altLang="en-US" smtClean="0"/>
          </a:p>
          <a:p>
            <a:pPr eaLnBrk="1" hangingPunct="1"/>
            <a:r>
              <a:rPr lang="en-US" altLang="en-US" smtClean="0"/>
              <a:t>Title: </a:t>
            </a:r>
          </a:p>
          <a:p>
            <a:pPr eaLnBrk="1" hangingPunct="1"/>
            <a:r>
              <a:rPr lang="en-US" altLang="en-US" smtClean="0"/>
              <a:t>Orbital diagram.</a:t>
            </a:r>
          </a:p>
          <a:p>
            <a:pPr eaLnBrk="1" hangingPunct="1"/>
            <a:endParaRPr lang="en-US" altLang="en-US" smtClean="0"/>
          </a:p>
          <a:p>
            <a:pPr eaLnBrk="1" hangingPunct="1"/>
            <a:r>
              <a:rPr lang="en-US" altLang="en-US" smtClean="0"/>
              <a:t>Caption: </a:t>
            </a:r>
          </a:p>
          <a:p>
            <a:pPr eaLnBrk="1" hangingPunct="1"/>
            <a:r>
              <a:rPr lang="en-US" altLang="en-US" i="1" smtClean="0"/>
              <a:t>sp</a:t>
            </a:r>
            <a:r>
              <a:rPr lang="en-US" altLang="en-US" baseline="-25000" smtClean="0"/>
              <a:t>3</a:t>
            </a:r>
            <a:r>
              <a:rPr lang="en-US" altLang="en-US" smtClean="0"/>
              <a:t> Hybrid orbital formation.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26FDAB9B-ADC8-4C27-A393-F2C73B147AD7}" type="slidenum">
              <a:rPr lang="en-US" altLang="en-US" sz="1200" b="0" smtClean="0"/>
              <a:pPr/>
              <a:t>36</a:t>
            </a:fld>
            <a:endParaRPr lang="en-US" altLang="en-US" sz="1200" b="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Figure: 09-23-01UN</a:t>
            </a:r>
          </a:p>
          <a:p>
            <a:pPr eaLnBrk="1" hangingPunct="1"/>
            <a:endParaRPr lang="en-US" altLang="en-US" smtClean="0"/>
          </a:p>
          <a:p>
            <a:pPr eaLnBrk="1" hangingPunct="1"/>
            <a:r>
              <a:rPr lang="en-US" altLang="en-US" smtClean="0"/>
              <a:t>Title: </a:t>
            </a:r>
          </a:p>
          <a:p>
            <a:pPr eaLnBrk="1" hangingPunct="1"/>
            <a:r>
              <a:rPr lang="en-US" altLang="en-US" smtClean="0"/>
              <a:t>Orbital diagram.</a:t>
            </a:r>
          </a:p>
          <a:p>
            <a:pPr eaLnBrk="1" hangingPunct="1"/>
            <a:endParaRPr lang="en-US" altLang="en-US" smtClean="0"/>
          </a:p>
          <a:p>
            <a:pPr eaLnBrk="1" hangingPunct="1"/>
            <a:r>
              <a:rPr lang="en-US" altLang="en-US" smtClean="0"/>
              <a:t>Caption: </a:t>
            </a:r>
          </a:p>
          <a:p>
            <a:pPr eaLnBrk="1" hangingPunct="1"/>
            <a:r>
              <a:rPr lang="en-US" altLang="en-US" smtClean="0"/>
              <a:t>Hybridization of carbon.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5119D08E-3993-40AF-B095-C650F1566ED9}" type="slidenum">
              <a:rPr lang="en-US" altLang="en-US" sz="1200" b="0" smtClean="0"/>
              <a:pPr/>
              <a:t>37</a:t>
            </a:fld>
            <a:endParaRPr lang="en-US" altLang="en-US" sz="1200"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t>Figure: 09-20-01UN</a:t>
            </a:r>
          </a:p>
          <a:p>
            <a:pPr eaLnBrk="1" hangingPunct="1"/>
            <a:endParaRPr lang="en-US" altLang="en-US" smtClean="0"/>
          </a:p>
          <a:p>
            <a:pPr eaLnBrk="1" hangingPunct="1"/>
            <a:r>
              <a:rPr lang="en-US" altLang="en-US" smtClean="0"/>
              <a:t>Title: </a:t>
            </a:r>
          </a:p>
          <a:p>
            <a:pPr eaLnBrk="1" hangingPunct="1"/>
            <a:r>
              <a:rPr lang="en-US" altLang="en-US" smtClean="0"/>
              <a:t>Orbital diagram.</a:t>
            </a:r>
          </a:p>
          <a:p>
            <a:pPr eaLnBrk="1" hangingPunct="1"/>
            <a:endParaRPr lang="en-US" altLang="en-US" smtClean="0"/>
          </a:p>
          <a:p>
            <a:pPr eaLnBrk="1" hangingPunct="1"/>
            <a:r>
              <a:rPr lang="en-US" altLang="en-US" smtClean="0"/>
              <a:t>Caption: </a:t>
            </a:r>
          </a:p>
          <a:p>
            <a:pPr eaLnBrk="1" hangingPunct="1"/>
            <a:r>
              <a:rPr lang="en-US" altLang="en-US" smtClean="0"/>
              <a:t>Formation of </a:t>
            </a:r>
            <a:r>
              <a:rPr lang="en-US" altLang="en-US" i="1" smtClean="0"/>
              <a:t>sp</a:t>
            </a:r>
            <a:r>
              <a:rPr lang="en-US" altLang="en-US" baseline="30000" smtClean="0"/>
              <a:t>3</a:t>
            </a:r>
            <a:r>
              <a:rPr lang="en-US" altLang="en-US" i="1" smtClean="0"/>
              <a:t>d</a:t>
            </a:r>
            <a:r>
              <a:rPr lang="en-US" altLang="en-US" smtClean="0"/>
              <a:t> hybrid orbitals.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8CDFCC52-4D2D-4FA6-90DD-FFEC23DCD00F}" type="slidenum">
              <a:rPr lang="en-US" altLang="en-US" sz="1200" b="0" smtClean="0"/>
              <a:pPr/>
              <a:t>38</a:t>
            </a:fld>
            <a:endParaRPr lang="en-US" altLang="en-US" sz="1200" b="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t>Figure: 09-20-01UN</a:t>
            </a:r>
          </a:p>
          <a:p>
            <a:pPr eaLnBrk="1" hangingPunct="1"/>
            <a:endParaRPr lang="en-US" altLang="en-US" smtClean="0"/>
          </a:p>
          <a:p>
            <a:pPr eaLnBrk="1" hangingPunct="1"/>
            <a:r>
              <a:rPr lang="en-US" altLang="en-US" smtClean="0"/>
              <a:t>Title: </a:t>
            </a:r>
          </a:p>
          <a:p>
            <a:pPr eaLnBrk="1" hangingPunct="1"/>
            <a:r>
              <a:rPr lang="en-US" altLang="en-US" smtClean="0"/>
              <a:t>Orbital diagram.</a:t>
            </a:r>
          </a:p>
          <a:p>
            <a:pPr eaLnBrk="1" hangingPunct="1"/>
            <a:endParaRPr lang="en-US" altLang="en-US" smtClean="0"/>
          </a:p>
          <a:p>
            <a:pPr eaLnBrk="1" hangingPunct="1"/>
            <a:r>
              <a:rPr lang="en-US" altLang="en-US" smtClean="0"/>
              <a:t>Caption: </a:t>
            </a:r>
          </a:p>
          <a:p>
            <a:pPr eaLnBrk="1" hangingPunct="1"/>
            <a:r>
              <a:rPr lang="en-US" altLang="en-US" smtClean="0"/>
              <a:t>Formation of </a:t>
            </a:r>
            <a:r>
              <a:rPr lang="en-US" altLang="en-US" i="1" smtClean="0"/>
              <a:t>sp</a:t>
            </a:r>
            <a:r>
              <a:rPr lang="en-US" altLang="en-US" baseline="30000" smtClean="0"/>
              <a:t>3</a:t>
            </a:r>
            <a:r>
              <a:rPr lang="en-US" altLang="en-US" i="1" smtClean="0"/>
              <a:t>d</a:t>
            </a:r>
            <a:r>
              <a:rPr lang="en-US" altLang="en-US" smtClean="0"/>
              <a:t> hybrid orbitals.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6D13031F-2086-43D7-98F3-E2EC6C0A22F2}" type="slidenum">
              <a:rPr lang="en-US" altLang="en-US" sz="1200" b="0" smtClean="0"/>
              <a:pPr/>
              <a:t>39</a:t>
            </a:fld>
            <a:endParaRPr lang="en-US" altLang="en-US" sz="1200" b="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Figure: 09-22-01UN</a:t>
            </a:r>
          </a:p>
          <a:p>
            <a:pPr eaLnBrk="1" hangingPunct="1"/>
            <a:endParaRPr lang="en-US" altLang="en-US" smtClean="0"/>
          </a:p>
          <a:p>
            <a:pPr eaLnBrk="1" hangingPunct="1"/>
            <a:r>
              <a:rPr lang="en-US" altLang="en-US" smtClean="0"/>
              <a:t>Title: </a:t>
            </a:r>
          </a:p>
          <a:p>
            <a:pPr eaLnBrk="1" hangingPunct="1"/>
            <a:r>
              <a:rPr lang="en-US" altLang="en-US" smtClean="0"/>
              <a:t>Lewis structures.</a:t>
            </a:r>
          </a:p>
          <a:p>
            <a:pPr eaLnBrk="1" hangingPunct="1"/>
            <a:endParaRPr lang="en-US" altLang="en-US" smtClean="0"/>
          </a:p>
          <a:p>
            <a:pPr eaLnBrk="1" hangingPunct="1"/>
            <a:r>
              <a:rPr lang="en-US" altLang="en-US" smtClean="0"/>
              <a:t>Caption: </a:t>
            </a:r>
          </a:p>
          <a:p>
            <a:pPr eaLnBrk="1" hangingPunct="1"/>
            <a:r>
              <a:rPr lang="en-US" altLang="en-US" smtClean="0"/>
              <a:t>Examples of a single, double, and triple bond.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79C953DE-DB07-47E8-B41F-D58A7240BCCD}" type="slidenum">
              <a:rPr lang="en-US" altLang="en-US" sz="1200" b="0" smtClean="0"/>
              <a:pPr/>
              <a:t>11</a:t>
            </a:fld>
            <a:endParaRPr lang="en-US" altLang="en-US" sz="1200" b="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t>Figure: 09-06</a:t>
            </a:r>
          </a:p>
          <a:p>
            <a:pPr eaLnBrk="1" hangingPunct="1"/>
            <a:endParaRPr lang="en-US" altLang="en-US" smtClean="0"/>
          </a:p>
          <a:p>
            <a:pPr eaLnBrk="1" hangingPunct="1"/>
            <a:r>
              <a:rPr lang="en-US" altLang="en-US" smtClean="0"/>
              <a:t>Title: </a:t>
            </a:r>
          </a:p>
          <a:p>
            <a:pPr eaLnBrk="1" hangingPunct="1"/>
            <a:r>
              <a:rPr lang="en-US" altLang="en-US" smtClean="0"/>
              <a:t>The molecular geometry of NH</a:t>
            </a:r>
            <a:r>
              <a:rPr lang="en-US" altLang="en-US" baseline="-25000" smtClean="0"/>
              <a:t>3</a:t>
            </a:r>
            <a:r>
              <a:rPr lang="en-US" altLang="en-US" smtClean="0"/>
              <a:t>.</a:t>
            </a:r>
          </a:p>
          <a:p>
            <a:pPr eaLnBrk="1" hangingPunct="1"/>
            <a:endParaRPr lang="en-US" altLang="en-US" smtClean="0"/>
          </a:p>
          <a:p>
            <a:pPr eaLnBrk="1" hangingPunct="1"/>
            <a:r>
              <a:rPr lang="en-US" altLang="en-US" smtClean="0"/>
              <a:t>Caption: </a:t>
            </a:r>
          </a:p>
          <a:p>
            <a:pPr eaLnBrk="1" hangingPunct="1"/>
            <a:r>
              <a:rPr lang="en-US" altLang="en-US" smtClean="0"/>
              <a:t>The geometry is predicted by first drawing the Lewis structure, then using the VSEPR model to determine the electron-domain geometry, and finally focusing on the atoms themselves to describe the molecular geometry.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6C72F2D2-A7C4-416D-8491-A8BD5EB194D4}" type="slidenum">
              <a:rPr lang="en-US" altLang="en-US" sz="1200" b="0" smtClean="0"/>
              <a:pPr/>
              <a:t>40</a:t>
            </a:fld>
            <a:endParaRPr lang="en-US" altLang="en-US" sz="1200" b="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Figure: 09-22</a:t>
            </a:r>
          </a:p>
          <a:p>
            <a:pPr eaLnBrk="1" hangingPunct="1"/>
            <a:endParaRPr lang="en-US" altLang="en-US" smtClean="0"/>
          </a:p>
          <a:p>
            <a:pPr eaLnBrk="1" hangingPunct="1"/>
            <a:r>
              <a:rPr lang="en-US" altLang="en-US" smtClean="0"/>
              <a:t>Title: </a:t>
            </a:r>
          </a:p>
          <a:p>
            <a:pPr eaLnBrk="1" hangingPunct="1"/>
            <a:r>
              <a:rPr lang="en-US" altLang="en-US" smtClean="0"/>
              <a:t>Formation of a </a:t>
            </a:r>
            <a:r>
              <a:rPr lang="en-US" altLang="en-US" i="1" smtClean="0">
                <a:latin typeface="Symbol" pitchFamily="18" charset="2"/>
                <a:sym typeface="Symbol" pitchFamily="18" charset="2"/>
              </a:rPr>
              <a:t></a:t>
            </a:r>
            <a:r>
              <a:rPr lang="en-US" altLang="en-US" smtClean="0"/>
              <a:t> bond.</a:t>
            </a:r>
          </a:p>
          <a:p>
            <a:pPr eaLnBrk="1" hangingPunct="1"/>
            <a:endParaRPr lang="en-US" altLang="en-US" smtClean="0"/>
          </a:p>
          <a:p>
            <a:pPr eaLnBrk="1" hangingPunct="1"/>
            <a:r>
              <a:rPr lang="en-US" altLang="en-US" smtClean="0"/>
              <a:t>Caption: </a:t>
            </a:r>
          </a:p>
          <a:p>
            <a:pPr eaLnBrk="1" hangingPunct="1"/>
            <a:r>
              <a:rPr lang="en-US" altLang="en-US" smtClean="0"/>
              <a:t>When two </a:t>
            </a:r>
            <a:r>
              <a:rPr lang="en-US" altLang="en-US" i="1" smtClean="0"/>
              <a:t>p</a:t>
            </a:r>
            <a:r>
              <a:rPr lang="en-US" altLang="en-US" smtClean="0"/>
              <a:t> orbitals overlap in a sideways fashion, the result is a </a:t>
            </a:r>
            <a:r>
              <a:rPr lang="en-US" altLang="en-US" i="1" smtClean="0">
                <a:latin typeface="Symbol" pitchFamily="18" charset="2"/>
                <a:sym typeface="Symbol" pitchFamily="18" charset="2"/>
              </a:rPr>
              <a:t></a:t>
            </a:r>
            <a:r>
              <a:rPr lang="en-US" altLang="en-US" smtClean="0"/>
              <a:t> bond.  Note that the two regions of overlap constitute a single </a:t>
            </a:r>
            <a:r>
              <a:rPr lang="en-US" altLang="en-US" i="1" smtClean="0">
                <a:latin typeface="Symbol" pitchFamily="18" charset="2"/>
                <a:sym typeface="Symbol" pitchFamily="18" charset="2"/>
              </a:rPr>
              <a:t></a:t>
            </a:r>
            <a:r>
              <a:rPr lang="en-US" altLang="en-US" smtClean="0"/>
              <a:t> bond.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DC6EC465-F950-473D-9853-8C4C0D2E6626}" type="slidenum">
              <a:rPr lang="en-US" altLang="en-US" sz="1200" b="0" smtClean="0"/>
              <a:pPr/>
              <a:t>41</a:t>
            </a:fld>
            <a:endParaRPr lang="en-US" altLang="en-US" sz="1200" b="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Figure: 09-24</a:t>
            </a:r>
          </a:p>
          <a:p>
            <a:pPr eaLnBrk="1" hangingPunct="1"/>
            <a:endParaRPr lang="en-US" altLang="en-US" smtClean="0"/>
          </a:p>
          <a:p>
            <a:pPr eaLnBrk="1" hangingPunct="1"/>
            <a:r>
              <a:rPr lang="en-US" altLang="en-US" smtClean="0"/>
              <a:t>Title: </a:t>
            </a:r>
          </a:p>
          <a:p>
            <a:pPr eaLnBrk="1" hangingPunct="1"/>
            <a:r>
              <a:rPr lang="en-US" altLang="en-US" smtClean="0"/>
              <a:t>Hybridization in ethylene.</a:t>
            </a:r>
          </a:p>
          <a:p>
            <a:pPr eaLnBrk="1" hangingPunct="1"/>
            <a:endParaRPr lang="en-US" altLang="en-US" smtClean="0"/>
          </a:p>
          <a:p>
            <a:pPr eaLnBrk="1" hangingPunct="1"/>
            <a:r>
              <a:rPr lang="en-US" altLang="en-US" smtClean="0"/>
              <a:t>Caption: </a:t>
            </a:r>
          </a:p>
          <a:p>
            <a:pPr eaLnBrk="1" hangingPunct="1"/>
            <a:r>
              <a:rPr lang="en-US" altLang="en-US" smtClean="0"/>
              <a:t>Hybridization of carbon orbitals in ethylene.  The </a:t>
            </a:r>
            <a:r>
              <a:rPr lang="en-US" altLang="en-US" smtClean="0">
                <a:latin typeface="Symbol" pitchFamily="18" charset="2"/>
                <a:sym typeface="Symbol" pitchFamily="18" charset="2"/>
              </a:rPr>
              <a:t></a:t>
            </a:r>
            <a:r>
              <a:rPr lang="en-US" altLang="en-US" smtClean="0"/>
              <a:t> bonding framework is formed from </a:t>
            </a:r>
            <a:r>
              <a:rPr lang="en-US" altLang="en-US" i="1" smtClean="0"/>
              <a:t>sp</a:t>
            </a:r>
            <a:r>
              <a:rPr lang="en-US" altLang="en-US" baseline="30000" smtClean="0"/>
              <a:t>2</a:t>
            </a:r>
            <a:r>
              <a:rPr lang="en-US" altLang="en-US" smtClean="0"/>
              <a:t> hybrid orbitals on the carbon atoms.  The unhybridized 2</a:t>
            </a:r>
            <a:r>
              <a:rPr lang="en-US" altLang="en-US" i="1" smtClean="0"/>
              <a:t>p</a:t>
            </a:r>
            <a:r>
              <a:rPr lang="en-US" altLang="en-US" smtClean="0"/>
              <a:t> orbitals on the C atoms can be used to make a </a:t>
            </a:r>
            <a:r>
              <a:rPr lang="en-US" altLang="en-US" smtClean="0">
                <a:sym typeface="Symbol" pitchFamily="18" charset="2"/>
              </a:rPr>
              <a:t></a:t>
            </a:r>
            <a:r>
              <a:rPr lang="en-US" altLang="en-US" smtClean="0"/>
              <a:t> bond.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52381B75-3AEF-4589-88B3-C13201EC90E4}" type="slidenum">
              <a:rPr lang="en-US" altLang="en-US" sz="1200" b="0" smtClean="0"/>
              <a:pPr/>
              <a:t>42</a:t>
            </a:fld>
            <a:endParaRPr lang="en-US" altLang="en-US" sz="1200"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Figure: 09-25</a:t>
            </a:r>
          </a:p>
          <a:p>
            <a:pPr eaLnBrk="1" hangingPunct="1"/>
            <a:endParaRPr lang="en-US" altLang="en-US" smtClean="0"/>
          </a:p>
          <a:p>
            <a:pPr eaLnBrk="1" hangingPunct="1"/>
            <a:r>
              <a:rPr lang="en-US" altLang="en-US" smtClean="0"/>
              <a:t>Title: </a:t>
            </a:r>
          </a:p>
          <a:p>
            <a:pPr eaLnBrk="1" hangingPunct="1"/>
            <a:r>
              <a:rPr lang="en-US" altLang="en-US" smtClean="0"/>
              <a:t>Formation of a </a:t>
            </a:r>
            <a:r>
              <a:rPr lang="en-US" altLang="en-US" i="1" smtClean="0">
                <a:latin typeface="Symbol" pitchFamily="18" charset="2"/>
                <a:sym typeface="Symbol" pitchFamily="18" charset="2"/>
              </a:rPr>
              <a:t></a:t>
            </a:r>
            <a:r>
              <a:rPr lang="en-US" altLang="en-US" smtClean="0"/>
              <a:t> bond in ethylene.</a:t>
            </a:r>
          </a:p>
          <a:p>
            <a:pPr eaLnBrk="1" hangingPunct="1"/>
            <a:endParaRPr lang="en-US" altLang="en-US" smtClean="0"/>
          </a:p>
          <a:p>
            <a:pPr eaLnBrk="1" hangingPunct="1"/>
            <a:r>
              <a:rPr lang="en-US" altLang="en-US" smtClean="0"/>
              <a:t>Caption: </a:t>
            </a:r>
          </a:p>
          <a:p>
            <a:pPr eaLnBrk="1" hangingPunct="1"/>
            <a:r>
              <a:rPr lang="en-US" altLang="en-US" smtClean="0"/>
              <a:t>The unhybridized 2</a:t>
            </a:r>
            <a:r>
              <a:rPr lang="en-US" altLang="en-US" i="1" smtClean="0"/>
              <a:t>p</a:t>
            </a:r>
            <a:r>
              <a:rPr lang="en-US" altLang="en-US" smtClean="0"/>
              <a:t> orbitals on each C atom overlap to form a </a:t>
            </a:r>
            <a:r>
              <a:rPr lang="en-US" altLang="en-US" i="1" smtClean="0">
                <a:latin typeface="Symbol" pitchFamily="18" charset="2"/>
                <a:sym typeface="Symbol" pitchFamily="18" charset="2"/>
              </a:rPr>
              <a:t></a:t>
            </a:r>
            <a:r>
              <a:rPr lang="en-US" altLang="en-US" smtClean="0"/>
              <a:t> bond.  The electron density in the </a:t>
            </a:r>
            <a:r>
              <a:rPr lang="en-US" altLang="en-US" i="1" smtClean="0">
                <a:latin typeface="Symbol" pitchFamily="18" charset="2"/>
                <a:sym typeface="Symbol" pitchFamily="18" charset="2"/>
              </a:rPr>
              <a:t></a:t>
            </a:r>
            <a:r>
              <a:rPr lang="en-US" altLang="en-US" smtClean="0"/>
              <a:t> bond is above and below the bond axis, whereas in the </a:t>
            </a:r>
            <a:r>
              <a:rPr lang="en-US" altLang="en-US" smtClean="0">
                <a:latin typeface="Symbol" pitchFamily="18" charset="2"/>
                <a:sym typeface="Symbol" pitchFamily="18" charset="2"/>
              </a:rPr>
              <a:t></a:t>
            </a:r>
            <a:r>
              <a:rPr lang="en-US" altLang="en-US" smtClean="0"/>
              <a:t> bonds, the electron density lies on the bond axis.  The two lobes constitute one </a:t>
            </a:r>
            <a:r>
              <a:rPr lang="en-US" altLang="en-US" i="1" smtClean="0">
                <a:latin typeface="Symbol" pitchFamily="18" charset="2"/>
                <a:sym typeface="Symbol" pitchFamily="18" charset="2"/>
              </a:rPr>
              <a:t> </a:t>
            </a:r>
            <a:r>
              <a:rPr lang="en-US" altLang="en-US" smtClean="0"/>
              <a:t>bond.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EF09E335-7A2D-4ECE-BB27-1D0A654AD5E9}" type="slidenum">
              <a:rPr lang="en-US" altLang="en-US" sz="1200" b="0" smtClean="0"/>
              <a:pPr/>
              <a:t>43</a:t>
            </a:fld>
            <a:endParaRPr lang="en-US" altLang="en-US" sz="1200" b="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Figure: 09-26</a:t>
            </a:r>
          </a:p>
          <a:p>
            <a:pPr eaLnBrk="1" hangingPunct="1"/>
            <a:endParaRPr lang="en-US" altLang="en-US" smtClean="0"/>
          </a:p>
          <a:p>
            <a:pPr eaLnBrk="1" hangingPunct="1"/>
            <a:r>
              <a:rPr lang="en-US" altLang="en-US" smtClean="0"/>
              <a:t>Title: </a:t>
            </a:r>
          </a:p>
          <a:p>
            <a:pPr eaLnBrk="1" hangingPunct="1"/>
            <a:r>
              <a:rPr lang="en-US" altLang="en-US" smtClean="0"/>
              <a:t>Formation of two </a:t>
            </a:r>
            <a:r>
              <a:rPr lang="en-US" altLang="en-US" i="1" smtClean="0">
                <a:latin typeface="Symbol" pitchFamily="18" charset="2"/>
                <a:sym typeface="Symbol" pitchFamily="18" charset="2"/>
              </a:rPr>
              <a:t></a:t>
            </a:r>
            <a:r>
              <a:rPr lang="en-US" altLang="en-US" smtClean="0"/>
              <a:t> bonds in acetylene.</a:t>
            </a:r>
          </a:p>
          <a:p>
            <a:pPr eaLnBrk="1" hangingPunct="1"/>
            <a:endParaRPr lang="en-US" altLang="en-US" smtClean="0"/>
          </a:p>
          <a:p>
            <a:pPr eaLnBrk="1" hangingPunct="1"/>
            <a:r>
              <a:rPr lang="en-US" altLang="en-US" smtClean="0"/>
              <a:t>Caption: </a:t>
            </a:r>
          </a:p>
          <a:p>
            <a:pPr eaLnBrk="1" hangingPunct="1"/>
            <a:r>
              <a:rPr lang="en-US" altLang="en-US" smtClean="0"/>
              <a:t>In acetylene, C</a:t>
            </a:r>
            <a:r>
              <a:rPr lang="en-US" altLang="en-US" baseline="-25000" smtClean="0"/>
              <a:t>2</a:t>
            </a:r>
            <a:r>
              <a:rPr lang="en-US" altLang="en-US" smtClean="0"/>
              <a:t>H</a:t>
            </a:r>
            <a:r>
              <a:rPr lang="en-US" altLang="en-US" baseline="-25000" smtClean="0"/>
              <a:t>2</a:t>
            </a:r>
            <a:r>
              <a:rPr lang="en-US" altLang="en-US" smtClean="0"/>
              <a:t>, the overlap of two sets of unhybridized carbon 2</a:t>
            </a:r>
            <a:r>
              <a:rPr lang="en-US" altLang="en-US" i="1" smtClean="0"/>
              <a:t>p</a:t>
            </a:r>
            <a:r>
              <a:rPr lang="en-US" altLang="en-US" smtClean="0"/>
              <a:t> orbitals leads to the formation of two </a:t>
            </a:r>
            <a:r>
              <a:rPr lang="en-US" altLang="en-US" i="1" smtClean="0">
                <a:latin typeface="Symbol" pitchFamily="18" charset="2"/>
                <a:sym typeface="Symbol" pitchFamily="18" charset="2"/>
              </a:rPr>
              <a:t></a:t>
            </a:r>
            <a:r>
              <a:rPr lang="en-US" altLang="en-US" smtClean="0"/>
              <a:t> bonds.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0EF10DE1-B49D-4B73-8072-5C30BA0172BA}" type="slidenum">
              <a:rPr lang="en-US" altLang="en-US" sz="1200" b="0" smtClean="0"/>
              <a:pPr/>
              <a:t>44</a:t>
            </a:fld>
            <a:endParaRPr lang="en-US" altLang="en-US" sz="1200" b="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Figure: 09-27Ex9.6</a:t>
            </a:r>
          </a:p>
          <a:p>
            <a:pPr eaLnBrk="1" hangingPunct="1"/>
            <a:endParaRPr lang="en-US" altLang="en-US" smtClean="0"/>
          </a:p>
          <a:p>
            <a:pPr eaLnBrk="1" hangingPunct="1"/>
            <a:r>
              <a:rPr lang="en-US" altLang="en-US" smtClean="0"/>
              <a:t>Title: </a:t>
            </a:r>
          </a:p>
          <a:p>
            <a:pPr eaLnBrk="1" hangingPunct="1"/>
            <a:r>
              <a:rPr lang="en-US" altLang="en-US" smtClean="0"/>
              <a:t>Bond formation in formaldehyde.</a:t>
            </a:r>
          </a:p>
          <a:p>
            <a:pPr eaLnBrk="1" hangingPunct="1"/>
            <a:endParaRPr lang="en-US" altLang="en-US" smtClean="0"/>
          </a:p>
          <a:p>
            <a:pPr eaLnBrk="1" hangingPunct="1"/>
            <a:r>
              <a:rPr lang="en-US" altLang="en-US" smtClean="0"/>
              <a:t>Caption: </a:t>
            </a:r>
          </a:p>
          <a:p>
            <a:pPr eaLnBrk="1" hangingPunct="1"/>
            <a:r>
              <a:rPr lang="en-US" altLang="en-US" smtClean="0"/>
              <a:t>Formation of </a:t>
            </a:r>
            <a:r>
              <a:rPr lang="en-US" altLang="en-US" i="1" smtClean="0">
                <a:latin typeface="Symbol" pitchFamily="18" charset="2"/>
                <a:sym typeface="Symbol" pitchFamily="18" charset="2"/>
              </a:rPr>
              <a:t></a:t>
            </a:r>
            <a:r>
              <a:rPr lang="en-US" altLang="en-US" smtClean="0"/>
              <a:t> and </a:t>
            </a:r>
            <a:r>
              <a:rPr lang="en-US" altLang="en-US" i="1" smtClean="0">
                <a:latin typeface="Symbol" pitchFamily="18" charset="2"/>
                <a:sym typeface="Symbol" pitchFamily="18" charset="2"/>
              </a:rPr>
              <a:t></a:t>
            </a:r>
            <a:r>
              <a:rPr lang="en-US" altLang="en-US" smtClean="0"/>
              <a:t> bonds in formaldehyde, H</a:t>
            </a:r>
            <a:r>
              <a:rPr lang="en-US" altLang="en-US" baseline="-25000" smtClean="0"/>
              <a:t>2</a:t>
            </a:r>
            <a:r>
              <a:rPr lang="en-US" altLang="en-US" smtClean="0"/>
              <a:t>CO.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287D5F2F-FD6D-423E-9B71-C13ACB682DED}" type="slidenum">
              <a:rPr lang="en-US" altLang="en-US" sz="1200" b="0" smtClean="0"/>
              <a:pPr/>
              <a:t>12</a:t>
            </a:fld>
            <a:endParaRPr lang="en-US" altLang="en-US" sz="1200" b="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Figure: 09-04</a:t>
            </a:r>
          </a:p>
          <a:p>
            <a:pPr eaLnBrk="1" hangingPunct="1"/>
            <a:endParaRPr lang="en-US" altLang="en-US" smtClean="0"/>
          </a:p>
          <a:p>
            <a:pPr eaLnBrk="1" hangingPunct="1"/>
            <a:r>
              <a:rPr lang="en-US" altLang="en-US" smtClean="0"/>
              <a:t>Title: </a:t>
            </a:r>
          </a:p>
          <a:p>
            <a:pPr eaLnBrk="1" hangingPunct="1"/>
            <a:r>
              <a:rPr lang="en-US" altLang="en-US" smtClean="0"/>
              <a:t>Derivatives from the AB</a:t>
            </a:r>
            <a:r>
              <a:rPr lang="en-US" altLang="en-US" i="1" baseline="-25000" smtClean="0"/>
              <a:t>n</a:t>
            </a:r>
            <a:r>
              <a:rPr lang="en-US" altLang="en-US" smtClean="0"/>
              <a:t> geometries.</a:t>
            </a:r>
          </a:p>
          <a:p>
            <a:pPr eaLnBrk="1" hangingPunct="1"/>
            <a:endParaRPr lang="en-US" altLang="en-US" smtClean="0"/>
          </a:p>
          <a:p>
            <a:pPr eaLnBrk="1" hangingPunct="1"/>
            <a:r>
              <a:rPr lang="en-US" altLang="en-US" smtClean="0"/>
              <a:t>Caption: </a:t>
            </a:r>
          </a:p>
          <a:p>
            <a:pPr eaLnBrk="1" hangingPunct="1"/>
            <a:r>
              <a:rPr lang="en-US" altLang="en-US" smtClean="0"/>
              <a:t>Additional molecular shapes can be obtained by removing corner atoms from the basic geometries shown in Figure 9.3.  Here we begin with a tetrahedron and successively remove corners producing first a trigonal-pyramidal geometry and then a bent one, each having ideal bond angles of 109.5º. Molecular shape is meaningful only when there are at least three atoms.  If there are only two, they must be arranged next to each other, and no special name is given to describe the molecule.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2F4E06E1-C4E2-4B05-9C9D-2C6286B77955}" type="slidenum">
              <a:rPr lang="en-US" altLang="en-US" sz="1200" b="0" smtClean="0"/>
              <a:pPr/>
              <a:t>13</a:t>
            </a:fld>
            <a:endParaRPr lang="en-US" altLang="en-US" sz="1200" b="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t>Figure: 09-06-02UNT02a</a:t>
            </a:r>
          </a:p>
          <a:p>
            <a:pPr eaLnBrk="1" hangingPunct="1"/>
            <a:endParaRPr lang="en-US" altLang="en-US" smtClean="0"/>
          </a:p>
          <a:p>
            <a:pPr eaLnBrk="1" hangingPunct="1"/>
            <a:r>
              <a:rPr lang="en-US" altLang="en-US" smtClean="0"/>
              <a:t>Title: </a:t>
            </a:r>
          </a:p>
          <a:p>
            <a:pPr eaLnBrk="1" hangingPunct="1"/>
            <a:r>
              <a:rPr lang="en-US" altLang="en-US" smtClean="0"/>
              <a:t>Table 9.2 </a:t>
            </a:r>
          </a:p>
          <a:p>
            <a:pPr eaLnBrk="1" hangingPunct="1"/>
            <a:endParaRPr lang="en-US" altLang="en-US" smtClean="0"/>
          </a:p>
          <a:p>
            <a:pPr eaLnBrk="1" hangingPunct="1"/>
            <a:r>
              <a:rPr lang="en-US" altLang="en-US" smtClean="0"/>
              <a:t>Caption: </a:t>
            </a:r>
          </a:p>
          <a:p>
            <a:pPr eaLnBrk="1" hangingPunct="1"/>
            <a:r>
              <a:rPr lang="en-US" altLang="en-US" smtClean="0"/>
              <a:t>Electron-Domain Geometries and Molecular Shapes for Molecules with Two, Three, and Four Electron Domains Around the Central Atom.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D103548E-8FFE-46C9-859F-CA2C6FA6C401}" type="slidenum">
              <a:rPr lang="en-US" altLang="en-US" sz="1200" b="0" smtClean="0"/>
              <a:pPr/>
              <a:t>14</a:t>
            </a:fld>
            <a:endParaRPr lang="en-US" altLang="en-US" sz="1200" b="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Figure: 09-07</a:t>
            </a:r>
          </a:p>
          <a:p>
            <a:pPr eaLnBrk="1" hangingPunct="1"/>
            <a:endParaRPr lang="en-US" altLang="en-US" smtClean="0"/>
          </a:p>
          <a:p>
            <a:pPr eaLnBrk="1" hangingPunct="1"/>
            <a:r>
              <a:rPr lang="en-US" altLang="en-US" smtClean="0"/>
              <a:t>Title: </a:t>
            </a:r>
          </a:p>
          <a:p>
            <a:pPr eaLnBrk="1" hangingPunct="1"/>
            <a:r>
              <a:rPr lang="en-US" altLang="en-US" smtClean="0"/>
              <a:t>Bonding and nonbonding electron pairs.</a:t>
            </a:r>
          </a:p>
          <a:p>
            <a:pPr eaLnBrk="1" hangingPunct="1"/>
            <a:endParaRPr lang="en-US" altLang="en-US" smtClean="0"/>
          </a:p>
          <a:p>
            <a:pPr eaLnBrk="1" hangingPunct="1"/>
            <a:r>
              <a:rPr lang="en-US" altLang="en-US" smtClean="0"/>
              <a:t>Caption: </a:t>
            </a:r>
          </a:p>
          <a:p>
            <a:pPr eaLnBrk="1" hangingPunct="1"/>
            <a:r>
              <a:rPr lang="en-US" altLang="en-US" smtClean="0"/>
              <a:t>Relative "sizes" of bonding and nonbonding pairs of electrons.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0BFBA7F4-53F1-49D7-9230-55CB4D3BFCC6}" type="slidenum">
              <a:rPr lang="en-US" altLang="en-US" sz="1200" b="0" smtClean="0"/>
              <a:pPr/>
              <a:t>17</a:t>
            </a:fld>
            <a:endParaRPr lang="en-US" altLang="en-US" sz="1200" b="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t>Figure: 09-13-01UNEx9.4</a:t>
            </a:r>
          </a:p>
          <a:p>
            <a:pPr eaLnBrk="1" hangingPunct="1"/>
            <a:endParaRPr lang="en-US" altLang="en-US" smtClean="0"/>
          </a:p>
          <a:p>
            <a:pPr eaLnBrk="1" hangingPunct="1"/>
            <a:r>
              <a:rPr lang="en-US" altLang="en-US" smtClean="0"/>
              <a:t>Title: </a:t>
            </a:r>
          </a:p>
          <a:p>
            <a:pPr eaLnBrk="1" hangingPunct="1"/>
            <a:r>
              <a:rPr lang="en-US" altLang="en-US" smtClean="0"/>
              <a:t>Sample Exercise 9.4 </a:t>
            </a:r>
          </a:p>
          <a:p>
            <a:pPr eaLnBrk="1" hangingPunct="1"/>
            <a:endParaRPr lang="en-US" altLang="en-US" smtClean="0"/>
          </a:p>
          <a:p>
            <a:pPr eaLnBrk="1" hangingPunct="1"/>
            <a:r>
              <a:rPr lang="en-US" altLang="en-US" smtClean="0"/>
              <a:t>Caption: </a:t>
            </a:r>
          </a:p>
          <a:p>
            <a:pPr eaLnBrk="1" hangingPunct="1"/>
            <a:r>
              <a:rPr lang="en-US" altLang="en-US" smtClean="0"/>
              <a:t>Polarity of Br—Cl.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154A4B32-4AD4-46E8-AE72-41E95D89A09B}" type="slidenum">
              <a:rPr lang="en-US" altLang="en-US" sz="1200" b="0" smtClean="0"/>
              <a:pPr/>
              <a:t>18</a:t>
            </a:fld>
            <a:endParaRPr lang="en-US" altLang="en-US" sz="1200" b="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t>Figure: 09-10-01UNEx9.3</a:t>
            </a:r>
          </a:p>
          <a:p>
            <a:pPr eaLnBrk="1" hangingPunct="1"/>
            <a:endParaRPr lang="en-US" altLang="en-US" smtClean="0"/>
          </a:p>
          <a:p>
            <a:pPr eaLnBrk="1" hangingPunct="1"/>
            <a:r>
              <a:rPr lang="en-US" altLang="en-US" smtClean="0"/>
              <a:t>Title: </a:t>
            </a:r>
          </a:p>
          <a:p>
            <a:pPr eaLnBrk="1" hangingPunct="1"/>
            <a:r>
              <a:rPr lang="en-US" altLang="en-US" smtClean="0"/>
              <a:t>Sample Exercise 9.3 </a:t>
            </a:r>
          </a:p>
          <a:p>
            <a:pPr eaLnBrk="1" hangingPunct="1"/>
            <a:endParaRPr lang="en-US" altLang="en-US" smtClean="0"/>
          </a:p>
          <a:p>
            <a:pPr eaLnBrk="1" hangingPunct="1"/>
            <a:r>
              <a:rPr lang="en-US" altLang="en-US" smtClean="0"/>
              <a:t>Caption: </a:t>
            </a:r>
          </a:p>
          <a:p>
            <a:pPr eaLnBrk="1" hangingPunct="1"/>
            <a:r>
              <a:rPr lang="en-US" altLang="en-US" smtClean="0"/>
              <a:t>Lewis structure.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7BCBF1C8-6BC3-4C69-B3D9-8C4D550A7CCA}" type="slidenum">
              <a:rPr lang="en-US" altLang="en-US" sz="1200" b="0" smtClean="0"/>
              <a:pPr/>
              <a:t>19</a:t>
            </a:fld>
            <a:endParaRPr lang="en-US" altLang="en-US" sz="1200" b="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mtClean="0"/>
              <a:t>Figure: 09-10-02UN</a:t>
            </a:r>
          </a:p>
          <a:p>
            <a:pPr eaLnBrk="1" hangingPunct="1"/>
            <a:endParaRPr lang="en-US" altLang="en-US" smtClean="0"/>
          </a:p>
          <a:p>
            <a:pPr eaLnBrk="1" hangingPunct="1"/>
            <a:r>
              <a:rPr lang="en-US" altLang="en-US" smtClean="0"/>
              <a:t>Title: </a:t>
            </a:r>
          </a:p>
          <a:p>
            <a:pPr eaLnBrk="1" hangingPunct="1"/>
            <a:r>
              <a:rPr lang="en-US" altLang="en-US" smtClean="0"/>
              <a:t>Practice Exercise </a:t>
            </a:r>
          </a:p>
          <a:p>
            <a:pPr eaLnBrk="1" hangingPunct="1"/>
            <a:endParaRPr lang="en-US" altLang="en-US" smtClean="0"/>
          </a:p>
          <a:p>
            <a:pPr eaLnBrk="1" hangingPunct="1"/>
            <a:r>
              <a:rPr lang="en-US" altLang="en-US" smtClean="0"/>
              <a:t>Caption: </a:t>
            </a:r>
          </a:p>
          <a:p>
            <a:pPr eaLnBrk="1" hangingPunct="1"/>
            <a:r>
              <a:rPr lang="en-US" altLang="en-US" smtClean="0"/>
              <a:t>Chemical structure of propyne.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fld id="{08E931B4-59BE-4799-9017-9F7016E4FA6B}" type="slidenum">
              <a:rPr lang="en-US" altLang="en-US" sz="1200" b="0" smtClean="0"/>
              <a:pPr/>
              <a:t>20</a:t>
            </a:fld>
            <a:endParaRPr lang="en-US" altLang="en-US" sz="1200" b="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smtClean="0"/>
              <a:t>Figure: 09-11</a:t>
            </a:r>
          </a:p>
          <a:p>
            <a:pPr eaLnBrk="1" hangingPunct="1"/>
            <a:endParaRPr lang="en-US" altLang="en-US" smtClean="0"/>
          </a:p>
          <a:p>
            <a:pPr eaLnBrk="1" hangingPunct="1"/>
            <a:r>
              <a:rPr lang="en-US" altLang="en-US" smtClean="0"/>
              <a:t>Title: </a:t>
            </a:r>
          </a:p>
          <a:p>
            <a:pPr eaLnBrk="1" hangingPunct="1"/>
            <a:r>
              <a:rPr lang="en-US" altLang="en-US" smtClean="0"/>
              <a:t>CO</a:t>
            </a:r>
            <a:r>
              <a:rPr lang="en-US" altLang="en-US" baseline="-25000" smtClean="0"/>
              <a:t>2</a:t>
            </a:r>
            <a:r>
              <a:rPr lang="en-US" altLang="en-US" smtClean="0"/>
              <a:t>, a nonpolar molecule.</a:t>
            </a:r>
          </a:p>
          <a:p>
            <a:pPr eaLnBrk="1" hangingPunct="1"/>
            <a:endParaRPr lang="en-US" altLang="en-US" smtClean="0"/>
          </a:p>
          <a:p>
            <a:pPr eaLnBrk="1" hangingPunct="1"/>
            <a:r>
              <a:rPr lang="en-US" altLang="en-US" smtClean="0"/>
              <a:t>Caption: </a:t>
            </a:r>
          </a:p>
          <a:p>
            <a:pPr eaLnBrk="1" hangingPunct="1"/>
            <a:r>
              <a:rPr lang="en-US" altLang="en-US" smtClean="0"/>
              <a:t>(a) The overall dipole moment of a molecule is the sum of its bond dipoles.  In CO</a:t>
            </a:r>
            <a:r>
              <a:rPr lang="en-US" altLang="en-US" baseline="-25000" smtClean="0"/>
              <a:t>2</a:t>
            </a:r>
            <a:r>
              <a:rPr lang="en-US" altLang="en-US" smtClean="0"/>
              <a:t> the bond dipoles are equal in magnitude, but exactly oppose each other.  The overall dipole moment is zero, therefore, making the molecule nonpolar.  (b) The electron-density model shows that the regions of higher electron density (red) are at the ends of the molecule while the region of lower electron density (blue) is at the center.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5375"/>
            <a:ext cx="8634413" cy="16335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6413"/>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3AFD8-DD4D-452F-9E11-7E4697B61FC3}" type="slidenum">
              <a:rPr lang="en-US"/>
              <a:pPr>
                <a:defRPr/>
              </a:pPr>
              <a:t>‹#›</a:t>
            </a:fld>
            <a:endParaRPr lang="en-US"/>
          </a:p>
        </p:txBody>
      </p:sp>
    </p:spTree>
    <p:extLst>
      <p:ext uri="{BB962C8B-B14F-4D97-AF65-F5344CB8AC3E}">
        <p14:creationId xmlns:p14="http://schemas.microsoft.com/office/powerpoint/2010/main" val="270903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3B4084-C65A-45A8-BCAA-56D5C11A3DB9}" type="slidenum">
              <a:rPr lang="en-US"/>
              <a:pPr>
                <a:defRPr/>
              </a:pPr>
              <a:t>‹#›</a:t>
            </a:fld>
            <a:endParaRPr lang="en-US"/>
          </a:p>
        </p:txBody>
      </p:sp>
    </p:spTree>
    <p:extLst>
      <p:ext uri="{BB962C8B-B14F-4D97-AF65-F5344CB8AC3E}">
        <p14:creationId xmlns:p14="http://schemas.microsoft.com/office/powerpoint/2010/main" val="427554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7413" cy="6094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4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5F2930-1928-42D2-9760-B0F15267ED26}" type="slidenum">
              <a:rPr lang="en-US"/>
              <a:pPr>
                <a:defRPr/>
              </a:pPr>
              <a:t>‹#›</a:t>
            </a:fld>
            <a:endParaRPr lang="en-US"/>
          </a:p>
        </p:txBody>
      </p:sp>
    </p:spTree>
    <p:extLst>
      <p:ext uri="{BB962C8B-B14F-4D97-AF65-F5344CB8AC3E}">
        <p14:creationId xmlns:p14="http://schemas.microsoft.com/office/powerpoint/2010/main" val="222230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E234A8-CB4A-4EB5-BEA5-83396D9B8ADE}" type="slidenum">
              <a:rPr lang="en-US"/>
              <a:pPr>
                <a:defRPr/>
              </a:pPr>
              <a:t>‹#›</a:t>
            </a:fld>
            <a:endParaRPr lang="en-US"/>
          </a:p>
        </p:txBody>
      </p:sp>
    </p:spTree>
    <p:extLst>
      <p:ext uri="{BB962C8B-B14F-4D97-AF65-F5344CB8AC3E}">
        <p14:creationId xmlns:p14="http://schemas.microsoft.com/office/powerpoint/2010/main" val="386249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94263"/>
            <a:ext cx="8636000" cy="15128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28975"/>
            <a:ext cx="8636000" cy="16652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F22DC-0A17-4500-A8F9-F37A1974C6B1}" type="slidenum">
              <a:rPr lang="en-US"/>
              <a:pPr>
                <a:defRPr/>
              </a:pPr>
              <a:t>‹#›</a:t>
            </a:fld>
            <a:endParaRPr lang="en-US"/>
          </a:p>
        </p:txBody>
      </p:sp>
    </p:spTree>
    <p:extLst>
      <p:ext uri="{BB962C8B-B14F-4D97-AF65-F5344CB8AC3E}">
        <p14:creationId xmlns:p14="http://schemas.microsoft.com/office/powerpoint/2010/main" val="235188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02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4613" y="2200275"/>
            <a:ext cx="42418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8F56D6-B373-4D04-8E15-10C16AC53ED9}" type="slidenum">
              <a:rPr lang="en-US"/>
              <a:pPr>
                <a:defRPr/>
              </a:pPr>
              <a:t>‹#›</a:t>
            </a:fld>
            <a:endParaRPr lang="en-US"/>
          </a:p>
        </p:txBody>
      </p:sp>
    </p:spTree>
    <p:extLst>
      <p:ext uri="{BB962C8B-B14F-4D97-AF65-F5344CB8AC3E}">
        <p14:creationId xmlns:p14="http://schemas.microsoft.com/office/powerpoint/2010/main" val="114416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2413"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7863"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89450"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17C037-0056-4D35-B77B-7CE704BFC47C}" type="slidenum">
              <a:rPr lang="en-US"/>
              <a:pPr>
                <a:defRPr/>
              </a:pPr>
              <a:t>‹#›</a:t>
            </a:fld>
            <a:endParaRPr lang="en-US"/>
          </a:p>
        </p:txBody>
      </p:sp>
    </p:spTree>
    <p:extLst>
      <p:ext uri="{BB962C8B-B14F-4D97-AF65-F5344CB8AC3E}">
        <p14:creationId xmlns:p14="http://schemas.microsoft.com/office/powerpoint/2010/main" val="373526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065C8E-ACAD-4BA4-8139-869E70ABFF15}" type="slidenum">
              <a:rPr lang="en-US"/>
              <a:pPr>
                <a:defRPr/>
              </a:pPr>
              <a:t>‹#›</a:t>
            </a:fld>
            <a:endParaRPr lang="en-US"/>
          </a:p>
        </p:txBody>
      </p:sp>
    </p:spTree>
    <p:extLst>
      <p:ext uri="{BB962C8B-B14F-4D97-AF65-F5344CB8AC3E}">
        <p14:creationId xmlns:p14="http://schemas.microsoft.com/office/powerpoint/2010/main" val="210847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20B3EE-43EC-4D54-BC3B-A348C88A2F47}" type="slidenum">
              <a:rPr lang="en-US"/>
              <a:pPr>
                <a:defRPr/>
              </a:pPr>
              <a:t>‹#›</a:t>
            </a:fld>
            <a:endParaRPr lang="en-US"/>
          </a:p>
        </p:txBody>
      </p:sp>
    </p:spTree>
    <p:extLst>
      <p:ext uri="{BB962C8B-B14F-4D97-AF65-F5344CB8AC3E}">
        <p14:creationId xmlns:p14="http://schemas.microsoft.com/office/powerpoint/2010/main" val="123217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1688"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78488" cy="6500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1688" cy="5210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A0A83E-E851-40F2-9B86-EB86EDE0BD37}" type="slidenum">
              <a:rPr lang="en-US"/>
              <a:pPr>
                <a:defRPr/>
              </a:pPr>
              <a:t>‹#›</a:t>
            </a:fld>
            <a:endParaRPr lang="en-US"/>
          </a:p>
        </p:txBody>
      </p:sp>
    </p:spTree>
    <p:extLst>
      <p:ext uri="{BB962C8B-B14F-4D97-AF65-F5344CB8AC3E}">
        <p14:creationId xmlns:p14="http://schemas.microsoft.com/office/powerpoint/2010/main" val="264215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2413"/>
            <a:ext cx="6096000" cy="628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0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90725" y="5961063"/>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0A0072-AB13-4D81-8706-10E0BD11176F}" type="slidenum">
              <a:rPr lang="en-US"/>
              <a:pPr>
                <a:defRPr/>
              </a:pPr>
              <a:t>‹#›</a:t>
            </a:fld>
            <a:endParaRPr lang="en-US"/>
          </a:p>
        </p:txBody>
      </p:sp>
    </p:spTree>
    <p:extLst>
      <p:ext uri="{BB962C8B-B14F-4D97-AF65-F5344CB8AC3E}">
        <p14:creationId xmlns:p14="http://schemas.microsoft.com/office/powerpoint/2010/main" val="336263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4413"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4413" cy="457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0550"/>
            <a:ext cx="2116138" cy="5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t" anchorCtr="0" compatLnSpc="1">
            <a:prstTxWarp prst="textNoShape">
              <a:avLst/>
            </a:prstTxWarp>
          </a:bodyPr>
          <a:lstStyle>
            <a:lvl1pPr defTabSz="1016000">
              <a:defRPr sz="1600" b="0"/>
            </a:lvl1pPr>
          </a:lstStyle>
          <a:p>
            <a:pPr>
              <a:defRPr/>
            </a:pPr>
            <a:endParaRPr lang="en-US"/>
          </a:p>
        </p:txBody>
      </p:sp>
      <p:sp>
        <p:nvSpPr>
          <p:cNvPr id="1029" name="Rectangle 5"/>
          <p:cNvSpPr>
            <a:spLocks noGrp="1" noChangeArrowheads="1"/>
          </p:cNvSpPr>
          <p:nvPr>
            <p:ph type="ftr" sz="quarter" idx="3"/>
          </p:nvPr>
        </p:nvSpPr>
        <p:spPr bwMode="auto">
          <a:xfrm>
            <a:off x="3470275" y="6940550"/>
            <a:ext cx="3217863" cy="5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t" anchorCtr="0" compatLnSpc="1">
            <a:prstTxWarp prst="textNoShape">
              <a:avLst/>
            </a:prstTxWarp>
          </a:bodyPr>
          <a:lstStyle>
            <a:lvl1pPr algn="ctr" defTabSz="1016000">
              <a:defRPr sz="1600" b="0"/>
            </a:lvl1pPr>
          </a:lstStyle>
          <a:p>
            <a:pPr>
              <a:defRPr/>
            </a:pPr>
            <a:endParaRPr lang="en-US"/>
          </a:p>
        </p:txBody>
      </p:sp>
      <p:sp>
        <p:nvSpPr>
          <p:cNvPr id="1030" name="Rectangle 6"/>
          <p:cNvSpPr>
            <a:spLocks noGrp="1" noChangeArrowheads="1"/>
          </p:cNvSpPr>
          <p:nvPr>
            <p:ph type="sldNum" sz="quarter" idx="4"/>
          </p:nvPr>
        </p:nvSpPr>
        <p:spPr bwMode="auto">
          <a:xfrm>
            <a:off x="7280275" y="6940550"/>
            <a:ext cx="2116138" cy="5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572" tIns="50786" rIns="101572" bIns="50786" numCol="1" anchor="t" anchorCtr="0" compatLnSpc="1">
            <a:prstTxWarp prst="textNoShape">
              <a:avLst/>
            </a:prstTxWarp>
          </a:bodyPr>
          <a:lstStyle>
            <a:lvl1pPr algn="r" defTabSz="1016000">
              <a:defRPr sz="1600" b="0"/>
            </a:lvl1pPr>
          </a:lstStyle>
          <a:p>
            <a:pPr>
              <a:defRPr/>
            </a:pPr>
            <a:fld id="{CE19E6D5-BE0D-42CB-96E5-09C91513FA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000" rtl="0" eaLnBrk="0" fontAlgn="base" hangingPunct="0">
        <a:spcBef>
          <a:spcPct val="0"/>
        </a:spcBef>
        <a:spcAft>
          <a:spcPct val="0"/>
        </a:spcAft>
        <a:defRPr sz="4900">
          <a:solidFill>
            <a:schemeClr val="tx2"/>
          </a:solidFill>
          <a:latin typeface="+mj-lt"/>
          <a:ea typeface="+mj-ea"/>
          <a:cs typeface="+mj-cs"/>
        </a:defRPr>
      </a:lvl1pPr>
      <a:lvl2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2pPr>
      <a:lvl3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3pPr>
      <a:lvl4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4pPr>
      <a:lvl5pPr algn="ctr" defTabSz="1016000" rtl="0" eaLnBrk="0" fontAlgn="base" hangingPunct="0">
        <a:spcBef>
          <a:spcPct val="0"/>
        </a:spcBef>
        <a:spcAft>
          <a:spcPct val="0"/>
        </a:spcAft>
        <a:defRPr sz="4900">
          <a:solidFill>
            <a:schemeClr val="tx2"/>
          </a:solidFill>
          <a:latin typeface="Arial" charset="0"/>
          <a:ea typeface="ＭＳ Ｐゴシック" pitchFamily="48" charset="-128"/>
        </a:defRPr>
      </a:lvl5pPr>
      <a:lvl6pPr marL="457200" algn="ctr" defTabSz="1016000" rtl="0" fontAlgn="base">
        <a:spcBef>
          <a:spcPct val="0"/>
        </a:spcBef>
        <a:spcAft>
          <a:spcPct val="0"/>
        </a:spcAft>
        <a:defRPr sz="4900">
          <a:solidFill>
            <a:schemeClr val="tx2"/>
          </a:solidFill>
          <a:latin typeface="Arial" charset="0"/>
          <a:ea typeface="ＭＳ Ｐゴシック" pitchFamily="48" charset="-128"/>
        </a:defRPr>
      </a:lvl6pPr>
      <a:lvl7pPr marL="914400" algn="ctr" defTabSz="1016000" rtl="0" fontAlgn="base">
        <a:spcBef>
          <a:spcPct val="0"/>
        </a:spcBef>
        <a:spcAft>
          <a:spcPct val="0"/>
        </a:spcAft>
        <a:defRPr sz="4900">
          <a:solidFill>
            <a:schemeClr val="tx2"/>
          </a:solidFill>
          <a:latin typeface="Arial" charset="0"/>
          <a:ea typeface="ＭＳ Ｐゴシック" pitchFamily="48" charset="-128"/>
        </a:defRPr>
      </a:lvl7pPr>
      <a:lvl8pPr marL="1371600" algn="ctr" defTabSz="1016000" rtl="0" fontAlgn="base">
        <a:spcBef>
          <a:spcPct val="0"/>
        </a:spcBef>
        <a:spcAft>
          <a:spcPct val="0"/>
        </a:spcAft>
        <a:defRPr sz="4900">
          <a:solidFill>
            <a:schemeClr val="tx2"/>
          </a:solidFill>
          <a:latin typeface="Arial" charset="0"/>
          <a:ea typeface="ＭＳ Ｐゴシック" pitchFamily="48" charset="-128"/>
        </a:defRPr>
      </a:lvl8pPr>
      <a:lvl9pPr marL="1828800" algn="ctr" defTabSz="1016000" rtl="0" fontAlgn="base">
        <a:spcBef>
          <a:spcPct val="0"/>
        </a:spcBef>
        <a:spcAft>
          <a:spcPct val="0"/>
        </a:spcAft>
        <a:defRPr sz="4900">
          <a:solidFill>
            <a:schemeClr val="tx2"/>
          </a:solidFill>
          <a:latin typeface="Arial" charset="0"/>
          <a:ea typeface="ＭＳ Ｐゴシック" pitchFamily="48" charset="-128"/>
        </a:defRPr>
      </a:lvl9pPr>
    </p:titleStyle>
    <p:bodyStyle>
      <a:lvl1pPr marL="381000" indent="-381000" algn="l" defTabSz="1016000" rtl="0" eaLnBrk="0" fontAlgn="base" hangingPunct="0">
        <a:spcBef>
          <a:spcPct val="20000"/>
        </a:spcBef>
        <a:spcAft>
          <a:spcPct val="0"/>
        </a:spcAft>
        <a:buChar char="•"/>
        <a:defRPr sz="3600">
          <a:solidFill>
            <a:schemeClr val="tx1"/>
          </a:solidFill>
          <a:latin typeface="+mn-lt"/>
          <a:ea typeface="+mn-ea"/>
          <a:cs typeface="+mn-cs"/>
        </a:defRPr>
      </a:lvl1pPr>
      <a:lvl2pPr marL="825500" indent="-317500" algn="l" defTabSz="1016000" rtl="0" eaLnBrk="0" fontAlgn="base" hangingPunct="0">
        <a:spcBef>
          <a:spcPct val="20000"/>
        </a:spcBef>
        <a:spcAft>
          <a:spcPct val="0"/>
        </a:spcAft>
        <a:buChar char="–"/>
        <a:defRPr sz="3100">
          <a:solidFill>
            <a:schemeClr val="tx1"/>
          </a:solidFill>
          <a:latin typeface="+mn-lt"/>
          <a:ea typeface="+mn-ea"/>
        </a:defRPr>
      </a:lvl2pPr>
      <a:lvl3pPr marL="1270000" indent="-254000" algn="l" defTabSz="1016000" rtl="0" eaLnBrk="0" fontAlgn="base" hangingPunct="0">
        <a:spcBef>
          <a:spcPct val="20000"/>
        </a:spcBef>
        <a:spcAft>
          <a:spcPct val="0"/>
        </a:spcAft>
        <a:buChar char="•"/>
        <a:defRPr sz="2700">
          <a:solidFill>
            <a:schemeClr val="tx1"/>
          </a:solidFill>
          <a:latin typeface="+mn-lt"/>
          <a:ea typeface="+mn-ea"/>
        </a:defRPr>
      </a:lvl3pPr>
      <a:lvl4pPr marL="1778000" indent="-254000" algn="l" defTabSz="1016000" rtl="0" eaLnBrk="0" fontAlgn="base" hangingPunct="0">
        <a:spcBef>
          <a:spcPct val="20000"/>
        </a:spcBef>
        <a:spcAft>
          <a:spcPct val="0"/>
        </a:spcAft>
        <a:buChar char="–"/>
        <a:defRPr sz="2200">
          <a:solidFill>
            <a:schemeClr val="tx1"/>
          </a:solidFill>
          <a:latin typeface="+mn-lt"/>
          <a:ea typeface="+mn-ea"/>
        </a:defRPr>
      </a:lvl4pPr>
      <a:lvl5pPr marL="2286000" indent="-254000" algn="l" defTabSz="1016000" rtl="0" eaLnBrk="0" fontAlgn="base" hangingPunct="0">
        <a:spcBef>
          <a:spcPct val="20000"/>
        </a:spcBef>
        <a:spcAft>
          <a:spcPct val="0"/>
        </a:spcAft>
        <a:buChar char="»"/>
        <a:defRPr sz="2200">
          <a:solidFill>
            <a:schemeClr val="tx1"/>
          </a:solidFill>
          <a:latin typeface="+mn-lt"/>
          <a:ea typeface="+mn-ea"/>
        </a:defRPr>
      </a:lvl5pPr>
      <a:lvl6pPr marL="2743200" indent="-254000" algn="l" defTabSz="1016000" rtl="0" fontAlgn="base">
        <a:spcBef>
          <a:spcPct val="20000"/>
        </a:spcBef>
        <a:spcAft>
          <a:spcPct val="0"/>
        </a:spcAft>
        <a:buChar char="»"/>
        <a:defRPr sz="2200">
          <a:solidFill>
            <a:schemeClr val="tx1"/>
          </a:solidFill>
          <a:latin typeface="+mn-lt"/>
          <a:ea typeface="+mn-ea"/>
        </a:defRPr>
      </a:lvl6pPr>
      <a:lvl7pPr marL="3200400" indent="-254000" algn="l" defTabSz="1016000" rtl="0" fontAlgn="base">
        <a:spcBef>
          <a:spcPct val="20000"/>
        </a:spcBef>
        <a:spcAft>
          <a:spcPct val="0"/>
        </a:spcAft>
        <a:buChar char="»"/>
        <a:defRPr sz="2200">
          <a:solidFill>
            <a:schemeClr val="tx1"/>
          </a:solidFill>
          <a:latin typeface="+mn-lt"/>
          <a:ea typeface="+mn-ea"/>
        </a:defRPr>
      </a:lvl7pPr>
      <a:lvl8pPr marL="3657600" indent="-254000" algn="l" defTabSz="1016000" rtl="0" fontAlgn="base">
        <a:spcBef>
          <a:spcPct val="20000"/>
        </a:spcBef>
        <a:spcAft>
          <a:spcPct val="0"/>
        </a:spcAft>
        <a:buChar char="»"/>
        <a:defRPr sz="2200">
          <a:solidFill>
            <a:schemeClr val="tx1"/>
          </a:solidFill>
          <a:latin typeface="+mn-lt"/>
          <a:ea typeface="+mn-ea"/>
        </a:defRPr>
      </a:lvl8pPr>
      <a:lvl9pPr marL="4114800" indent="-254000" algn="l" defTabSz="1016000"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328613" y="455613"/>
            <a:ext cx="9677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292600" indent="-4292600">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3200" u="sng"/>
              <a:t>molecular geometry</a:t>
            </a:r>
            <a:r>
              <a:rPr lang="en-US" altLang="en-US"/>
              <a:t> – the orientation of atoms in space (how the atoms are arranged in a molecule)</a:t>
            </a:r>
          </a:p>
        </p:txBody>
      </p:sp>
      <p:sp>
        <p:nvSpPr>
          <p:cNvPr id="2" name="TextBox 1"/>
          <p:cNvSpPr txBox="1">
            <a:spLocks noChangeArrowheads="1"/>
          </p:cNvSpPr>
          <p:nvPr/>
        </p:nvSpPr>
        <p:spPr bwMode="auto">
          <a:xfrm>
            <a:off x="430213" y="2513013"/>
            <a:ext cx="95250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63900" indent="-3263900">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3200" u="sng"/>
              <a:t>VSEPR Theory</a:t>
            </a:r>
            <a:r>
              <a:rPr lang="en-US" altLang="en-US"/>
              <a:t> – </a:t>
            </a:r>
            <a:r>
              <a:rPr lang="en-US" altLang="en-US" u="sng">
                <a:solidFill>
                  <a:srgbClr val="FF0000"/>
                </a:solidFill>
              </a:rPr>
              <a:t>V</a:t>
            </a:r>
            <a:r>
              <a:rPr lang="en-US" altLang="en-US"/>
              <a:t>alence </a:t>
            </a:r>
            <a:r>
              <a:rPr lang="en-US" altLang="en-US" u="sng">
                <a:solidFill>
                  <a:srgbClr val="FF0000"/>
                </a:solidFill>
              </a:rPr>
              <a:t>S</a:t>
            </a:r>
            <a:r>
              <a:rPr lang="en-US" altLang="en-US"/>
              <a:t>hell </a:t>
            </a:r>
            <a:r>
              <a:rPr lang="en-US" altLang="en-US" u="sng">
                <a:solidFill>
                  <a:srgbClr val="FF0000"/>
                </a:solidFill>
              </a:rPr>
              <a:t>E</a:t>
            </a:r>
            <a:r>
              <a:rPr lang="en-US" altLang="en-US"/>
              <a:t>lectron </a:t>
            </a:r>
            <a:r>
              <a:rPr lang="en-US" altLang="en-US" u="sng">
                <a:solidFill>
                  <a:srgbClr val="FF0000"/>
                </a:solidFill>
              </a:rPr>
              <a:t>P</a:t>
            </a:r>
            <a:r>
              <a:rPr lang="en-US" altLang="en-US"/>
              <a:t>air </a:t>
            </a:r>
            <a:r>
              <a:rPr lang="en-US" altLang="en-US" u="sng">
                <a:solidFill>
                  <a:srgbClr val="FF0000"/>
                </a:solidFill>
              </a:rPr>
              <a:t>R</a:t>
            </a:r>
            <a:r>
              <a:rPr lang="en-US" altLang="en-US"/>
              <a:t>epulsion theory</a:t>
            </a:r>
          </a:p>
        </p:txBody>
      </p:sp>
      <p:sp>
        <p:nvSpPr>
          <p:cNvPr id="3" name="TextBox 2"/>
          <p:cNvSpPr txBox="1">
            <a:spLocks noChangeArrowheads="1"/>
          </p:cNvSpPr>
          <p:nvPr/>
        </p:nvSpPr>
        <p:spPr bwMode="auto">
          <a:xfrm>
            <a:off x="535305" y="3884612"/>
            <a:ext cx="8991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dirty="0"/>
              <a:t>VSEPR is a simple, yet powerful technique to predict the molecular geometry </a:t>
            </a:r>
            <a:r>
              <a:rPr lang="en-US" altLang="en-US" dirty="0" smtClean="0"/>
              <a:t>(or shapes) of </a:t>
            </a:r>
            <a:r>
              <a:rPr lang="en-US" altLang="en-US" dirty="0"/>
              <a:t>molecules</a:t>
            </a:r>
          </a:p>
        </p:txBody>
      </p:sp>
      <p:sp>
        <p:nvSpPr>
          <p:cNvPr id="4" name="TextBox 3"/>
          <p:cNvSpPr txBox="1">
            <a:spLocks noChangeArrowheads="1"/>
          </p:cNvSpPr>
          <p:nvPr/>
        </p:nvSpPr>
        <p:spPr bwMode="auto">
          <a:xfrm>
            <a:off x="551339" y="5713412"/>
            <a:ext cx="9220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dirty="0"/>
              <a:t>e</a:t>
            </a:r>
            <a:r>
              <a:rPr lang="en-US" altLang="en-US" baseline="30000" dirty="0">
                <a:latin typeface="Courier New" pitchFamily="49" charset="0"/>
                <a:cs typeface="Courier New" pitchFamily="49" charset="0"/>
              </a:rPr>
              <a:t>-</a:t>
            </a:r>
            <a:r>
              <a:rPr lang="en-US" altLang="en-US" dirty="0"/>
              <a:t> pairs (bonding or nonbonding) repel each other. Thus, they attempt to get as far apart from each other as possible to maximize separation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039813" y="593725"/>
            <a:ext cx="8458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determine the molecular geometry of CH</a:t>
            </a:r>
            <a:r>
              <a:rPr lang="en-US" altLang="en-US" baseline="-25000"/>
              <a:t>4</a:t>
            </a:r>
            <a:endParaRPr lang="en-US" altLang="en-US"/>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2055813"/>
            <a:ext cx="3400425" cy="358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5648325" y="3427413"/>
            <a:ext cx="3367088" cy="5746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MG = tetrahedral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7900"/>
            <a:ext cx="1005205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Box 1"/>
          <p:cNvSpPr txBox="1">
            <a:spLocks noChangeArrowheads="1"/>
          </p:cNvSpPr>
          <p:nvPr/>
        </p:nvSpPr>
        <p:spPr bwMode="auto">
          <a:xfrm>
            <a:off x="430213" y="4113213"/>
            <a:ext cx="9525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tetrahedral		    pyramidal			bent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227013"/>
            <a:ext cx="10026650"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150813"/>
            <a:ext cx="10052050" cy="67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1801813" y="608013"/>
            <a:ext cx="6248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multiple bonds in VSEPR theory</a:t>
            </a:r>
          </a:p>
        </p:txBody>
      </p:sp>
      <p:sp>
        <p:nvSpPr>
          <p:cNvPr id="3" name="TextBox 2"/>
          <p:cNvSpPr txBox="1">
            <a:spLocks noChangeArrowheads="1"/>
          </p:cNvSpPr>
          <p:nvPr/>
        </p:nvSpPr>
        <p:spPr bwMode="auto">
          <a:xfrm>
            <a:off x="811213" y="1674813"/>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 treat a double or triple bond as if it were a “single bond” from a VSEPR standpoint</a:t>
            </a:r>
          </a:p>
        </p:txBody>
      </p:sp>
      <p:sp>
        <p:nvSpPr>
          <p:cNvPr id="4" name="Rectangle 3"/>
          <p:cNvSpPr>
            <a:spLocks noChangeArrowheads="1"/>
          </p:cNvSpPr>
          <p:nvPr/>
        </p:nvSpPr>
        <p:spPr bwMode="auto">
          <a:xfrm>
            <a:off x="887413" y="3270250"/>
            <a:ext cx="8610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determine the molecular geometry of CO</a:t>
            </a:r>
            <a:r>
              <a:rPr lang="en-US" altLang="en-US" baseline="-25000"/>
              <a:t>2</a:t>
            </a:r>
            <a:endParaRPr lang="en-US" alt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163" y="4341813"/>
            <a:ext cx="4967287"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a:spLocks noChangeArrowheads="1"/>
          </p:cNvSpPr>
          <p:nvPr/>
        </p:nvSpPr>
        <p:spPr bwMode="auto">
          <a:xfrm>
            <a:off x="3935413" y="6080125"/>
            <a:ext cx="2592387" cy="5746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 MG = linear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30213" y="450850"/>
            <a:ext cx="9448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determine the molecular geometry of NO</a:t>
            </a:r>
            <a:r>
              <a:rPr lang="en-US" altLang="en-US" baseline="-25000"/>
              <a:t>2</a:t>
            </a:r>
            <a:r>
              <a:rPr lang="en-US" altLang="en-US" baseline="30000">
                <a:latin typeface="Courier New" pitchFamily="49" charset="0"/>
                <a:cs typeface="Courier New" pitchFamily="49" charset="0"/>
              </a:rPr>
              <a:t>-</a:t>
            </a:r>
            <a:r>
              <a:rPr lang="en-US" altLang="en-US"/>
              <a:t> (anion)</a:t>
            </a:r>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013" y="3522663"/>
            <a:ext cx="689133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4125913" y="6018213"/>
            <a:ext cx="2057400" cy="5540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MG = bent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13" y="1725613"/>
            <a:ext cx="2817812"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938" y="1763713"/>
            <a:ext cx="2817812"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3413" y="1976438"/>
            <a:ext cx="1319212"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49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8963" y="531813"/>
            <a:ext cx="3805237" cy="3460750"/>
            <a:chOff x="588963" y="531813"/>
            <a:chExt cx="3805237" cy="346075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531813"/>
              <a:ext cx="3805237"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6"/>
            <p:cNvSpPr txBox="1">
              <a:spLocks noChangeArrowheads="1"/>
            </p:cNvSpPr>
            <p:nvPr/>
          </p:nvSpPr>
          <p:spPr bwMode="auto">
            <a:xfrm>
              <a:off x="2263775" y="3351213"/>
              <a:ext cx="989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600" dirty="0"/>
                <a:t>Cl</a:t>
              </a:r>
              <a:r>
                <a:rPr lang="en-US" altLang="en-US" sz="3600" baseline="-25000" dirty="0"/>
                <a:t>2</a:t>
              </a:r>
              <a:endParaRPr lang="en-US" altLang="en-US" sz="3600" dirty="0"/>
            </a:p>
          </p:txBody>
        </p:sp>
      </p:grpSp>
      <p:sp>
        <p:nvSpPr>
          <p:cNvPr id="17413" name="Text Box 7"/>
          <p:cNvSpPr txBox="1">
            <a:spLocks noChangeArrowheads="1"/>
          </p:cNvSpPr>
          <p:nvPr/>
        </p:nvSpPr>
        <p:spPr bwMode="auto">
          <a:xfrm>
            <a:off x="360363" y="4494213"/>
            <a:ext cx="913447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262313" indent="-3262313">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200" u="sng" dirty="0"/>
              <a:t>nonpolar bond</a:t>
            </a:r>
            <a:r>
              <a:rPr lang="en-US" altLang="en-US" dirty="0"/>
              <a:t> </a:t>
            </a:r>
            <a:r>
              <a:rPr lang="en-US" altLang="en-US" dirty="0">
                <a:latin typeface="Times"/>
              </a:rPr>
              <a:t>–</a:t>
            </a:r>
            <a:r>
              <a:rPr lang="en-US" altLang="en-US" dirty="0"/>
              <a:t> electrons are shared equally in the bond</a:t>
            </a:r>
          </a:p>
        </p:txBody>
      </p:sp>
      <p:sp>
        <p:nvSpPr>
          <p:cNvPr id="17414" name="Line 8"/>
          <p:cNvSpPr>
            <a:spLocks noChangeShapeType="1"/>
          </p:cNvSpPr>
          <p:nvPr/>
        </p:nvSpPr>
        <p:spPr bwMode="auto">
          <a:xfrm flipV="1">
            <a:off x="892175" y="3046413"/>
            <a:ext cx="1600200" cy="15128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Text Box 9"/>
          <p:cNvSpPr txBox="1">
            <a:spLocks noChangeArrowheads="1"/>
          </p:cNvSpPr>
          <p:nvPr/>
        </p:nvSpPr>
        <p:spPr bwMode="auto">
          <a:xfrm>
            <a:off x="436563" y="6094413"/>
            <a:ext cx="9363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200" u="sng" dirty="0"/>
              <a:t>polar bond</a:t>
            </a:r>
            <a:r>
              <a:rPr lang="en-US" altLang="en-US" dirty="0"/>
              <a:t> </a:t>
            </a:r>
            <a:r>
              <a:rPr lang="en-US" altLang="en-US" dirty="0">
                <a:latin typeface="Times"/>
              </a:rPr>
              <a:t>–</a:t>
            </a:r>
            <a:r>
              <a:rPr lang="en-US" altLang="en-US" dirty="0"/>
              <a:t> electrons are NOT shared equally</a:t>
            </a:r>
          </a:p>
        </p:txBody>
      </p:sp>
      <p:grpSp>
        <p:nvGrpSpPr>
          <p:cNvPr id="3" name="Group 2"/>
          <p:cNvGrpSpPr/>
          <p:nvPr/>
        </p:nvGrpSpPr>
        <p:grpSpPr>
          <a:xfrm>
            <a:off x="6297613" y="303213"/>
            <a:ext cx="3413125" cy="3714750"/>
            <a:chOff x="6297613" y="303213"/>
            <a:chExt cx="3413125" cy="3714750"/>
          </a:xfrm>
        </p:grpSpPr>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303213"/>
              <a:ext cx="341312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12"/>
            <p:cNvSpPr txBox="1">
              <a:spLocks noChangeArrowheads="1"/>
            </p:cNvSpPr>
            <p:nvPr/>
          </p:nvSpPr>
          <p:spPr bwMode="auto">
            <a:xfrm>
              <a:off x="6907213" y="3376613"/>
              <a:ext cx="9890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3600" dirty="0" err="1"/>
                <a:t>HCl</a:t>
              </a:r>
              <a:endParaRPr lang="en-US" altLang="en-US" sz="3600" dirty="0"/>
            </a:p>
          </p:txBody>
        </p:sp>
      </p:grpSp>
      <p:grpSp>
        <p:nvGrpSpPr>
          <p:cNvPr id="17417" name="Group 2"/>
          <p:cNvGrpSpPr>
            <a:grpSpLocks/>
          </p:cNvGrpSpPr>
          <p:nvPr/>
        </p:nvGrpSpPr>
        <p:grpSpPr bwMode="auto">
          <a:xfrm>
            <a:off x="7516813" y="3046413"/>
            <a:ext cx="2359025" cy="3352800"/>
            <a:chOff x="7522369" y="3046411"/>
            <a:chExt cx="2362994" cy="3352802"/>
          </a:xfrm>
        </p:grpSpPr>
        <p:sp>
          <p:nvSpPr>
            <p:cNvPr id="17418" name="Line 11"/>
            <p:cNvSpPr>
              <a:spLocks noChangeShapeType="1"/>
            </p:cNvSpPr>
            <p:nvPr/>
          </p:nvSpPr>
          <p:spPr bwMode="auto">
            <a:xfrm>
              <a:off x="9351963" y="6399213"/>
              <a:ext cx="533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19" name="Group 1"/>
            <p:cNvGrpSpPr>
              <a:grpSpLocks/>
            </p:cNvGrpSpPr>
            <p:nvPr/>
          </p:nvGrpSpPr>
          <p:grpSpPr bwMode="auto">
            <a:xfrm>
              <a:off x="7522369" y="3046411"/>
              <a:ext cx="2362994" cy="3352802"/>
              <a:chOff x="7522369" y="3046411"/>
              <a:chExt cx="2362994" cy="3352802"/>
            </a:xfrm>
          </p:grpSpPr>
          <p:sp>
            <p:nvSpPr>
              <p:cNvPr id="17420" name="Line 10"/>
              <p:cNvSpPr>
                <a:spLocks noChangeShapeType="1"/>
              </p:cNvSpPr>
              <p:nvPr/>
            </p:nvSpPr>
            <p:spPr bwMode="auto">
              <a:xfrm flipH="1" flipV="1">
                <a:off x="7522369" y="3046411"/>
                <a:ext cx="1981994" cy="120677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1"/>
              <p:cNvSpPr>
                <a:spLocks noChangeShapeType="1"/>
              </p:cNvSpPr>
              <p:nvPr/>
            </p:nvSpPr>
            <p:spPr bwMode="auto">
              <a:xfrm>
                <a:off x="9504363" y="4265613"/>
                <a:ext cx="381000" cy="213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animBg="1"/>
      <p:bldP spid="174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1446213"/>
            <a:ext cx="4800600"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0" y="542925"/>
            <a:ext cx="44418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3084513" y="258445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7200">
                <a:sym typeface="Symbol" pitchFamily="18" charset="2"/>
              </a:rPr>
              <a:t></a:t>
            </a:r>
            <a:r>
              <a:rPr lang="en-US" altLang="en-US" sz="7200" baseline="30000">
                <a:sym typeface="Symbol" pitchFamily="18" charset="2"/>
              </a:rPr>
              <a:t>+</a:t>
            </a:r>
            <a:endParaRPr lang="en-US" altLang="en-US" sz="7200" baseline="30000"/>
          </a:p>
        </p:txBody>
      </p:sp>
      <p:sp>
        <p:nvSpPr>
          <p:cNvPr id="4" name="Rectangle 3"/>
          <p:cNvSpPr>
            <a:spLocks noChangeArrowheads="1"/>
          </p:cNvSpPr>
          <p:nvPr/>
        </p:nvSpPr>
        <p:spPr bwMode="auto">
          <a:xfrm>
            <a:off x="6526213" y="2584450"/>
            <a:ext cx="1204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7200">
                <a:sym typeface="Symbol" pitchFamily="18" charset="2"/>
              </a:rPr>
              <a:t></a:t>
            </a:r>
            <a:r>
              <a:rPr lang="en-US" altLang="en-US" sz="8000" baseline="30000">
                <a:latin typeface="Courier New" pitchFamily="49" charset="0"/>
                <a:cs typeface="Courier New" pitchFamily="49" charset="0"/>
                <a:sym typeface="Symbol" pitchFamily="18" charset="2"/>
              </a:rPr>
              <a:t>-</a:t>
            </a:r>
            <a:endParaRPr lang="en-US" altLang="en-US" sz="8000" baseline="30000">
              <a:latin typeface="Courier New" pitchFamily="49" charset="0"/>
              <a:cs typeface="Courier New" pitchFamily="49" charset="0"/>
            </a:endParaRPr>
          </a:p>
        </p:txBody>
      </p:sp>
      <p:sp>
        <p:nvSpPr>
          <p:cNvPr id="5" name="TextBox 4"/>
          <p:cNvSpPr txBox="1">
            <a:spLocks noChangeArrowheads="1"/>
          </p:cNvSpPr>
          <p:nvPr/>
        </p:nvSpPr>
        <p:spPr bwMode="auto">
          <a:xfrm>
            <a:off x="811213" y="5180013"/>
            <a:ext cx="88392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14700" indent="-3314700">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3200" u="sng">
                <a:cs typeface="Arial" charset="0"/>
              </a:rPr>
              <a:t>dipole moment</a:t>
            </a:r>
            <a:r>
              <a:rPr lang="en-US" altLang="en-US"/>
              <a:t> – quantitative extent to which polarity is measured</a:t>
            </a:r>
          </a:p>
        </p:txBody>
      </p:sp>
      <p:sp>
        <p:nvSpPr>
          <p:cNvPr id="6" name="TextBox 5"/>
          <p:cNvSpPr txBox="1">
            <a:spLocks noChangeArrowheads="1"/>
          </p:cNvSpPr>
          <p:nvPr/>
        </p:nvSpPr>
        <p:spPr bwMode="auto">
          <a:xfrm>
            <a:off x="3084513" y="3941763"/>
            <a:ext cx="4876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Br-Cl has a polar bond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2563813" y="455613"/>
            <a:ext cx="5334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Is Br-Cl a polar </a:t>
            </a:r>
            <a:r>
              <a:rPr lang="en-US" altLang="en-US" u="sng"/>
              <a:t>molecule</a:t>
            </a:r>
            <a:r>
              <a:rPr lang="en-US" altLang="en-US"/>
              <a:t> ?</a:t>
            </a:r>
          </a:p>
        </p:txBody>
      </p:sp>
      <p:sp>
        <p:nvSpPr>
          <p:cNvPr id="4" name="TextBox 3"/>
          <p:cNvSpPr txBox="1">
            <a:spLocks noChangeArrowheads="1"/>
          </p:cNvSpPr>
          <p:nvPr/>
        </p:nvSpPr>
        <p:spPr bwMode="auto">
          <a:xfrm>
            <a:off x="1116013" y="1293813"/>
            <a:ext cx="8763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Consider the covalent bond as a rope with each atom “pulling electrons to itself” based on electronegativities of each atom</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3046413"/>
            <a:ext cx="2705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513" y="3760788"/>
            <a:ext cx="2705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354013" y="4570413"/>
            <a:ext cx="9525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buFont typeface="Wingdings" pitchFamily="2" charset="2"/>
              <a:buChar char="Ø"/>
            </a:pPr>
            <a:r>
              <a:rPr lang="en-US" altLang="en-US"/>
              <a:t>If the </a:t>
            </a:r>
            <a:r>
              <a:rPr lang="en-US" altLang="en-US" u="sng"/>
              <a:t>entire molecule</a:t>
            </a:r>
            <a:r>
              <a:rPr lang="en-US" altLang="en-US"/>
              <a:t> moves during the “tug’O’war”….. the molecule is </a:t>
            </a:r>
            <a:r>
              <a:rPr lang="en-US" altLang="en-US" u="sng">
                <a:solidFill>
                  <a:srgbClr val="00B050"/>
                </a:solidFill>
              </a:rPr>
              <a:t>POLAR</a:t>
            </a:r>
            <a:r>
              <a:rPr lang="en-US" altLang="en-US"/>
              <a:t/>
            </a:r>
            <a:br>
              <a:rPr lang="en-US" altLang="en-US"/>
            </a:br>
            <a:endParaRPr lang="en-US" altLang="en-US" sz="2000"/>
          </a:p>
          <a:p>
            <a:pPr>
              <a:buFont typeface="Wingdings" pitchFamily="2" charset="2"/>
              <a:buChar char="Ø"/>
            </a:pPr>
            <a:r>
              <a:rPr lang="en-US" altLang="en-US"/>
              <a:t>If the </a:t>
            </a:r>
            <a:r>
              <a:rPr lang="en-US" altLang="en-US" u="sng"/>
              <a:t>entire molecule</a:t>
            </a:r>
            <a:r>
              <a:rPr lang="en-US" altLang="en-US"/>
              <a:t> does NOT move during the “tug’O’war”….. the molecule is </a:t>
            </a:r>
            <a:r>
              <a:rPr lang="en-US" altLang="en-US" u="sng">
                <a:solidFill>
                  <a:srgbClr val="FF0000"/>
                </a:solidFill>
              </a:rPr>
              <a:t>NONPOLAR</a:t>
            </a:r>
          </a:p>
        </p:txBody>
      </p:sp>
      <p:sp>
        <p:nvSpPr>
          <p:cNvPr id="8" name="Rectangle 7"/>
          <p:cNvSpPr>
            <a:spLocks noChangeArrowheads="1"/>
          </p:cNvSpPr>
          <p:nvPr/>
        </p:nvSpPr>
        <p:spPr bwMode="auto">
          <a:xfrm>
            <a:off x="5370513" y="3367088"/>
            <a:ext cx="4775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Br-Cl is a </a:t>
            </a:r>
            <a:r>
              <a:rPr lang="en-US" altLang="en-US" u="sng">
                <a:solidFill>
                  <a:srgbClr val="00B050"/>
                </a:solidFill>
              </a:rPr>
              <a:t>polar</a:t>
            </a:r>
            <a:r>
              <a:rPr lang="en-US" altLang="en-US"/>
              <a:t> molecule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792288" y="608013"/>
            <a:ext cx="70675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Is CO</a:t>
            </a:r>
            <a:r>
              <a:rPr lang="en-US" altLang="en-US" baseline="-25000"/>
              <a:t>2</a:t>
            </a:r>
            <a:r>
              <a:rPr lang="en-US" altLang="en-US"/>
              <a:t> a polar or nonpolar molecule ?</a:t>
            </a:r>
          </a:p>
        </p:txBody>
      </p:sp>
      <p:pic>
        <p:nvPicPr>
          <p:cNvPr id="184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3351213"/>
            <a:ext cx="440372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263" y="1751013"/>
            <a:ext cx="4200525" cy="152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1954213" y="4646613"/>
            <a:ext cx="716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the individual dipoles cancel such that the overall dipole moment = 0 </a:t>
            </a:r>
          </a:p>
        </p:txBody>
      </p:sp>
      <p:sp>
        <p:nvSpPr>
          <p:cNvPr id="5" name="TextBox 4"/>
          <p:cNvSpPr txBox="1">
            <a:spLocks noChangeArrowheads="1"/>
          </p:cNvSpPr>
          <p:nvPr/>
        </p:nvSpPr>
        <p:spPr bwMode="auto">
          <a:xfrm>
            <a:off x="2487613" y="5942013"/>
            <a:ext cx="56769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CO</a:t>
            </a:r>
            <a:r>
              <a:rPr lang="en-US" altLang="en-US" baseline="-25000"/>
              <a:t>2</a:t>
            </a:r>
            <a:r>
              <a:rPr lang="en-US" altLang="en-US"/>
              <a:t> is a </a:t>
            </a:r>
            <a:r>
              <a:rPr lang="en-US" altLang="en-US" u="sng">
                <a:solidFill>
                  <a:srgbClr val="FF0000"/>
                </a:solidFill>
              </a:rPr>
              <a:t>nonpolar</a:t>
            </a:r>
            <a:r>
              <a:rPr lang="en-US" altLang="en-US"/>
              <a:t> molecule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495300" y="227013"/>
            <a:ext cx="2667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lgn="ctr"/>
            <a:r>
              <a:rPr lang="en-US" altLang="en-US" sz="2200"/>
              <a:t># e</a:t>
            </a:r>
            <a:r>
              <a:rPr lang="en-US" altLang="en-US" sz="2200" baseline="30000">
                <a:latin typeface="Courier New" pitchFamily="49" charset="0"/>
                <a:cs typeface="Courier New" pitchFamily="49" charset="0"/>
              </a:rPr>
              <a:t>-</a:t>
            </a:r>
            <a:r>
              <a:rPr lang="en-US" altLang="en-US" sz="2200"/>
              <a:t> pairs around central element</a:t>
            </a:r>
          </a:p>
        </p:txBody>
      </p:sp>
      <p:cxnSp>
        <p:nvCxnSpPr>
          <p:cNvPr id="3075" name="Straight Connector 3"/>
          <p:cNvCxnSpPr>
            <a:cxnSpLocks noChangeShapeType="1"/>
          </p:cNvCxnSpPr>
          <p:nvPr/>
        </p:nvCxnSpPr>
        <p:spPr bwMode="auto">
          <a:xfrm>
            <a:off x="277813" y="996950"/>
            <a:ext cx="9677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6" name="Rectangle 4"/>
          <p:cNvSpPr>
            <a:spLocks noChangeArrowheads="1"/>
          </p:cNvSpPr>
          <p:nvPr/>
        </p:nvSpPr>
        <p:spPr bwMode="auto">
          <a:xfrm>
            <a:off x="4019550" y="503238"/>
            <a:ext cx="1257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400"/>
              <a:t>shape</a:t>
            </a:r>
          </a:p>
        </p:txBody>
      </p:sp>
      <p:sp>
        <p:nvSpPr>
          <p:cNvPr id="3077" name="Rectangle 8"/>
          <p:cNvSpPr>
            <a:spLocks noChangeArrowheads="1"/>
          </p:cNvSpPr>
          <p:nvPr/>
        </p:nvSpPr>
        <p:spPr bwMode="auto">
          <a:xfrm>
            <a:off x="6348413" y="196850"/>
            <a:ext cx="1571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lgn="ctr"/>
            <a:r>
              <a:rPr lang="en-US" altLang="en-US" sz="2400"/>
              <a:t>geometry</a:t>
            </a:r>
            <a:br>
              <a:rPr lang="en-US" altLang="en-US" sz="2400"/>
            </a:br>
            <a:r>
              <a:rPr lang="en-US" altLang="en-US" sz="2400"/>
              <a:t>name</a:t>
            </a:r>
          </a:p>
        </p:txBody>
      </p:sp>
      <p:sp>
        <p:nvSpPr>
          <p:cNvPr id="3078" name="TextBox 9"/>
          <p:cNvSpPr txBox="1">
            <a:spLocks noChangeArrowheads="1"/>
          </p:cNvSpPr>
          <p:nvPr/>
        </p:nvSpPr>
        <p:spPr bwMode="auto">
          <a:xfrm>
            <a:off x="8583613" y="503238"/>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400"/>
              <a:t>angles</a:t>
            </a:r>
          </a:p>
        </p:txBody>
      </p:sp>
      <p:grpSp>
        <p:nvGrpSpPr>
          <p:cNvPr id="2" name="Group 1"/>
          <p:cNvGrpSpPr>
            <a:grpSpLocks/>
          </p:cNvGrpSpPr>
          <p:nvPr/>
        </p:nvGrpSpPr>
        <p:grpSpPr bwMode="auto">
          <a:xfrm>
            <a:off x="1116013" y="1203325"/>
            <a:ext cx="8629650" cy="1189038"/>
            <a:chOff x="1116013" y="1203325"/>
            <a:chExt cx="8629650" cy="1189038"/>
          </a:xfrm>
        </p:grpSpPr>
        <p:pic>
          <p:nvPicPr>
            <p:cNvPr id="30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1203325"/>
              <a:ext cx="2638425"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1" name="TextBox 5"/>
            <p:cNvSpPr txBox="1">
              <a:spLocks noChangeArrowheads="1"/>
            </p:cNvSpPr>
            <p:nvPr/>
          </p:nvSpPr>
          <p:spPr bwMode="auto">
            <a:xfrm>
              <a:off x="1116013" y="1682750"/>
              <a:ext cx="15621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2 pairs</a:t>
              </a:r>
            </a:p>
          </p:txBody>
        </p:sp>
        <p:sp>
          <p:nvSpPr>
            <p:cNvPr id="3092" name="TextBox 10"/>
            <p:cNvSpPr txBox="1">
              <a:spLocks noChangeArrowheads="1"/>
            </p:cNvSpPr>
            <p:nvPr/>
          </p:nvSpPr>
          <p:spPr bwMode="auto">
            <a:xfrm>
              <a:off x="6538913" y="1682750"/>
              <a:ext cx="15049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linear</a:t>
              </a:r>
            </a:p>
          </p:txBody>
        </p:sp>
        <p:sp>
          <p:nvSpPr>
            <p:cNvPr id="3093" name="TextBox 13"/>
            <p:cNvSpPr txBox="1">
              <a:spLocks noChangeArrowheads="1"/>
            </p:cNvSpPr>
            <p:nvPr/>
          </p:nvSpPr>
          <p:spPr bwMode="auto">
            <a:xfrm>
              <a:off x="8642350" y="1720850"/>
              <a:ext cx="1103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800"/>
                <a:t>180</a:t>
              </a:r>
              <a:r>
                <a:rPr lang="en-US" altLang="en-US" sz="2800">
                  <a:sym typeface="Symbol" pitchFamily="18" charset="2"/>
                </a:rPr>
                <a:t></a:t>
              </a:r>
              <a:endParaRPr lang="en-US" altLang="en-US" sz="2800"/>
            </a:p>
          </p:txBody>
        </p:sp>
      </p:grpSp>
      <p:grpSp>
        <p:nvGrpSpPr>
          <p:cNvPr id="3" name="Group 2"/>
          <p:cNvGrpSpPr>
            <a:grpSpLocks/>
          </p:cNvGrpSpPr>
          <p:nvPr/>
        </p:nvGrpSpPr>
        <p:grpSpPr bwMode="auto">
          <a:xfrm>
            <a:off x="1116013" y="2722563"/>
            <a:ext cx="8515350" cy="1924050"/>
            <a:chOff x="1116013" y="2722563"/>
            <a:chExt cx="8515350" cy="1924050"/>
          </a:xfrm>
        </p:grpSpPr>
        <p:pic>
          <p:nvPicPr>
            <p:cNvPr id="30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25" y="2722563"/>
              <a:ext cx="2335213"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7" name="Rectangle 6"/>
            <p:cNvSpPr>
              <a:spLocks noChangeArrowheads="1"/>
            </p:cNvSpPr>
            <p:nvPr/>
          </p:nvSpPr>
          <p:spPr bwMode="auto">
            <a:xfrm>
              <a:off x="1116013" y="3684588"/>
              <a:ext cx="1423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3 pairs</a:t>
              </a:r>
            </a:p>
          </p:txBody>
        </p:sp>
        <p:sp>
          <p:nvSpPr>
            <p:cNvPr id="3088" name="Rectangle 11"/>
            <p:cNvSpPr>
              <a:spLocks noChangeArrowheads="1"/>
            </p:cNvSpPr>
            <p:nvPr/>
          </p:nvSpPr>
          <p:spPr bwMode="auto">
            <a:xfrm>
              <a:off x="6294438" y="3257550"/>
              <a:ext cx="1749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lgn="ctr"/>
              <a:r>
                <a:rPr lang="en-US" altLang="en-US"/>
                <a:t>trigonal</a:t>
              </a:r>
              <a:br>
                <a:rPr lang="en-US" altLang="en-US"/>
              </a:br>
              <a:r>
                <a:rPr lang="en-US" altLang="en-US"/>
                <a:t>planar</a:t>
              </a:r>
            </a:p>
          </p:txBody>
        </p:sp>
        <p:sp>
          <p:nvSpPr>
            <p:cNvPr id="3089" name="Rectangle 14"/>
            <p:cNvSpPr>
              <a:spLocks noChangeArrowheads="1"/>
            </p:cNvSpPr>
            <p:nvPr/>
          </p:nvSpPr>
          <p:spPr bwMode="auto">
            <a:xfrm>
              <a:off x="8701088" y="3503613"/>
              <a:ext cx="930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800"/>
                <a:t>120</a:t>
              </a:r>
              <a:r>
                <a:rPr lang="en-US" altLang="en-US" sz="2800">
                  <a:sym typeface="Symbol" pitchFamily="18" charset="2"/>
                </a:rPr>
                <a:t></a:t>
              </a:r>
              <a:endParaRPr lang="en-US" altLang="en-US" sz="2800"/>
            </a:p>
          </p:txBody>
        </p:sp>
      </p:grpSp>
      <p:grpSp>
        <p:nvGrpSpPr>
          <p:cNvPr id="4" name="Group 3"/>
          <p:cNvGrpSpPr>
            <a:grpSpLocks/>
          </p:cNvGrpSpPr>
          <p:nvPr/>
        </p:nvGrpSpPr>
        <p:grpSpPr bwMode="auto">
          <a:xfrm>
            <a:off x="1185863" y="5049838"/>
            <a:ext cx="8682037" cy="2054225"/>
            <a:chOff x="1185863" y="5049838"/>
            <a:chExt cx="8682037" cy="2054225"/>
          </a:xfrm>
        </p:grpSpPr>
        <p:pic>
          <p:nvPicPr>
            <p:cNvPr id="3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5049838"/>
              <a:ext cx="2198688"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3" name="Rectangle 7"/>
            <p:cNvSpPr>
              <a:spLocks noChangeArrowheads="1"/>
            </p:cNvSpPr>
            <p:nvPr/>
          </p:nvSpPr>
          <p:spPr bwMode="auto">
            <a:xfrm>
              <a:off x="1185863" y="5800725"/>
              <a:ext cx="14239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4 pairs</a:t>
              </a:r>
            </a:p>
          </p:txBody>
        </p:sp>
        <p:sp>
          <p:nvSpPr>
            <p:cNvPr id="3084" name="Rectangle 12"/>
            <p:cNvSpPr>
              <a:spLocks noChangeArrowheads="1"/>
            </p:cNvSpPr>
            <p:nvPr/>
          </p:nvSpPr>
          <p:spPr bwMode="auto">
            <a:xfrm>
              <a:off x="6205538" y="5713413"/>
              <a:ext cx="2171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tetrahedral</a:t>
              </a:r>
            </a:p>
          </p:txBody>
        </p:sp>
        <p:sp>
          <p:nvSpPr>
            <p:cNvPr id="3085" name="Rectangle 15"/>
            <p:cNvSpPr>
              <a:spLocks noChangeArrowheads="1"/>
            </p:cNvSpPr>
            <p:nvPr/>
          </p:nvSpPr>
          <p:spPr bwMode="auto">
            <a:xfrm>
              <a:off x="8637588" y="5713413"/>
              <a:ext cx="123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800"/>
                <a:t>109.5</a:t>
              </a:r>
              <a:r>
                <a:rPr lang="en-US" altLang="en-US" sz="2800">
                  <a:sym typeface="Symbol" pitchFamily="18" charset="2"/>
                </a:rPr>
                <a:t></a:t>
              </a:r>
              <a:endParaRPr lang="en-US" altLang="en-US" sz="2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801813" y="407988"/>
            <a:ext cx="70675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Is H</a:t>
            </a:r>
            <a:r>
              <a:rPr lang="en-US" altLang="en-US" baseline="-25000"/>
              <a:t>2</a:t>
            </a:r>
            <a:r>
              <a:rPr lang="en-US" altLang="en-US"/>
              <a:t>O a polar or nonpolar molecule ?</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25" y="1593850"/>
            <a:ext cx="196691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981075" y="3732213"/>
            <a:ext cx="2055813" cy="5540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MG = bent</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4940300"/>
            <a:ext cx="1871663"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8413" y="2355850"/>
            <a:ext cx="4173537" cy="24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5027613" y="5295900"/>
            <a:ext cx="46164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H</a:t>
            </a:r>
            <a:r>
              <a:rPr lang="en-US" altLang="en-US" baseline="-25000"/>
              <a:t>2</a:t>
            </a:r>
            <a:r>
              <a:rPr lang="en-US" altLang="en-US"/>
              <a:t>O is a </a:t>
            </a:r>
            <a:r>
              <a:rPr lang="en-US" altLang="en-US" u="sng">
                <a:solidFill>
                  <a:srgbClr val="00B050"/>
                </a:solidFill>
              </a:rPr>
              <a:t>polar</a:t>
            </a:r>
            <a:r>
              <a:rPr lang="en-US" altLang="en-US"/>
              <a:t> molecule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649413" y="660400"/>
            <a:ext cx="7239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Is NF</a:t>
            </a:r>
            <a:r>
              <a:rPr lang="en-US" altLang="en-US" baseline="-25000"/>
              <a:t>3</a:t>
            </a:r>
            <a:r>
              <a:rPr lang="en-US" altLang="en-US"/>
              <a:t> a polar or nonpolar molecule ?</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827213"/>
            <a:ext cx="2125662"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18013"/>
            <a:ext cx="2376488"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735013" y="3617913"/>
            <a:ext cx="3506787" cy="5746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  MG = pyramidal</a:t>
            </a:r>
          </a:p>
        </p:txBody>
      </p:sp>
      <p:grpSp>
        <p:nvGrpSpPr>
          <p:cNvPr id="22538" name="Group 10"/>
          <p:cNvGrpSpPr>
            <a:grpSpLocks/>
          </p:cNvGrpSpPr>
          <p:nvPr/>
        </p:nvGrpSpPr>
        <p:grpSpPr bwMode="auto">
          <a:xfrm>
            <a:off x="5830888" y="1530350"/>
            <a:ext cx="3352800" cy="2301875"/>
            <a:chOff x="3728" y="1247"/>
            <a:chExt cx="2112" cy="1450"/>
          </a:xfrm>
        </p:grpSpPr>
        <p:pic>
          <p:nvPicPr>
            <p:cNvPr id="225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 y="1247"/>
              <a:ext cx="2057" cy="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9"/>
            <p:cNvSpPr txBox="1">
              <a:spLocks noChangeArrowheads="1"/>
            </p:cNvSpPr>
            <p:nvPr/>
          </p:nvSpPr>
          <p:spPr bwMode="auto">
            <a:xfrm>
              <a:off x="4688" y="2351"/>
              <a:ext cx="1152" cy="3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endParaRPr lang="en-US" altLang="en-US"/>
            </a:p>
          </p:txBody>
        </p:sp>
      </p:grpSp>
      <p:pic>
        <p:nvPicPr>
          <p:cNvPr id="2253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0475" y="3932238"/>
            <a:ext cx="2028825" cy="204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5078413" y="6324600"/>
            <a:ext cx="44116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NF</a:t>
            </a:r>
            <a:r>
              <a:rPr lang="en-US" altLang="en-US" baseline="-25000"/>
              <a:t>3</a:t>
            </a:r>
            <a:r>
              <a:rPr lang="en-US" altLang="en-US"/>
              <a:t> is a </a:t>
            </a:r>
            <a:r>
              <a:rPr lang="en-US" altLang="en-US" u="sng">
                <a:solidFill>
                  <a:srgbClr val="00B050"/>
                </a:solidFill>
              </a:rPr>
              <a:t>polar</a:t>
            </a:r>
            <a:r>
              <a:rPr lang="en-US" altLang="en-US"/>
              <a:t> molecule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5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662113" y="608013"/>
            <a:ext cx="7086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Is BF</a:t>
            </a:r>
            <a:r>
              <a:rPr lang="en-US" altLang="en-US" baseline="-25000"/>
              <a:t>3</a:t>
            </a:r>
            <a:r>
              <a:rPr lang="en-US" altLang="en-US"/>
              <a:t> a polar or nonpolar molecule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2132013"/>
            <a:ext cx="2286000" cy="212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544513" y="4684713"/>
            <a:ext cx="3668712" cy="5238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800"/>
              <a:t>MG = trigonal planar</a:t>
            </a: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813" y="1716088"/>
            <a:ext cx="3871912"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5437188" y="497681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400"/>
              <a:t>the individual dipoles cancel such that the overall dipole moment = 0 </a:t>
            </a:r>
          </a:p>
        </p:txBody>
      </p:sp>
      <p:sp>
        <p:nvSpPr>
          <p:cNvPr id="6" name="Rectangle 5"/>
          <p:cNvSpPr>
            <a:spLocks noChangeArrowheads="1"/>
          </p:cNvSpPr>
          <p:nvPr/>
        </p:nvSpPr>
        <p:spPr bwMode="auto">
          <a:xfrm>
            <a:off x="4900613" y="6399213"/>
            <a:ext cx="5257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BF</a:t>
            </a:r>
            <a:r>
              <a:rPr lang="en-US" altLang="en-US" baseline="-25000"/>
              <a:t>3</a:t>
            </a:r>
            <a:r>
              <a:rPr lang="en-US" altLang="en-US"/>
              <a:t> is a </a:t>
            </a:r>
            <a:r>
              <a:rPr lang="en-US" altLang="en-US" u="sng">
                <a:solidFill>
                  <a:srgbClr val="FF0000"/>
                </a:solidFill>
              </a:rPr>
              <a:t>nonpolar</a:t>
            </a:r>
            <a:r>
              <a:rPr lang="en-US" altLang="en-US"/>
              <a:t> molecule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573213" y="434975"/>
            <a:ext cx="7391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Is CCl</a:t>
            </a:r>
            <a:r>
              <a:rPr lang="en-US" altLang="en-US" baseline="-25000"/>
              <a:t>4</a:t>
            </a:r>
            <a:r>
              <a:rPr lang="en-US" altLang="en-US"/>
              <a:t> a polar or nonpolar molecule ?</a:t>
            </a:r>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963" y="1169988"/>
            <a:ext cx="2897187"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2506663" y="5180013"/>
            <a:ext cx="6019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400"/>
              <a:t>the individual dipoles cancel such that the overall dipole moment = 0 </a:t>
            </a:r>
          </a:p>
        </p:txBody>
      </p:sp>
      <p:sp>
        <p:nvSpPr>
          <p:cNvPr id="4" name="Rectangle 3"/>
          <p:cNvSpPr>
            <a:spLocks noChangeArrowheads="1"/>
          </p:cNvSpPr>
          <p:nvPr/>
        </p:nvSpPr>
        <p:spPr bwMode="auto">
          <a:xfrm>
            <a:off x="2522538" y="6316663"/>
            <a:ext cx="53800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CCl</a:t>
            </a:r>
            <a:r>
              <a:rPr lang="en-US" altLang="en-US" baseline="-25000"/>
              <a:t>4</a:t>
            </a:r>
            <a:r>
              <a:rPr lang="en-US" altLang="en-US"/>
              <a:t> is a </a:t>
            </a:r>
            <a:r>
              <a:rPr lang="en-US" altLang="en-US" u="sng">
                <a:solidFill>
                  <a:srgbClr val="FF0000"/>
                </a:solidFill>
              </a:rPr>
              <a:t>nonpolar</a:t>
            </a:r>
            <a:r>
              <a:rPr lang="en-US" altLang="en-US"/>
              <a:t> molecule</a:t>
            </a:r>
          </a:p>
        </p:txBody>
      </p:sp>
      <p:sp>
        <p:nvSpPr>
          <p:cNvPr id="6" name="Rectangle 5"/>
          <p:cNvSpPr>
            <a:spLocks noChangeArrowheads="1"/>
          </p:cNvSpPr>
          <p:nvPr/>
        </p:nvSpPr>
        <p:spPr bwMode="auto">
          <a:xfrm>
            <a:off x="3697288" y="4422775"/>
            <a:ext cx="3030537" cy="5238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800"/>
              <a:t>MG = tetrahedral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531813"/>
            <a:ext cx="9656762" cy="61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720725" y="912813"/>
            <a:ext cx="89154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3200" u="sng"/>
              <a:t>valence bond theory</a:t>
            </a:r>
            <a:r>
              <a:rPr lang="en-US" altLang="en-US"/>
              <a:t> – describes how atomic (VB theory)		orbitals form bonds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7"/>
          <p:cNvGrpSpPr>
            <a:grpSpLocks/>
          </p:cNvGrpSpPr>
          <p:nvPr/>
        </p:nvGrpSpPr>
        <p:grpSpPr bwMode="auto">
          <a:xfrm>
            <a:off x="735013" y="1370013"/>
            <a:ext cx="8791575" cy="4041775"/>
            <a:chOff x="735013" y="2003426"/>
            <a:chExt cx="8791575" cy="4149725"/>
          </a:xfrm>
        </p:grpSpPr>
        <p:pic>
          <p:nvPicPr>
            <p:cNvPr id="27658" name="Picture 4" descr="covalent bonding"/>
            <p:cNvPicPr>
              <a:picLocks noChangeAspect="1" noChangeArrowheads="1"/>
            </p:cNvPicPr>
            <p:nvPr/>
          </p:nvPicPr>
          <p:blipFill>
            <a:blip r:embed="rId2" cstate="print">
              <a:extLst>
                <a:ext uri="{28A0092B-C50C-407E-A947-70E740481C1C}">
                  <a14:useLocalDpi xmlns:a14="http://schemas.microsoft.com/office/drawing/2010/main" val="0"/>
                </a:ext>
              </a:extLst>
            </a:blip>
            <a:srcRect t="30048" b="11362"/>
            <a:stretch>
              <a:fillRect/>
            </a:stretch>
          </p:blipFill>
          <p:spPr bwMode="auto">
            <a:xfrm>
              <a:off x="747713" y="3181351"/>
              <a:ext cx="87788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9" name="Group 10"/>
            <p:cNvGrpSpPr>
              <a:grpSpLocks/>
            </p:cNvGrpSpPr>
            <p:nvPr/>
          </p:nvGrpSpPr>
          <p:grpSpPr bwMode="auto">
            <a:xfrm>
              <a:off x="735013" y="2110582"/>
              <a:ext cx="4572000" cy="1346200"/>
              <a:chOff x="463" y="1503"/>
              <a:chExt cx="2880" cy="848"/>
            </a:xfrm>
          </p:grpSpPr>
          <p:pic>
            <p:nvPicPr>
              <p:cNvPr id="27663" name="Picture 5" descr="09_14"/>
              <p:cNvPicPr>
                <a:picLocks noChangeAspect="1" noChangeArrowheads="1"/>
              </p:cNvPicPr>
              <p:nvPr/>
            </p:nvPicPr>
            <p:blipFill>
              <a:blip r:embed="rId3">
                <a:extLst>
                  <a:ext uri="{28A0092B-C50C-407E-A947-70E740481C1C}">
                    <a14:useLocalDpi xmlns:a14="http://schemas.microsoft.com/office/drawing/2010/main" val="0"/>
                  </a:ext>
                </a:extLst>
              </a:blip>
              <a:srcRect r="68005" b="84912"/>
              <a:stretch>
                <a:fillRect/>
              </a:stretch>
            </p:blipFill>
            <p:spPr bwMode="auto">
              <a:xfrm>
                <a:off x="463" y="1503"/>
                <a:ext cx="2880" cy="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4" name="Picture 6" descr="09_14"/>
              <p:cNvPicPr>
                <a:picLocks noChangeAspect="1" noChangeArrowheads="1"/>
              </p:cNvPicPr>
              <p:nvPr/>
            </p:nvPicPr>
            <p:blipFill>
              <a:blip r:embed="rId3">
                <a:extLst>
                  <a:ext uri="{28A0092B-C50C-407E-A947-70E740481C1C}">
                    <a14:useLocalDpi xmlns:a14="http://schemas.microsoft.com/office/drawing/2010/main" val="0"/>
                  </a:ext>
                </a:extLst>
              </a:blip>
              <a:srcRect t="19398" r="93248" b="69824"/>
              <a:stretch>
                <a:fillRect/>
              </a:stretch>
            </p:blipFill>
            <p:spPr bwMode="auto">
              <a:xfrm>
                <a:off x="752" y="2004"/>
                <a:ext cx="624" cy="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5" name="Picture 8" descr="09_14"/>
              <p:cNvPicPr>
                <a:picLocks noChangeAspect="1" noChangeArrowheads="1"/>
              </p:cNvPicPr>
              <p:nvPr/>
            </p:nvPicPr>
            <p:blipFill>
              <a:blip r:embed="rId3">
                <a:extLst>
                  <a:ext uri="{28A0092B-C50C-407E-A947-70E740481C1C}">
                    <a14:useLocalDpi xmlns:a14="http://schemas.microsoft.com/office/drawing/2010/main" val="0"/>
                  </a:ext>
                </a:extLst>
              </a:blip>
              <a:srcRect l="23257" t="19398" r="69240" b="69824"/>
              <a:stretch>
                <a:fillRect/>
              </a:stretch>
            </p:blipFill>
            <p:spPr bwMode="auto">
              <a:xfrm>
                <a:off x="2143" y="1991"/>
                <a:ext cx="720" cy="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660" name="Group 11"/>
            <p:cNvGrpSpPr>
              <a:grpSpLocks/>
            </p:cNvGrpSpPr>
            <p:nvPr/>
          </p:nvGrpSpPr>
          <p:grpSpPr bwMode="auto">
            <a:xfrm>
              <a:off x="7048500" y="2003426"/>
              <a:ext cx="2209800" cy="1641475"/>
              <a:chOff x="4440" y="1565"/>
              <a:chExt cx="1392" cy="1034"/>
            </a:xfrm>
          </p:grpSpPr>
          <p:pic>
            <p:nvPicPr>
              <p:cNvPr id="27661" name="Picture 7" descr="09_14"/>
              <p:cNvPicPr>
                <a:picLocks noChangeAspect="1" noChangeArrowheads="1"/>
              </p:cNvPicPr>
              <p:nvPr/>
            </p:nvPicPr>
            <p:blipFill>
              <a:blip r:embed="rId3">
                <a:extLst>
                  <a:ext uri="{28A0092B-C50C-407E-A947-70E740481C1C}">
                    <a14:useLocalDpi xmlns:a14="http://schemas.microsoft.com/office/drawing/2010/main" val="0"/>
                  </a:ext>
                </a:extLst>
              </a:blip>
              <a:srcRect l="17256" t="71127" r="67740" b="18095"/>
              <a:stretch>
                <a:fillRect/>
              </a:stretch>
            </p:blipFill>
            <p:spPr bwMode="auto">
              <a:xfrm>
                <a:off x="4440" y="1565"/>
                <a:ext cx="1392" cy="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62" name="Line 10"/>
              <p:cNvSpPr>
                <a:spLocks noChangeShapeType="1"/>
              </p:cNvSpPr>
              <p:nvPr/>
            </p:nvSpPr>
            <p:spPr bwMode="auto">
              <a:xfrm>
                <a:off x="5120" y="1879"/>
                <a:ext cx="0" cy="720"/>
              </a:xfrm>
              <a:prstGeom prst="line">
                <a:avLst/>
              </a:prstGeom>
              <a:noFill/>
              <a:ln w="317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 name="Group 8"/>
          <p:cNvGrpSpPr>
            <a:grpSpLocks/>
          </p:cNvGrpSpPr>
          <p:nvPr/>
        </p:nvGrpSpPr>
        <p:grpSpPr bwMode="auto">
          <a:xfrm>
            <a:off x="1346200" y="5289550"/>
            <a:ext cx="2970213" cy="609600"/>
            <a:chOff x="1346201" y="6094412"/>
            <a:chExt cx="2970212" cy="609600"/>
          </a:xfrm>
        </p:grpSpPr>
        <p:cxnSp>
          <p:nvCxnSpPr>
            <p:cNvPr id="27654" name="Straight Connector 2"/>
            <p:cNvCxnSpPr>
              <a:cxnSpLocks noChangeShapeType="1"/>
            </p:cNvCxnSpPr>
            <p:nvPr/>
          </p:nvCxnSpPr>
          <p:spPr bwMode="auto">
            <a:xfrm>
              <a:off x="1346201" y="6399212"/>
              <a:ext cx="685800"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5" name="Straight Arrow Connector 6"/>
            <p:cNvCxnSpPr>
              <a:cxnSpLocks noChangeShapeType="1"/>
            </p:cNvCxnSpPr>
            <p:nvPr/>
          </p:nvCxnSpPr>
          <p:spPr bwMode="auto">
            <a:xfrm flipV="1">
              <a:off x="1689101" y="6094412"/>
              <a:ext cx="0" cy="60960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6" name="Straight Connector 16"/>
            <p:cNvCxnSpPr>
              <a:cxnSpLocks noChangeShapeType="1"/>
            </p:cNvCxnSpPr>
            <p:nvPr/>
          </p:nvCxnSpPr>
          <p:spPr bwMode="auto">
            <a:xfrm>
              <a:off x="3630613" y="6399212"/>
              <a:ext cx="685800"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7" name="Straight Arrow Connector 17"/>
            <p:cNvCxnSpPr>
              <a:cxnSpLocks noChangeShapeType="1"/>
            </p:cNvCxnSpPr>
            <p:nvPr/>
          </p:nvCxnSpPr>
          <p:spPr bwMode="auto">
            <a:xfrm flipV="1">
              <a:off x="3973513" y="6094412"/>
              <a:ext cx="0" cy="60960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p:cNvSpPr txBox="1">
            <a:spLocks noChangeArrowheads="1"/>
          </p:cNvSpPr>
          <p:nvPr/>
        </p:nvSpPr>
        <p:spPr bwMode="auto">
          <a:xfrm>
            <a:off x="508000" y="6170613"/>
            <a:ext cx="9018588"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71800" indent="-2971800">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3200" u="sng"/>
              <a:t>open valency</a:t>
            </a:r>
            <a:r>
              <a:rPr lang="en-US" altLang="en-US"/>
              <a:t> – unpaired electron in a valence orbital available for bonding</a:t>
            </a:r>
          </a:p>
        </p:txBody>
      </p:sp>
      <p:sp>
        <p:nvSpPr>
          <p:cNvPr id="27653" name="Rectangle 1"/>
          <p:cNvSpPr>
            <a:spLocks noChangeArrowheads="1"/>
          </p:cNvSpPr>
          <p:nvPr/>
        </p:nvSpPr>
        <p:spPr bwMode="auto">
          <a:xfrm>
            <a:off x="706438" y="74613"/>
            <a:ext cx="89154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3275" indent="-803275">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3200" u="sng"/>
              <a:t>valence bond theory</a:t>
            </a:r>
            <a:r>
              <a:rPr lang="en-US" altLang="en-US"/>
              <a:t> – describes how atomic (VB theory)		orbitals form bonds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4"/>
          <p:cNvGrpSpPr>
            <a:grpSpLocks/>
          </p:cNvGrpSpPr>
          <p:nvPr/>
        </p:nvGrpSpPr>
        <p:grpSpPr bwMode="auto">
          <a:xfrm>
            <a:off x="3098800" y="2513013"/>
            <a:ext cx="3935413" cy="3074987"/>
            <a:chOff x="3098800" y="2513013"/>
            <a:chExt cx="3935413" cy="3074987"/>
          </a:xfrm>
        </p:grpSpPr>
        <p:grpSp>
          <p:nvGrpSpPr>
            <p:cNvPr id="28675" name="Group 3"/>
            <p:cNvGrpSpPr>
              <a:grpSpLocks/>
            </p:cNvGrpSpPr>
            <p:nvPr/>
          </p:nvGrpSpPr>
          <p:grpSpPr bwMode="auto">
            <a:xfrm>
              <a:off x="3098800" y="2513013"/>
              <a:ext cx="3935413" cy="2133600"/>
              <a:chOff x="3098800" y="2513013"/>
              <a:chExt cx="3935413" cy="2133600"/>
            </a:xfrm>
          </p:grpSpPr>
          <p:grpSp>
            <p:nvGrpSpPr>
              <p:cNvPr id="28681" name="Group 2"/>
              <p:cNvGrpSpPr>
                <a:grpSpLocks/>
              </p:cNvGrpSpPr>
              <p:nvPr/>
            </p:nvGrpSpPr>
            <p:grpSpPr bwMode="auto">
              <a:xfrm>
                <a:off x="3098800" y="2513013"/>
                <a:ext cx="3935413" cy="1371600"/>
                <a:chOff x="3098800" y="2513013"/>
                <a:chExt cx="3935413" cy="1371600"/>
              </a:xfrm>
            </p:grpSpPr>
            <p:pic>
              <p:nvPicPr>
                <p:cNvPr id="28684" name="Picture 4" descr="09_14"/>
                <p:cNvPicPr>
                  <a:picLocks noChangeAspect="1" noChangeArrowheads="1"/>
                </p:cNvPicPr>
                <p:nvPr/>
              </p:nvPicPr>
              <p:blipFill>
                <a:blip r:embed="rId2">
                  <a:extLst>
                    <a:ext uri="{28A0092B-C50C-407E-A947-70E740481C1C}">
                      <a14:useLocalDpi xmlns:a14="http://schemas.microsoft.com/office/drawing/2010/main" val="0"/>
                    </a:ext>
                  </a:extLst>
                </a:blip>
                <a:srcRect l="61253" t="32330" b="48271"/>
                <a:stretch>
                  <a:fillRect/>
                </a:stretch>
              </p:blipFill>
              <p:spPr bwMode="auto">
                <a:xfrm>
                  <a:off x="3098800" y="3198813"/>
                  <a:ext cx="393541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685" name="Group 1"/>
                <p:cNvGrpSpPr>
                  <a:grpSpLocks/>
                </p:cNvGrpSpPr>
                <p:nvPr/>
              </p:nvGrpSpPr>
              <p:grpSpPr bwMode="auto">
                <a:xfrm>
                  <a:off x="4013200" y="2513013"/>
                  <a:ext cx="2122488" cy="457200"/>
                  <a:chOff x="4013200" y="2513013"/>
                  <a:chExt cx="2122488" cy="457200"/>
                </a:xfrm>
              </p:grpSpPr>
              <p:sp>
                <p:nvSpPr>
                  <p:cNvPr id="28686" name="Text Box 5"/>
                  <p:cNvSpPr txBox="1">
                    <a:spLocks noChangeArrowheads="1"/>
                  </p:cNvSpPr>
                  <p:nvPr/>
                </p:nvSpPr>
                <p:spPr bwMode="auto">
                  <a:xfrm>
                    <a:off x="4013200" y="2513013"/>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2400">
                        <a:latin typeface="Times New Roman" pitchFamily="18" charset="0"/>
                      </a:rPr>
                      <a:t>F</a:t>
                    </a:r>
                  </a:p>
                </p:txBody>
              </p:sp>
              <p:sp>
                <p:nvSpPr>
                  <p:cNvPr id="28687" name="Rectangle 7"/>
                  <p:cNvSpPr>
                    <a:spLocks noChangeArrowheads="1"/>
                  </p:cNvSpPr>
                  <p:nvPr/>
                </p:nvSpPr>
                <p:spPr bwMode="auto">
                  <a:xfrm>
                    <a:off x="5765800" y="2513013"/>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400">
                        <a:latin typeface="Times New Roman" pitchFamily="18" charset="0"/>
                      </a:rPr>
                      <a:t>F</a:t>
                    </a:r>
                  </a:p>
                </p:txBody>
              </p:sp>
            </p:grpSp>
          </p:grpSp>
          <p:sp>
            <p:nvSpPr>
              <p:cNvPr id="28682" name="Text Box 8"/>
              <p:cNvSpPr txBox="1">
                <a:spLocks noChangeArrowheads="1"/>
              </p:cNvSpPr>
              <p:nvPr/>
            </p:nvSpPr>
            <p:spPr bwMode="auto">
              <a:xfrm>
                <a:off x="4013200" y="4189413"/>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spcBef>
                    <a:spcPct val="50000"/>
                  </a:spcBef>
                </a:pPr>
                <a:r>
                  <a:rPr lang="en-US" altLang="en-US" sz="2400">
                    <a:latin typeface="Times New Roman" pitchFamily="18" charset="0"/>
                  </a:rPr>
                  <a:t>2p</a:t>
                </a:r>
              </a:p>
            </p:txBody>
          </p:sp>
          <p:sp>
            <p:nvSpPr>
              <p:cNvPr id="28683" name="Rectangle 9"/>
              <p:cNvSpPr>
                <a:spLocks noChangeArrowheads="1"/>
              </p:cNvSpPr>
              <p:nvPr/>
            </p:nvSpPr>
            <p:spPr bwMode="auto">
              <a:xfrm>
                <a:off x="5689600" y="4189413"/>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400">
                    <a:latin typeface="Times New Roman" pitchFamily="18" charset="0"/>
                  </a:rPr>
                  <a:t>2p</a:t>
                </a:r>
              </a:p>
            </p:txBody>
          </p:sp>
        </p:grpSp>
        <p:grpSp>
          <p:nvGrpSpPr>
            <p:cNvPr id="28676" name="Group 6"/>
            <p:cNvGrpSpPr>
              <a:grpSpLocks/>
            </p:cNvGrpSpPr>
            <p:nvPr/>
          </p:nvGrpSpPr>
          <p:grpSpPr bwMode="auto">
            <a:xfrm>
              <a:off x="3933825" y="5013325"/>
              <a:ext cx="2303463" cy="574675"/>
              <a:chOff x="1346201" y="6094412"/>
              <a:chExt cx="2970212" cy="609600"/>
            </a:xfrm>
          </p:grpSpPr>
          <p:cxnSp>
            <p:nvCxnSpPr>
              <p:cNvPr id="28677" name="Straight Connector 7"/>
              <p:cNvCxnSpPr>
                <a:cxnSpLocks noChangeShapeType="1"/>
              </p:cNvCxnSpPr>
              <p:nvPr/>
            </p:nvCxnSpPr>
            <p:spPr bwMode="auto">
              <a:xfrm>
                <a:off x="1346201" y="6399212"/>
                <a:ext cx="685800"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8" name="Straight Arrow Connector 8"/>
              <p:cNvCxnSpPr>
                <a:cxnSpLocks noChangeShapeType="1"/>
              </p:cNvCxnSpPr>
              <p:nvPr/>
            </p:nvCxnSpPr>
            <p:spPr bwMode="auto">
              <a:xfrm flipV="1">
                <a:off x="1689101" y="6094412"/>
                <a:ext cx="0" cy="60960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9" name="Straight Connector 9"/>
              <p:cNvCxnSpPr>
                <a:cxnSpLocks noChangeShapeType="1"/>
              </p:cNvCxnSpPr>
              <p:nvPr/>
            </p:nvCxnSpPr>
            <p:spPr bwMode="auto">
              <a:xfrm>
                <a:off x="3630613" y="6399212"/>
                <a:ext cx="685800" cy="0"/>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0" name="Straight Arrow Connector 10"/>
              <p:cNvCxnSpPr>
                <a:cxnSpLocks noChangeShapeType="1"/>
              </p:cNvCxnSpPr>
              <p:nvPr/>
            </p:nvCxnSpPr>
            <p:spPr bwMode="auto">
              <a:xfrm flipV="1">
                <a:off x="3973513" y="6094412"/>
                <a:ext cx="0" cy="60960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582613" y="912813"/>
            <a:ext cx="92202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114800" indent="-4114800">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3200" u="sng"/>
              <a:t>electron promotion</a:t>
            </a:r>
            <a:r>
              <a:rPr lang="en-US" altLang="en-US"/>
              <a:t> – electron is removed from one orbital and placed in an orbital of higher energy</a:t>
            </a:r>
          </a:p>
        </p:txBody>
      </p:sp>
      <p:sp>
        <p:nvSpPr>
          <p:cNvPr id="3" name="TextBox 2"/>
          <p:cNvSpPr txBox="1">
            <a:spLocks noChangeArrowheads="1"/>
          </p:cNvSpPr>
          <p:nvPr/>
        </p:nvSpPr>
        <p:spPr bwMode="auto">
          <a:xfrm>
            <a:off x="569913" y="3198813"/>
            <a:ext cx="9067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0" indent="-2921000">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3200" u="sng"/>
              <a:t>hybridization</a:t>
            </a:r>
            <a:r>
              <a:rPr lang="en-US" altLang="en-US"/>
              <a:t> – simple atomic orbitals on the central atom “mix” to form new “hybrid” orbitals</a:t>
            </a:r>
          </a:p>
        </p:txBody>
      </p:sp>
      <p:sp>
        <p:nvSpPr>
          <p:cNvPr id="4" name="TextBox 3"/>
          <p:cNvSpPr txBox="1">
            <a:spLocks noChangeArrowheads="1"/>
          </p:cNvSpPr>
          <p:nvPr/>
        </p:nvSpPr>
        <p:spPr bwMode="auto">
          <a:xfrm>
            <a:off x="1458913" y="5432425"/>
            <a:ext cx="746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3200" u="sng"/>
              <a:t>hybrid</a:t>
            </a:r>
            <a:r>
              <a:rPr lang="en-US" altLang="en-US"/>
              <a:t> – something of a mixed origin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1674813"/>
            <a:ext cx="434181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813" y="1141413"/>
            <a:ext cx="3733800"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13" y="4378325"/>
            <a:ext cx="4135437"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a:cxnSpLocks noChangeShapeType="1"/>
          </p:cNvCxnSpPr>
          <p:nvPr/>
        </p:nvCxnSpPr>
        <p:spPr bwMode="auto">
          <a:xfrm flipH="1">
            <a:off x="3589338" y="3122613"/>
            <a:ext cx="2555875" cy="1255712"/>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a:spLocks noChangeArrowheads="1"/>
          </p:cNvSpPr>
          <p:nvPr/>
        </p:nvSpPr>
        <p:spPr bwMode="auto">
          <a:xfrm>
            <a:off x="5535613" y="4983163"/>
            <a:ext cx="441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400"/>
              <a:t>the two new sp hybrid orbitals are 50% s-character and 50% p-character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9_03"/>
          <p:cNvPicPr>
            <a:picLocks noChangeAspect="1" noChangeArrowheads="1"/>
          </p:cNvPicPr>
          <p:nvPr/>
        </p:nvPicPr>
        <p:blipFill>
          <a:blip r:embed="rId3">
            <a:extLst>
              <a:ext uri="{28A0092B-C50C-407E-A947-70E740481C1C}">
                <a14:useLocalDpi xmlns:a14="http://schemas.microsoft.com/office/drawing/2010/main" val="0"/>
              </a:ext>
            </a:extLst>
          </a:blip>
          <a:srcRect t="7532" r="66252" b="52005"/>
          <a:stretch>
            <a:fillRect/>
          </a:stretch>
        </p:blipFill>
        <p:spPr bwMode="auto">
          <a:xfrm>
            <a:off x="584200" y="0"/>
            <a:ext cx="3733800" cy="338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09_03"/>
          <p:cNvPicPr>
            <a:picLocks noChangeAspect="1" noChangeArrowheads="1"/>
          </p:cNvPicPr>
          <p:nvPr/>
        </p:nvPicPr>
        <p:blipFill>
          <a:blip r:embed="rId3">
            <a:extLst>
              <a:ext uri="{28A0092B-C50C-407E-A947-70E740481C1C}">
                <a14:useLocalDpi xmlns:a14="http://schemas.microsoft.com/office/drawing/2010/main" val="0"/>
              </a:ext>
            </a:extLst>
          </a:blip>
          <a:srcRect l="70787" t="-1001" b="52005"/>
          <a:stretch>
            <a:fillRect/>
          </a:stretch>
        </p:blipFill>
        <p:spPr bwMode="auto">
          <a:xfrm>
            <a:off x="2946400" y="3427413"/>
            <a:ext cx="3305175" cy="418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09_03"/>
          <p:cNvPicPr>
            <a:picLocks noChangeAspect="1" noChangeArrowheads="1"/>
          </p:cNvPicPr>
          <p:nvPr/>
        </p:nvPicPr>
        <p:blipFill>
          <a:blip r:embed="rId3">
            <a:extLst>
              <a:ext uri="{28A0092B-C50C-407E-A947-70E740481C1C}">
                <a14:useLocalDpi xmlns:a14="http://schemas.microsoft.com/office/drawing/2010/main" val="0"/>
              </a:ext>
            </a:extLst>
          </a:blip>
          <a:srcRect l="34787" t="1001" r="28456" b="52005"/>
          <a:stretch>
            <a:fillRect/>
          </a:stretch>
        </p:blipFill>
        <p:spPr bwMode="auto">
          <a:xfrm>
            <a:off x="5994400" y="306388"/>
            <a:ext cx="393382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8" y="1141413"/>
            <a:ext cx="10001250" cy="293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87413" y="4265613"/>
            <a:ext cx="891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Remember, this process is occurring only on the central element of boron, B</a:t>
            </a:r>
          </a:p>
        </p:txBody>
      </p:sp>
      <p:sp>
        <p:nvSpPr>
          <p:cNvPr id="32771" name="TextBox 3"/>
          <p:cNvSpPr txBox="1">
            <a:spLocks noChangeArrowheads="1"/>
          </p:cNvSpPr>
          <p:nvPr/>
        </p:nvSpPr>
        <p:spPr bwMode="auto">
          <a:xfrm>
            <a:off x="735013" y="1017588"/>
            <a:ext cx="8915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Determine the hybridization of boron, B in BF</a:t>
            </a:r>
            <a:r>
              <a:rPr lang="en-US" altLang="en-US" baseline="-25000"/>
              <a:t>3</a:t>
            </a:r>
            <a:endParaRPr lang="en-US" altLang="en-US"/>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317750"/>
            <a:ext cx="269716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950" y="2319338"/>
            <a:ext cx="37560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9688" y="2317750"/>
            <a:ext cx="368617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257175"/>
            <a:ext cx="10128250" cy="705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Box 1"/>
          <p:cNvSpPr txBox="1">
            <a:spLocks noChangeArrowheads="1"/>
          </p:cNvSpPr>
          <p:nvPr/>
        </p:nvSpPr>
        <p:spPr bwMode="auto">
          <a:xfrm>
            <a:off x="735013" y="5975350"/>
            <a:ext cx="4433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400" dirty="0"/>
              <a:t>the 3 new sp</a:t>
            </a:r>
            <a:r>
              <a:rPr lang="en-US" altLang="en-US" sz="2400" baseline="30000" dirty="0"/>
              <a:t>2</a:t>
            </a:r>
            <a:r>
              <a:rPr lang="en-US" altLang="en-US" sz="2400" dirty="0"/>
              <a:t> hybrid orbitals are 33.3% s-character and </a:t>
            </a:r>
            <a:r>
              <a:rPr lang="en-US" altLang="en-US" sz="2400" dirty="0" smtClean="0"/>
              <a:t>66.7% </a:t>
            </a:r>
            <a:r>
              <a:rPr lang="en-US" altLang="en-US" sz="2400" dirty="0"/>
              <a:t>p-character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87413" y="4265613"/>
            <a:ext cx="891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Remember, this process is occurring only on the central element of carbon, C</a:t>
            </a:r>
          </a:p>
        </p:txBody>
      </p:sp>
      <p:sp>
        <p:nvSpPr>
          <p:cNvPr id="34819" name="TextBox 3"/>
          <p:cNvSpPr txBox="1">
            <a:spLocks noChangeArrowheads="1"/>
          </p:cNvSpPr>
          <p:nvPr/>
        </p:nvSpPr>
        <p:spPr bwMode="auto">
          <a:xfrm>
            <a:off x="735013" y="1017588"/>
            <a:ext cx="8915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Determine the hybridization of carbon, C in CH</a:t>
            </a:r>
            <a:r>
              <a:rPr lang="en-US" altLang="en-US" baseline="-25000"/>
              <a:t>4</a:t>
            </a:r>
            <a:endParaRPr lang="en-US" altLang="en-US"/>
          </a:p>
        </p:txBody>
      </p:sp>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4413"/>
            <a:ext cx="2792413"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313" y="2284413"/>
            <a:ext cx="3870325"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0" y="2322513"/>
            <a:ext cx="3548063"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8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3" y="123825"/>
            <a:ext cx="6391275" cy="459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3" y="4733925"/>
            <a:ext cx="281940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Rectangle 1"/>
          <p:cNvSpPr>
            <a:spLocks noChangeArrowheads="1"/>
          </p:cNvSpPr>
          <p:nvPr/>
        </p:nvSpPr>
        <p:spPr bwMode="auto">
          <a:xfrm>
            <a:off x="4926013" y="56070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2400"/>
              <a:t>the 4 new sp</a:t>
            </a:r>
            <a:r>
              <a:rPr lang="en-US" altLang="en-US" sz="2400" baseline="30000"/>
              <a:t>3</a:t>
            </a:r>
            <a:r>
              <a:rPr lang="en-US" altLang="en-US" sz="2400"/>
              <a:t> hybrid orbitals</a:t>
            </a:r>
            <a:br>
              <a:rPr lang="en-US" altLang="en-US" sz="2400"/>
            </a:br>
            <a:r>
              <a:rPr lang="en-US" altLang="en-US" sz="2400"/>
              <a:t>are 25% s-character and</a:t>
            </a:r>
            <a:br>
              <a:rPr lang="en-US" altLang="en-US" sz="2400"/>
            </a:br>
            <a:r>
              <a:rPr lang="en-US" altLang="en-US" sz="2400"/>
              <a:t>75% p-character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85725"/>
            <a:ext cx="8277225" cy="735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139" y="3996990"/>
            <a:ext cx="1186289" cy="1066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a:spLocks noChangeArrowheads="1"/>
          </p:cNvSpPr>
          <p:nvPr/>
        </p:nvSpPr>
        <p:spPr bwMode="auto">
          <a:xfrm>
            <a:off x="888206" y="6246812"/>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dirty="0"/>
              <a:t>octet expansion requires the central atom to have empty d-orbitals</a:t>
            </a:r>
          </a:p>
        </p:txBody>
      </p:sp>
      <p:sp>
        <p:nvSpPr>
          <p:cNvPr id="4" name="TextBox 3"/>
          <p:cNvSpPr txBox="1">
            <a:spLocks noChangeArrowheads="1"/>
          </p:cNvSpPr>
          <p:nvPr/>
        </p:nvSpPr>
        <p:spPr bwMode="auto">
          <a:xfrm>
            <a:off x="1298734" y="379412"/>
            <a:ext cx="762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dirty="0" smtClean="0"/>
              <a:t>Determine the hybridization of P in PF</a:t>
            </a:r>
            <a:r>
              <a:rPr lang="en-US" altLang="en-US" baseline="-25000" dirty="0" smtClean="0"/>
              <a:t>5</a:t>
            </a:r>
            <a:endParaRPr lang="en-US" altLang="en-US" dirty="0" smtClean="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618" y="3395343"/>
            <a:ext cx="5774896" cy="116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606" y="1433739"/>
            <a:ext cx="5486400" cy="1198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945606" y="2288852"/>
            <a:ext cx="1760804" cy="986861"/>
            <a:chOff x="2899833" y="2335351"/>
            <a:chExt cx="1760804" cy="986861"/>
          </a:xfrm>
        </p:grpSpPr>
        <p:cxnSp>
          <p:nvCxnSpPr>
            <p:cNvPr id="10" name="Straight Arrow Connector 9"/>
            <p:cNvCxnSpPr>
              <a:cxnSpLocks noChangeShapeType="1"/>
            </p:cNvCxnSpPr>
            <p:nvPr/>
          </p:nvCxnSpPr>
          <p:spPr bwMode="auto">
            <a:xfrm flipV="1">
              <a:off x="4088606" y="2335351"/>
              <a:ext cx="572031" cy="986861"/>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2899833" y="2659504"/>
              <a:ext cx="1524000" cy="338554"/>
            </a:xfrm>
            <a:prstGeom prst="rect">
              <a:avLst/>
            </a:prstGeom>
            <a:noFill/>
          </p:spPr>
          <p:txBody>
            <a:bodyPr wrap="square" rtlCol="0">
              <a:spAutoFit/>
            </a:bodyPr>
            <a:lstStyle/>
            <a:p>
              <a:r>
                <a:rPr lang="en-US" sz="1600" dirty="0" smtClean="0"/>
                <a:t>hybridization</a:t>
              </a:r>
              <a:endParaRPr lang="en-US" sz="1600" dirty="0"/>
            </a:p>
          </p:txBody>
        </p:sp>
      </p:gr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7296" y="5060305"/>
            <a:ext cx="2887119" cy="115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785" y="5060305"/>
            <a:ext cx="2638999" cy="1154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5"/>
          <p:cNvGrpSpPr>
            <a:grpSpLocks/>
          </p:cNvGrpSpPr>
          <p:nvPr/>
        </p:nvGrpSpPr>
        <p:grpSpPr bwMode="auto">
          <a:xfrm>
            <a:off x="1039813" y="712788"/>
            <a:ext cx="8382000" cy="1016000"/>
            <a:chOff x="1040606" y="912812"/>
            <a:chExt cx="8382000" cy="1015663"/>
          </a:xfrm>
        </p:grpSpPr>
        <p:sp>
          <p:nvSpPr>
            <p:cNvPr id="38937" name="TextBox 1"/>
            <p:cNvSpPr txBox="1">
              <a:spLocks noChangeArrowheads="1"/>
            </p:cNvSpPr>
            <p:nvPr/>
          </p:nvSpPr>
          <p:spPr bwMode="auto">
            <a:xfrm>
              <a:off x="1040606" y="912812"/>
              <a:ext cx="838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0163" indent="-2570163">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u="sng"/>
                <a:t>sigma bond</a:t>
              </a:r>
              <a:r>
                <a:rPr lang="en-US" altLang="en-US"/>
                <a:t> – electron overlap that forms all single bonds </a:t>
              </a:r>
            </a:p>
          </p:txBody>
        </p:sp>
        <p:sp>
          <p:nvSpPr>
            <p:cNvPr id="38938" name="TextBox 2"/>
            <p:cNvSpPr txBox="1">
              <a:spLocks noChangeArrowheads="1"/>
            </p:cNvSpPr>
            <p:nvPr/>
          </p:nvSpPr>
          <p:spPr bwMode="auto">
            <a:xfrm>
              <a:off x="1726406" y="1220589"/>
              <a:ext cx="60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4000">
                  <a:sym typeface="Symbol" pitchFamily="18" charset="2"/>
                </a:rPr>
                <a:t></a:t>
              </a:r>
              <a:endParaRPr lang="en-US" altLang="en-US" sz="4000"/>
            </a:p>
          </p:txBody>
        </p:sp>
      </p:grpSp>
      <p:grpSp>
        <p:nvGrpSpPr>
          <p:cNvPr id="7" name="Group 6"/>
          <p:cNvGrpSpPr>
            <a:grpSpLocks/>
          </p:cNvGrpSpPr>
          <p:nvPr/>
        </p:nvGrpSpPr>
        <p:grpSpPr bwMode="auto">
          <a:xfrm>
            <a:off x="1039813" y="2447925"/>
            <a:ext cx="8382000" cy="1052513"/>
            <a:chOff x="1040606" y="3173749"/>
            <a:chExt cx="8382000" cy="1052949"/>
          </a:xfrm>
        </p:grpSpPr>
        <p:sp>
          <p:nvSpPr>
            <p:cNvPr id="38935" name="TextBox 3"/>
            <p:cNvSpPr txBox="1">
              <a:spLocks noChangeArrowheads="1"/>
            </p:cNvSpPr>
            <p:nvPr/>
          </p:nvSpPr>
          <p:spPr bwMode="auto">
            <a:xfrm>
              <a:off x="1443672" y="3518812"/>
              <a:ext cx="53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4000">
                  <a:sym typeface="Symbol" pitchFamily="18" charset="2"/>
                </a:rPr>
                <a:t></a:t>
              </a:r>
              <a:endParaRPr lang="en-US" altLang="en-US" sz="4000"/>
            </a:p>
          </p:txBody>
        </p:sp>
        <p:sp>
          <p:nvSpPr>
            <p:cNvPr id="38936" name="TextBox 4"/>
            <p:cNvSpPr txBox="1">
              <a:spLocks noChangeArrowheads="1"/>
            </p:cNvSpPr>
            <p:nvPr/>
          </p:nvSpPr>
          <p:spPr bwMode="auto">
            <a:xfrm>
              <a:off x="1040606" y="3173749"/>
              <a:ext cx="838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8800" indent="-1828800">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u="sng"/>
                <a:t>pi bond</a:t>
              </a:r>
              <a:r>
                <a:rPr lang="en-US" altLang="en-US"/>
                <a:t> – electron overlap that forms all double and triple bonds </a:t>
              </a:r>
            </a:p>
          </p:txBody>
        </p:sp>
      </p:grpSp>
      <p:grpSp>
        <p:nvGrpSpPr>
          <p:cNvPr id="13" name="Group 12"/>
          <p:cNvGrpSpPr>
            <a:grpSpLocks/>
          </p:cNvGrpSpPr>
          <p:nvPr/>
        </p:nvGrpSpPr>
        <p:grpSpPr bwMode="auto">
          <a:xfrm>
            <a:off x="430213" y="4454525"/>
            <a:ext cx="1371600" cy="554038"/>
            <a:chOff x="3402806" y="4299900"/>
            <a:chExt cx="1371600" cy="553998"/>
          </a:xfrm>
        </p:grpSpPr>
        <p:sp>
          <p:nvSpPr>
            <p:cNvPr id="38933" name="TextBox 8"/>
            <p:cNvSpPr txBox="1">
              <a:spLocks noChangeArrowheads="1"/>
            </p:cNvSpPr>
            <p:nvPr/>
          </p:nvSpPr>
          <p:spPr bwMode="auto">
            <a:xfrm>
              <a:off x="3402806" y="4299900"/>
              <a:ext cx="137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H    H</a:t>
              </a:r>
            </a:p>
          </p:txBody>
        </p:sp>
        <p:cxnSp>
          <p:nvCxnSpPr>
            <p:cNvPr id="38934" name="Straight Connector 10"/>
            <p:cNvCxnSpPr>
              <a:cxnSpLocks noChangeShapeType="1"/>
            </p:cNvCxnSpPr>
            <p:nvPr/>
          </p:nvCxnSpPr>
          <p:spPr bwMode="auto">
            <a:xfrm>
              <a:off x="3815396" y="4576899"/>
              <a:ext cx="304800" cy="0"/>
            </a:xfrm>
            <a:prstGeom prst="line">
              <a:avLst/>
            </a:prstGeom>
            <a:noFill/>
            <a:ln w="508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713" y="4953000"/>
            <a:ext cx="1371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4056063"/>
            <a:ext cx="195421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a:grpSpLocks/>
          </p:cNvGrpSpPr>
          <p:nvPr/>
        </p:nvGrpSpPr>
        <p:grpSpPr bwMode="auto">
          <a:xfrm>
            <a:off x="0" y="4875213"/>
            <a:ext cx="2727325" cy="1149350"/>
            <a:chOff x="474" y="4875212"/>
            <a:chExt cx="2727008" cy="1148814"/>
          </a:xfrm>
        </p:grpSpPr>
        <p:sp>
          <p:nvSpPr>
            <p:cNvPr id="38931" name="TextBox 16"/>
            <p:cNvSpPr txBox="1">
              <a:spLocks noChangeArrowheads="1"/>
            </p:cNvSpPr>
            <p:nvPr/>
          </p:nvSpPr>
          <p:spPr bwMode="auto">
            <a:xfrm>
              <a:off x="474" y="5316140"/>
              <a:ext cx="27270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sym typeface="Symbol" pitchFamily="18" charset="2"/>
                </a:rPr>
                <a:t> </a:t>
              </a:r>
              <a:r>
                <a:rPr lang="en-US" altLang="en-US">
                  <a:solidFill>
                    <a:srgbClr val="FF0000"/>
                  </a:solidFill>
                  <a:sym typeface="Symbol" pitchFamily="18" charset="2"/>
                </a:rPr>
                <a:t>one</a:t>
              </a:r>
              <a:r>
                <a:rPr lang="en-US" altLang="en-US">
                  <a:sym typeface="Symbol" pitchFamily="18" charset="2"/>
                </a:rPr>
                <a:t> </a:t>
              </a:r>
              <a:r>
                <a:rPr lang="en-US" altLang="en-US" sz="4000">
                  <a:sym typeface="Symbol" pitchFamily="18" charset="2"/>
                </a:rPr>
                <a:t> </a:t>
              </a:r>
              <a:r>
                <a:rPr lang="en-US" altLang="en-US">
                  <a:sym typeface="Symbol" pitchFamily="18" charset="2"/>
                </a:rPr>
                <a:t>bond</a:t>
              </a:r>
              <a:endParaRPr lang="en-US" altLang="en-US"/>
            </a:p>
          </p:txBody>
        </p:sp>
        <p:cxnSp>
          <p:nvCxnSpPr>
            <p:cNvPr id="38932" name="Straight Arrow Connector 14"/>
            <p:cNvCxnSpPr>
              <a:cxnSpLocks noChangeShapeType="1"/>
            </p:cNvCxnSpPr>
            <p:nvPr/>
          </p:nvCxnSpPr>
          <p:spPr bwMode="auto">
            <a:xfrm flipV="1">
              <a:off x="995996" y="4875212"/>
              <a:ext cx="0" cy="63746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p:cNvGrpSpPr>
            <a:grpSpLocks/>
          </p:cNvGrpSpPr>
          <p:nvPr/>
        </p:nvGrpSpPr>
        <p:grpSpPr bwMode="auto">
          <a:xfrm>
            <a:off x="3440113" y="5386388"/>
            <a:ext cx="2590800" cy="1304925"/>
            <a:chOff x="3440906" y="5386566"/>
            <a:chExt cx="2590800" cy="1305412"/>
          </a:xfrm>
        </p:grpSpPr>
        <p:sp>
          <p:nvSpPr>
            <p:cNvPr id="38929" name="TextBox 17"/>
            <p:cNvSpPr txBox="1">
              <a:spLocks noChangeArrowheads="1"/>
            </p:cNvSpPr>
            <p:nvPr/>
          </p:nvSpPr>
          <p:spPr bwMode="auto">
            <a:xfrm>
              <a:off x="3440906" y="5984068"/>
              <a:ext cx="2590800" cy="7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sym typeface="Symbol" pitchFamily="18" charset="2"/>
                </a:rPr>
                <a:t> </a:t>
              </a:r>
              <a:r>
                <a:rPr lang="en-US" altLang="en-US">
                  <a:solidFill>
                    <a:srgbClr val="FF0000"/>
                  </a:solidFill>
                  <a:sym typeface="Symbol" pitchFamily="18" charset="2"/>
                </a:rPr>
                <a:t>one</a:t>
              </a:r>
              <a:r>
                <a:rPr lang="en-US" altLang="en-US">
                  <a:sym typeface="Symbol" pitchFamily="18" charset="2"/>
                </a:rPr>
                <a:t> </a:t>
              </a:r>
              <a:r>
                <a:rPr lang="en-US" altLang="en-US" sz="4000">
                  <a:sym typeface="Symbol" pitchFamily="18" charset="2"/>
                </a:rPr>
                <a:t> </a:t>
              </a:r>
              <a:r>
                <a:rPr lang="en-US" altLang="en-US">
                  <a:sym typeface="Symbol" pitchFamily="18" charset="2"/>
                </a:rPr>
                <a:t>bond</a:t>
              </a:r>
              <a:endParaRPr lang="en-US" altLang="en-US"/>
            </a:p>
          </p:txBody>
        </p:sp>
        <p:cxnSp>
          <p:nvCxnSpPr>
            <p:cNvPr id="38930" name="Straight Arrow Connector 22"/>
            <p:cNvCxnSpPr>
              <a:cxnSpLocks noChangeShapeType="1"/>
            </p:cNvCxnSpPr>
            <p:nvPr/>
          </p:nvCxnSpPr>
          <p:spPr bwMode="auto">
            <a:xfrm flipV="1">
              <a:off x="4736306" y="5386566"/>
              <a:ext cx="0" cy="63746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p:cNvGrpSpPr>
            <a:grpSpLocks/>
          </p:cNvGrpSpPr>
          <p:nvPr/>
        </p:nvGrpSpPr>
        <p:grpSpPr bwMode="auto">
          <a:xfrm>
            <a:off x="7340600" y="4678363"/>
            <a:ext cx="2560638" cy="1198562"/>
            <a:chOff x="7340871" y="4678680"/>
            <a:chExt cx="2560392" cy="1198860"/>
          </a:xfrm>
        </p:grpSpPr>
        <p:sp>
          <p:nvSpPr>
            <p:cNvPr id="38927" name="TextBox 18"/>
            <p:cNvSpPr txBox="1">
              <a:spLocks noChangeArrowheads="1"/>
            </p:cNvSpPr>
            <p:nvPr/>
          </p:nvSpPr>
          <p:spPr bwMode="auto">
            <a:xfrm>
              <a:off x="7340871" y="5169682"/>
              <a:ext cx="2560392" cy="70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sym typeface="Symbol" pitchFamily="18" charset="2"/>
                </a:rPr>
                <a:t> </a:t>
              </a:r>
              <a:r>
                <a:rPr lang="en-US" altLang="en-US">
                  <a:solidFill>
                    <a:srgbClr val="FF0000"/>
                  </a:solidFill>
                  <a:sym typeface="Symbol" pitchFamily="18" charset="2"/>
                </a:rPr>
                <a:t>one</a:t>
              </a:r>
              <a:r>
                <a:rPr lang="en-US" altLang="en-US">
                  <a:sym typeface="Symbol" pitchFamily="18" charset="2"/>
                </a:rPr>
                <a:t> </a:t>
              </a:r>
              <a:r>
                <a:rPr lang="en-US" altLang="en-US" sz="4000">
                  <a:sym typeface="Symbol" pitchFamily="18" charset="2"/>
                </a:rPr>
                <a:t> </a:t>
              </a:r>
              <a:r>
                <a:rPr lang="en-US" altLang="en-US">
                  <a:sym typeface="Symbol" pitchFamily="18" charset="2"/>
                </a:rPr>
                <a:t>bond</a:t>
              </a:r>
              <a:endParaRPr lang="en-US" altLang="en-US"/>
            </a:p>
          </p:txBody>
        </p:sp>
        <p:cxnSp>
          <p:nvCxnSpPr>
            <p:cNvPr id="38928" name="Straight Arrow Connector 23"/>
            <p:cNvCxnSpPr>
              <a:cxnSpLocks noChangeShapeType="1"/>
            </p:cNvCxnSpPr>
            <p:nvPr/>
          </p:nvCxnSpPr>
          <p:spPr bwMode="auto">
            <a:xfrm flipV="1">
              <a:off x="8648010" y="4678680"/>
              <a:ext cx="0" cy="63746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Straight Arrow Connector 27"/>
          <p:cNvCxnSpPr>
            <a:cxnSpLocks noChangeShapeType="1"/>
          </p:cNvCxnSpPr>
          <p:nvPr/>
        </p:nvCxnSpPr>
        <p:spPr bwMode="auto">
          <a:xfrm>
            <a:off x="4725988" y="4625975"/>
            <a:ext cx="0" cy="498475"/>
          </a:xfrm>
          <a:prstGeom prst="straightConnector1">
            <a:avLst/>
          </a:prstGeom>
          <a:noFill/>
          <a:ln w="38100" algn="ctr">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cxnSpLocks noChangeShapeType="1"/>
          </p:cNvCxnSpPr>
          <p:nvPr/>
        </p:nvCxnSpPr>
        <p:spPr bwMode="auto">
          <a:xfrm>
            <a:off x="8545513" y="3781425"/>
            <a:ext cx="0" cy="496888"/>
          </a:xfrm>
          <a:prstGeom prst="straightConnector1">
            <a:avLst/>
          </a:prstGeom>
          <a:noFill/>
          <a:ln w="38100" algn="ctr">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cxnSpLocks noChangeShapeType="1"/>
          </p:cNvCxnSpPr>
          <p:nvPr/>
        </p:nvCxnSpPr>
        <p:spPr bwMode="auto">
          <a:xfrm>
            <a:off x="8736013" y="3957638"/>
            <a:ext cx="0" cy="496887"/>
          </a:xfrm>
          <a:prstGeom prst="straightConnector1">
            <a:avLst/>
          </a:prstGeom>
          <a:noFill/>
          <a:ln w="38100" algn="ctr">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17"/>
          <p:cNvSpPr txBox="1">
            <a:spLocks noChangeArrowheads="1"/>
          </p:cNvSpPr>
          <p:nvPr/>
        </p:nvSpPr>
        <p:spPr bwMode="auto">
          <a:xfrm>
            <a:off x="3106738" y="6526213"/>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sym typeface="Symbol" pitchFamily="18" charset="2"/>
              </a:rPr>
              <a:t>and </a:t>
            </a:r>
            <a:r>
              <a:rPr lang="en-US" altLang="en-US">
                <a:solidFill>
                  <a:srgbClr val="7030A0"/>
                </a:solidFill>
                <a:sym typeface="Symbol" pitchFamily="18" charset="2"/>
              </a:rPr>
              <a:t>one</a:t>
            </a:r>
            <a:r>
              <a:rPr lang="en-US" altLang="en-US">
                <a:sym typeface="Symbol" pitchFamily="18" charset="2"/>
              </a:rPr>
              <a:t> </a:t>
            </a:r>
            <a:r>
              <a:rPr lang="en-US" altLang="en-US" sz="4000">
                <a:sym typeface="Symbol" pitchFamily="18" charset="2"/>
              </a:rPr>
              <a:t></a:t>
            </a:r>
            <a:r>
              <a:rPr lang="en-US" altLang="en-US">
                <a:sym typeface="Symbol" pitchFamily="18" charset="2"/>
              </a:rPr>
              <a:t> bond</a:t>
            </a:r>
            <a:endParaRPr lang="en-US" altLang="en-US"/>
          </a:p>
        </p:txBody>
      </p:sp>
      <p:sp>
        <p:nvSpPr>
          <p:cNvPr id="26" name="TextBox 18"/>
          <p:cNvSpPr txBox="1">
            <a:spLocks noChangeArrowheads="1"/>
          </p:cNvSpPr>
          <p:nvPr/>
        </p:nvSpPr>
        <p:spPr bwMode="auto">
          <a:xfrm>
            <a:off x="6859588" y="5721350"/>
            <a:ext cx="3298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sym typeface="Symbol" pitchFamily="18" charset="2"/>
              </a:rPr>
              <a:t>and </a:t>
            </a:r>
            <a:r>
              <a:rPr lang="en-US" altLang="en-US">
                <a:solidFill>
                  <a:srgbClr val="7030A0"/>
                </a:solidFill>
                <a:sym typeface="Symbol" pitchFamily="18" charset="2"/>
              </a:rPr>
              <a:t>two</a:t>
            </a:r>
            <a:r>
              <a:rPr lang="en-US" altLang="en-US">
                <a:sym typeface="Symbol" pitchFamily="18" charset="2"/>
              </a:rPr>
              <a:t> </a:t>
            </a:r>
            <a:r>
              <a:rPr lang="en-US" altLang="en-US" sz="4000">
                <a:sym typeface="Symbol" pitchFamily="18" charset="2"/>
              </a:rPr>
              <a:t></a:t>
            </a:r>
            <a:r>
              <a:rPr lang="en-US" altLang="en-US">
                <a:sym typeface="Symbol" pitchFamily="18" charset="2"/>
              </a:rPr>
              <a:t> bonds</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6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963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175" y="928688"/>
            <a:ext cx="280828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a:grpSpLocks/>
          </p:cNvGrpSpPr>
          <p:nvPr/>
        </p:nvGrpSpPr>
        <p:grpSpPr bwMode="auto">
          <a:xfrm>
            <a:off x="6361113" y="1384300"/>
            <a:ext cx="3779837" cy="1960563"/>
            <a:chOff x="80564" y="1473413"/>
            <a:chExt cx="3779441" cy="1960899"/>
          </a:xfrm>
        </p:grpSpPr>
        <p:cxnSp>
          <p:nvCxnSpPr>
            <p:cNvPr id="39967" name="Straight Arrow Connector 24"/>
            <p:cNvCxnSpPr>
              <a:cxnSpLocks noChangeShapeType="1"/>
            </p:cNvCxnSpPr>
            <p:nvPr/>
          </p:nvCxnSpPr>
          <p:spPr bwMode="auto">
            <a:xfrm flipH="1" flipV="1">
              <a:off x="986152" y="1473413"/>
              <a:ext cx="377826" cy="803524"/>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968" name="Group 13"/>
            <p:cNvGrpSpPr>
              <a:grpSpLocks/>
            </p:cNvGrpSpPr>
            <p:nvPr/>
          </p:nvGrpSpPr>
          <p:grpSpPr bwMode="auto">
            <a:xfrm>
              <a:off x="80564" y="1473413"/>
              <a:ext cx="3779441" cy="1960899"/>
              <a:chOff x="80564" y="1473413"/>
              <a:chExt cx="3779441" cy="1960899"/>
            </a:xfrm>
          </p:grpSpPr>
          <p:grpSp>
            <p:nvGrpSpPr>
              <p:cNvPr id="39969" name="Group 20"/>
              <p:cNvGrpSpPr>
                <a:grpSpLocks/>
              </p:cNvGrpSpPr>
              <p:nvPr/>
            </p:nvGrpSpPr>
            <p:grpSpPr bwMode="auto">
              <a:xfrm>
                <a:off x="80564" y="1639477"/>
                <a:ext cx="3779441" cy="1794835"/>
                <a:chOff x="3098005" y="5512672"/>
                <a:chExt cx="3779441" cy="1794835"/>
              </a:xfrm>
            </p:grpSpPr>
            <p:sp>
              <p:nvSpPr>
                <p:cNvPr id="39971" name="TextBox 17"/>
                <p:cNvSpPr txBox="1">
                  <a:spLocks noChangeArrowheads="1"/>
                </p:cNvSpPr>
                <p:nvPr/>
              </p:nvSpPr>
              <p:spPr bwMode="auto">
                <a:xfrm>
                  <a:off x="3098005" y="5984068"/>
                  <a:ext cx="37794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sym typeface="Symbol" pitchFamily="18" charset="2"/>
                    </a:rPr>
                    <a:t> three </a:t>
                  </a:r>
                  <a:r>
                    <a:rPr lang="en-US" altLang="en-US" sz="4000">
                      <a:sym typeface="Symbol" pitchFamily="18" charset="2"/>
                    </a:rPr>
                    <a:t> </a:t>
                  </a:r>
                  <a:r>
                    <a:rPr lang="en-US" altLang="en-US">
                      <a:sym typeface="Symbol" pitchFamily="18" charset="2"/>
                    </a:rPr>
                    <a:t>bonds and</a:t>
                  </a:r>
                  <a:br>
                    <a:rPr lang="en-US" altLang="en-US">
                      <a:sym typeface="Symbol" pitchFamily="18" charset="2"/>
                    </a:rPr>
                  </a:br>
                  <a:r>
                    <a:rPr lang="en-US" altLang="en-US">
                      <a:sym typeface="Symbol" pitchFamily="18" charset="2"/>
                    </a:rPr>
                    <a:t>  two </a:t>
                  </a:r>
                  <a:r>
                    <a:rPr lang="en-US" altLang="en-US" sz="4000">
                      <a:sym typeface="Symbol" pitchFamily="18" charset="2"/>
                    </a:rPr>
                    <a:t></a:t>
                  </a:r>
                  <a:r>
                    <a:rPr lang="en-US" altLang="en-US">
                      <a:sym typeface="Symbol" pitchFamily="18" charset="2"/>
                    </a:rPr>
                    <a:t> bonds</a:t>
                  </a:r>
                  <a:endParaRPr lang="en-US" altLang="en-US"/>
                </a:p>
              </p:txBody>
            </p:sp>
            <p:cxnSp>
              <p:nvCxnSpPr>
                <p:cNvPr id="39972" name="Straight Arrow Connector 22"/>
                <p:cNvCxnSpPr>
                  <a:cxnSpLocks noChangeShapeType="1"/>
                </p:cNvCxnSpPr>
                <p:nvPr/>
              </p:nvCxnSpPr>
              <p:spPr bwMode="auto">
                <a:xfrm flipV="1">
                  <a:off x="4726462" y="5512672"/>
                  <a:ext cx="0" cy="63746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9970" name="Straight Arrow Connector 25"/>
              <p:cNvCxnSpPr>
                <a:cxnSpLocks noChangeShapeType="1"/>
              </p:cNvCxnSpPr>
              <p:nvPr/>
            </p:nvCxnSpPr>
            <p:spPr bwMode="auto">
              <a:xfrm flipV="1">
                <a:off x="2086287" y="1473413"/>
                <a:ext cx="431163" cy="803524"/>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399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755650"/>
            <a:ext cx="1982788"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2" name="Group 71"/>
          <p:cNvGrpSpPr>
            <a:grpSpLocks/>
          </p:cNvGrpSpPr>
          <p:nvPr/>
        </p:nvGrpSpPr>
        <p:grpSpPr bwMode="auto">
          <a:xfrm>
            <a:off x="325438" y="1374775"/>
            <a:ext cx="3779837" cy="2473325"/>
            <a:chOff x="325546" y="1375432"/>
            <a:chExt cx="3779441" cy="2472231"/>
          </a:xfrm>
        </p:grpSpPr>
        <p:cxnSp>
          <p:nvCxnSpPr>
            <p:cNvPr id="39957" name="Straight Arrow Connector 47"/>
            <p:cNvCxnSpPr>
              <a:cxnSpLocks noChangeShapeType="1"/>
            </p:cNvCxnSpPr>
            <p:nvPr/>
          </p:nvCxnSpPr>
          <p:spPr bwMode="auto">
            <a:xfrm>
              <a:off x="1056697" y="1740263"/>
              <a:ext cx="257861" cy="177287"/>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958" name="Group 70"/>
            <p:cNvGrpSpPr>
              <a:grpSpLocks/>
            </p:cNvGrpSpPr>
            <p:nvPr/>
          </p:nvGrpSpPr>
          <p:grpSpPr bwMode="auto">
            <a:xfrm>
              <a:off x="325546" y="1375432"/>
              <a:ext cx="3779441" cy="2472231"/>
              <a:chOff x="325546" y="1375432"/>
              <a:chExt cx="3779441" cy="2472231"/>
            </a:xfrm>
          </p:grpSpPr>
          <p:grpSp>
            <p:nvGrpSpPr>
              <p:cNvPr id="39959" name="Group 35"/>
              <p:cNvGrpSpPr>
                <a:grpSpLocks/>
              </p:cNvGrpSpPr>
              <p:nvPr/>
            </p:nvGrpSpPr>
            <p:grpSpPr bwMode="auto">
              <a:xfrm>
                <a:off x="325546" y="1375432"/>
                <a:ext cx="3779441" cy="2472231"/>
                <a:chOff x="80564" y="962081"/>
                <a:chExt cx="3779441" cy="2472231"/>
              </a:xfrm>
            </p:grpSpPr>
            <p:cxnSp>
              <p:nvCxnSpPr>
                <p:cNvPr id="39961" name="Straight Arrow Connector 36"/>
                <p:cNvCxnSpPr>
                  <a:cxnSpLocks noChangeShapeType="1"/>
                </p:cNvCxnSpPr>
                <p:nvPr/>
              </p:nvCxnSpPr>
              <p:spPr bwMode="auto">
                <a:xfrm flipV="1">
                  <a:off x="802471" y="962081"/>
                  <a:ext cx="248962" cy="159365"/>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962" name="Group 37"/>
                <p:cNvGrpSpPr>
                  <a:grpSpLocks/>
                </p:cNvGrpSpPr>
                <p:nvPr/>
              </p:nvGrpSpPr>
              <p:grpSpPr bwMode="auto">
                <a:xfrm>
                  <a:off x="80564" y="963113"/>
                  <a:ext cx="3779441" cy="2471199"/>
                  <a:chOff x="80564" y="963113"/>
                  <a:chExt cx="3779441" cy="2471199"/>
                </a:xfrm>
              </p:grpSpPr>
              <p:grpSp>
                <p:nvGrpSpPr>
                  <p:cNvPr id="39963" name="Group 38"/>
                  <p:cNvGrpSpPr>
                    <a:grpSpLocks/>
                  </p:cNvGrpSpPr>
                  <p:nvPr/>
                </p:nvGrpSpPr>
                <p:grpSpPr bwMode="auto">
                  <a:xfrm>
                    <a:off x="80564" y="1441721"/>
                    <a:ext cx="3779441" cy="1992591"/>
                    <a:chOff x="3098005" y="5314916"/>
                    <a:chExt cx="3779441" cy="1992591"/>
                  </a:xfrm>
                </p:grpSpPr>
                <p:sp>
                  <p:nvSpPr>
                    <p:cNvPr id="39965" name="TextBox 40"/>
                    <p:cNvSpPr txBox="1">
                      <a:spLocks noChangeArrowheads="1"/>
                    </p:cNvSpPr>
                    <p:nvPr/>
                  </p:nvSpPr>
                  <p:spPr bwMode="auto">
                    <a:xfrm>
                      <a:off x="3098005" y="5984068"/>
                      <a:ext cx="37794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sym typeface="Symbol" pitchFamily="18" charset="2"/>
                        </a:rPr>
                        <a:t> five </a:t>
                      </a:r>
                      <a:r>
                        <a:rPr lang="en-US" altLang="en-US" sz="4000">
                          <a:sym typeface="Symbol" pitchFamily="18" charset="2"/>
                        </a:rPr>
                        <a:t> </a:t>
                      </a:r>
                      <a:r>
                        <a:rPr lang="en-US" altLang="en-US">
                          <a:sym typeface="Symbol" pitchFamily="18" charset="2"/>
                        </a:rPr>
                        <a:t>bonds and</a:t>
                      </a:r>
                      <a:br>
                        <a:rPr lang="en-US" altLang="en-US">
                          <a:sym typeface="Symbol" pitchFamily="18" charset="2"/>
                        </a:rPr>
                      </a:br>
                      <a:r>
                        <a:rPr lang="en-US" altLang="en-US">
                          <a:sym typeface="Symbol" pitchFamily="18" charset="2"/>
                        </a:rPr>
                        <a:t>  one </a:t>
                      </a:r>
                      <a:r>
                        <a:rPr lang="en-US" altLang="en-US" sz="4000">
                          <a:sym typeface="Symbol" pitchFamily="18" charset="2"/>
                        </a:rPr>
                        <a:t></a:t>
                      </a:r>
                      <a:r>
                        <a:rPr lang="en-US" altLang="en-US">
                          <a:sym typeface="Symbol" pitchFamily="18" charset="2"/>
                        </a:rPr>
                        <a:t> bond</a:t>
                      </a:r>
                      <a:endParaRPr lang="en-US" altLang="en-US"/>
                    </a:p>
                  </p:txBody>
                </p:sp>
                <p:cxnSp>
                  <p:nvCxnSpPr>
                    <p:cNvPr id="39966" name="Straight Arrow Connector 41"/>
                    <p:cNvCxnSpPr>
                      <a:cxnSpLocks noChangeShapeType="1"/>
                    </p:cNvCxnSpPr>
                    <p:nvPr/>
                  </p:nvCxnSpPr>
                  <p:spPr bwMode="auto">
                    <a:xfrm flipV="1">
                      <a:off x="4709425" y="5314916"/>
                      <a:ext cx="0" cy="63746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9964" name="Straight Arrow Connector 39"/>
                  <p:cNvCxnSpPr>
                    <a:cxnSpLocks noChangeShapeType="1"/>
                  </p:cNvCxnSpPr>
                  <p:nvPr/>
                </p:nvCxnSpPr>
                <p:spPr bwMode="auto">
                  <a:xfrm flipH="1" flipV="1">
                    <a:off x="2335815" y="963113"/>
                    <a:ext cx="237961" cy="200881"/>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39960" name="Straight Arrow Connector 49"/>
              <p:cNvCxnSpPr>
                <a:cxnSpLocks noChangeShapeType="1"/>
              </p:cNvCxnSpPr>
              <p:nvPr/>
            </p:nvCxnSpPr>
            <p:spPr bwMode="auto">
              <a:xfrm flipH="1">
                <a:off x="2594344" y="1740264"/>
                <a:ext cx="266261" cy="177287"/>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54" name="Straight Arrow Connector 53"/>
          <p:cNvCxnSpPr>
            <a:cxnSpLocks noChangeShapeType="1"/>
          </p:cNvCxnSpPr>
          <p:nvPr/>
        </p:nvCxnSpPr>
        <p:spPr bwMode="auto">
          <a:xfrm>
            <a:off x="1955800" y="1036638"/>
            <a:ext cx="0" cy="498475"/>
          </a:xfrm>
          <a:prstGeom prst="straightConnector1">
            <a:avLst/>
          </a:prstGeom>
          <a:noFill/>
          <a:ln w="38100" algn="ctr">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a:cxnSpLocks noChangeShapeType="1"/>
          </p:cNvCxnSpPr>
          <p:nvPr/>
        </p:nvCxnSpPr>
        <p:spPr bwMode="auto">
          <a:xfrm>
            <a:off x="7897813" y="619125"/>
            <a:ext cx="0" cy="498475"/>
          </a:xfrm>
          <a:prstGeom prst="straightConnector1">
            <a:avLst/>
          </a:prstGeom>
          <a:noFill/>
          <a:ln w="38100" algn="ctr">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a:cxnSpLocks noChangeShapeType="1"/>
          </p:cNvCxnSpPr>
          <p:nvPr/>
        </p:nvCxnSpPr>
        <p:spPr bwMode="auto">
          <a:xfrm>
            <a:off x="8142288" y="757238"/>
            <a:ext cx="0" cy="498475"/>
          </a:xfrm>
          <a:prstGeom prst="straightConnector1">
            <a:avLst/>
          </a:prstGeom>
          <a:noFill/>
          <a:ln w="38100" algn="ctr">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19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788" y="3960813"/>
            <a:ext cx="36195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a:spLocks noChangeArrowheads="1"/>
          </p:cNvSpPr>
          <p:nvPr/>
        </p:nvSpPr>
        <p:spPr bwMode="auto">
          <a:xfrm>
            <a:off x="3357563" y="6092825"/>
            <a:ext cx="4632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sym typeface="Symbol" pitchFamily="18" charset="2"/>
              </a:rPr>
              <a:t> seven </a:t>
            </a:r>
            <a:r>
              <a:rPr lang="en-US" altLang="en-US" sz="4000">
                <a:sym typeface="Symbol" pitchFamily="18" charset="2"/>
              </a:rPr>
              <a:t> </a:t>
            </a:r>
            <a:r>
              <a:rPr lang="en-US" altLang="en-US">
                <a:sym typeface="Symbol" pitchFamily="18" charset="2"/>
              </a:rPr>
              <a:t>bonds and</a:t>
            </a:r>
            <a:br>
              <a:rPr lang="en-US" altLang="en-US">
                <a:sym typeface="Symbol" pitchFamily="18" charset="2"/>
              </a:rPr>
            </a:br>
            <a:r>
              <a:rPr lang="en-US" altLang="en-US">
                <a:sym typeface="Symbol" pitchFamily="18" charset="2"/>
              </a:rPr>
              <a:t>  one </a:t>
            </a:r>
            <a:r>
              <a:rPr lang="en-US" altLang="en-US" sz="4000">
                <a:sym typeface="Symbol" pitchFamily="18" charset="2"/>
              </a:rPr>
              <a:t></a:t>
            </a:r>
            <a:r>
              <a:rPr lang="en-US" altLang="en-US">
                <a:sym typeface="Symbol" pitchFamily="18" charset="2"/>
              </a:rPr>
              <a:t> bond</a:t>
            </a:r>
            <a:endParaRPr lang="en-US" altLang="en-US"/>
          </a:p>
        </p:txBody>
      </p:sp>
      <p:grpSp>
        <p:nvGrpSpPr>
          <p:cNvPr id="75" name="Group 74"/>
          <p:cNvGrpSpPr>
            <a:grpSpLocks/>
          </p:cNvGrpSpPr>
          <p:nvPr/>
        </p:nvGrpSpPr>
        <p:grpSpPr bwMode="auto">
          <a:xfrm>
            <a:off x="4203700" y="4630738"/>
            <a:ext cx="2551113" cy="1196975"/>
            <a:chOff x="4203876" y="4631037"/>
            <a:chExt cx="2551730" cy="1196675"/>
          </a:xfrm>
        </p:grpSpPr>
        <p:grpSp>
          <p:nvGrpSpPr>
            <p:cNvPr id="39949" name="Group 73"/>
            <p:cNvGrpSpPr>
              <a:grpSpLocks/>
            </p:cNvGrpSpPr>
            <p:nvPr/>
          </p:nvGrpSpPr>
          <p:grpSpPr bwMode="auto">
            <a:xfrm>
              <a:off x="4203876" y="4722812"/>
              <a:ext cx="2551730" cy="1104900"/>
              <a:chOff x="4203876" y="4722812"/>
              <a:chExt cx="2551730" cy="1104900"/>
            </a:xfrm>
          </p:grpSpPr>
          <p:cxnSp>
            <p:nvCxnSpPr>
              <p:cNvPr id="39951" name="Straight Arrow Connector 59"/>
              <p:cNvCxnSpPr>
                <a:cxnSpLocks noChangeShapeType="1"/>
              </p:cNvCxnSpPr>
              <p:nvPr/>
            </p:nvCxnSpPr>
            <p:spPr bwMode="auto">
              <a:xfrm flipV="1">
                <a:off x="4203876" y="5224144"/>
                <a:ext cx="113330" cy="413068"/>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2" name="Straight Arrow Connector 61"/>
              <p:cNvCxnSpPr>
                <a:cxnSpLocks noChangeShapeType="1"/>
              </p:cNvCxnSpPr>
              <p:nvPr/>
            </p:nvCxnSpPr>
            <p:spPr bwMode="auto">
              <a:xfrm flipV="1">
                <a:off x="5155406" y="5256212"/>
                <a:ext cx="0" cy="45720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3" name="Straight Arrow Connector 62"/>
              <p:cNvCxnSpPr>
                <a:cxnSpLocks noChangeShapeType="1"/>
              </p:cNvCxnSpPr>
              <p:nvPr/>
            </p:nvCxnSpPr>
            <p:spPr bwMode="auto">
              <a:xfrm flipV="1">
                <a:off x="5917406" y="5224144"/>
                <a:ext cx="0" cy="45720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4" name="Straight Arrow Connector 63"/>
              <p:cNvCxnSpPr>
                <a:cxnSpLocks noChangeShapeType="1"/>
              </p:cNvCxnSpPr>
              <p:nvPr/>
            </p:nvCxnSpPr>
            <p:spPr bwMode="auto">
              <a:xfrm flipV="1">
                <a:off x="6755606" y="5256212"/>
                <a:ext cx="0" cy="45720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5" name="Straight Arrow Connector 64"/>
              <p:cNvCxnSpPr>
                <a:cxnSpLocks noChangeShapeType="1"/>
              </p:cNvCxnSpPr>
              <p:nvPr/>
            </p:nvCxnSpPr>
            <p:spPr bwMode="auto">
              <a:xfrm>
                <a:off x="4317206" y="4722812"/>
                <a:ext cx="370064" cy="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6" name="Straight Arrow Connector 66"/>
              <p:cNvCxnSpPr>
                <a:cxnSpLocks noChangeShapeType="1"/>
              </p:cNvCxnSpPr>
              <p:nvPr/>
            </p:nvCxnSpPr>
            <p:spPr bwMode="auto">
              <a:xfrm flipV="1">
                <a:off x="4306270" y="5599112"/>
                <a:ext cx="381000" cy="22860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9950" name="Straight Arrow Connector 69"/>
            <p:cNvCxnSpPr>
              <a:cxnSpLocks noChangeShapeType="1"/>
            </p:cNvCxnSpPr>
            <p:nvPr/>
          </p:nvCxnSpPr>
          <p:spPr bwMode="auto">
            <a:xfrm flipH="1">
              <a:off x="5662700" y="4631037"/>
              <a:ext cx="427514" cy="15240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3" name="Straight Arrow Connector 72"/>
          <p:cNvCxnSpPr>
            <a:cxnSpLocks noChangeShapeType="1"/>
          </p:cNvCxnSpPr>
          <p:nvPr/>
        </p:nvCxnSpPr>
        <p:spPr bwMode="auto">
          <a:xfrm>
            <a:off x="4973638" y="4660900"/>
            <a:ext cx="363537" cy="123825"/>
          </a:xfrm>
          <a:prstGeom prst="straightConnector1">
            <a:avLst/>
          </a:prstGeom>
          <a:noFill/>
          <a:ln w="38100" algn="ctr">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192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9_22-01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197100"/>
            <a:ext cx="10156825" cy="322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963613" y="379413"/>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electron pair geometry must be known before molecular geometry can be predicted</a:t>
            </a:r>
          </a:p>
        </p:txBody>
      </p:sp>
      <p:sp>
        <p:nvSpPr>
          <p:cNvPr id="5123" name="TextBox 2"/>
          <p:cNvSpPr txBox="1">
            <a:spLocks noChangeArrowheads="1"/>
          </p:cNvSpPr>
          <p:nvPr/>
        </p:nvSpPr>
        <p:spPr bwMode="auto">
          <a:xfrm>
            <a:off x="963613" y="1903413"/>
            <a:ext cx="792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u="sng"/>
              <a:t>To determine molecular geometry (MG)</a:t>
            </a:r>
          </a:p>
        </p:txBody>
      </p:sp>
      <p:sp>
        <p:nvSpPr>
          <p:cNvPr id="4" name="TextBox 3"/>
          <p:cNvSpPr txBox="1">
            <a:spLocks noChangeArrowheads="1"/>
          </p:cNvSpPr>
          <p:nvPr/>
        </p:nvSpPr>
        <p:spPr bwMode="auto">
          <a:xfrm>
            <a:off x="811213" y="2665413"/>
            <a:ext cx="8686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pPr>
              <a:buFont typeface="Arial" charset="0"/>
              <a:buAutoNum type="arabicPeriod"/>
            </a:pPr>
            <a:r>
              <a:rPr lang="en-US" altLang="en-US" dirty="0"/>
              <a:t>draw the correct Lewis structure</a:t>
            </a:r>
            <a:br>
              <a:rPr lang="en-US" altLang="en-US" dirty="0"/>
            </a:br>
            <a:endParaRPr lang="en-US" altLang="en-US" sz="1000" dirty="0"/>
          </a:p>
          <a:p>
            <a:pPr>
              <a:buFont typeface="Arial" charset="0"/>
              <a:buAutoNum type="arabicPeriod"/>
            </a:pPr>
            <a:r>
              <a:rPr lang="en-US" altLang="en-US" dirty="0"/>
              <a:t>determine # of electron pairs around the central element</a:t>
            </a:r>
            <a:br>
              <a:rPr lang="en-US" altLang="en-US" dirty="0"/>
            </a:br>
            <a:endParaRPr lang="en-US" altLang="en-US" sz="1000" dirty="0"/>
          </a:p>
          <a:p>
            <a:pPr>
              <a:buFont typeface="Arial" charset="0"/>
              <a:buAutoNum type="arabicPeriod"/>
            </a:pPr>
            <a:r>
              <a:rPr lang="en-US" altLang="en-US" dirty="0"/>
              <a:t>determine how those electron pairs </a:t>
            </a:r>
            <a:r>
              <a:rPr lang="en-US" altLang="en-US" dirty="0" smtClean="0"/>
              <a:t>orient around the central element</a:t>
            </a:r>
            <a:r>
              <a:rPr lang="en-US" altLang="en-US" dirty="0"/>
              <a:t/>
            </a:r>
            <a:br>
              <a:rPr lang="en-US" altLang="en-US" dirty="0"/>
            </a:br>
            <a:endParaRPr lang="en-US" altLang="en-US" sz="1000" dirty="0"/>
          </a:p>
          <a:p>
            <a:pPr>
              <a:buFont typeface="Arial" charset="0"/>
              <a:buAutoNum type="arabicPeriod"/>
            </a:pPr>
            <a:r>
              <a:rPr lang="en-US" altLang="en-US" dirty="0"/>
              <a:t>attach terminal </a:t>
            </a:r>
            <a:r>
              <a:rPr lang="en-US" altLang="en-US" dirty="0" smtClean="0"/>
              <a:t>atoms to the central element</a:t>
            </a:r>
            <a:r>
              <a:rPr lang="en-US" altLang="en-US" dirty="0"/>
              <a:t/>
            </a:r>
            <a:br>
              <a:rPr lang="en-US" altLang="en-US" dirty="0"/>
            </a:br>
            <a:endParaRPr lang="en-US" altLang="en-US" sz="1000" dirty="0"/>
          </a:p>
          <a:p>
            <a:pPr>
              <a:buFont typeface="Arial" charset="0"/>
              <a:buAutoNum type="arabicPeriod"/>
            </a:pPr>
            <a:r>
              <a:rPr lang="en-US" altLang="en-US" dirty="0"/>
              <a:t>the orientation of the atoms in space determine the </a:t>
            </a:r>
            <a:r>
              <a:rPr lang="en-US" altLang="en-US" u="sng" dirty="0">
                <a:solidFill>
                  <a:srgbClr val="FF0000"/>
                </a:solidFill>
              </a:rPr>
              <a:t>molecular geometry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09_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588"/>
            <a:ext cx="5910263" cy="761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09_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708150"/>
            <a:ext cx="10156825" cy="420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9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501900"/>
            <a:ext cx="10156825"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09_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965200"/>
            <a:ext cx="10156825" cy="568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09_27Ex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733550"/>
            <a:ext cx="10156825" cy="415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116013" y="698500"/>
            <a:ext cx="8077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determine the molecular geometry of BCl</a:t>
            </a:r>
            <a:r>
              <a:rPr lang="en-US" altLang="en-US" baseline="-25000"/>
              <a:t>3</a:t>
            </a:r>
            <a:endParaRPr lang="en-US" altLang="en-US"/>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2132013"/>
            <a:ext cx="3060700"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5078413" y="3122613"/>
            <a:ext cx="3919537" cy="5540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MG = trigonal planar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725613" y="455613"/>
            <a:ext cx="708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determine the molecular geometry</a:t>
            </a:r>
            <a:br>
              <a:rPr lang="en-US" altLang="en-US"/>
            </a:br>
            <a:r>
              <a:rPr lang="en-US" altLang="en-US"/>
              <a:t>of BCl</a:t>
            </a:r>
            <a:r>
              <a:rPr lang="en-US" altLang="en-US" baseline="-25000"/>
              <a:t>2</a:t>
            </a:r>
            <a:r>
              <a:rPr lang="en-US" altLang="en-US" baseline="30000">
                <a:latin typeface="Courier New" pitchFamily="49" charset="0"/>
                <a:cs typeface="Courier New" pitchFamily="49" charset="0"/>
              </a:rPr>
              <a:t>-</a:t>
            </a:r>
            <a:r>
              <a:rPr lang="en-US" altLang="en-US"/>
              <a:t> (anion)</a:t>
            </a:r>
            <a:endParaRPr lang="en-US" altLang="en-US">
              <a:latin typeface="Courier New" pitchFamily="49" charset="0"/>
              <a:cs typeface="Courier New" pitchFamily="49" charset="0"/>
            </a:endParaRP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2132013"/>
            <a:ext cx="3284538"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5459413" y="3294063"/>
            <a:ext cx="2133600" cy="5746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MG = bent</a:t>
            </a:r>
          </a:p>
        </p:txBody>
      </p:sp>
      <p:sp>
        <p:nvSpPr>
          <p:cNvPr id="4" name="TextBox 3"/>
          <p:cNvSpPr txBox="1">
            <a:spLocks noChangeArrowheads="1"/>
          </p:cNvSpPr>
          <p:nvPr/>
        </p:nvSpPr>
        <p:spPr bwMode="auto">
          <a:xfrm>
            <a:off x="1725613" y="5865813"/>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sz="3200" u="sng"/>
              <a:t>bent</a:t>
            </a:r>
            <a:r>
              <a:rPr lang="en-US" altLang="en-US"/>
              <a:t> = 3 atoms that are </a:t>
            </a:r>
            <a:r>
              <a:rPr lang="en-US" altLang="en-US" u="sng"/>
              <a:t>NOT</a:t>
            </a:r>
            <a:r>
              <a:rPr lang="en-US" altLang="en-US"/>
              <a:t> linear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192213" y="608013"/>
            <a:ext cx="8001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determine the molecular geometry of H</a:t>
            </a:r>
            <a:r>
              <a:rPr lang="en-US" altLang="en-US" baseline="-25000"/>
              <a:t>2</a:t>
            </a:r>
            <a:r>
              <a:rPr lang="en-US" altLang="en-US"/>
              <a:t>O</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3" y="1979613"/>
            <a:ext cx="34671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5764213" y="3217863"/>
            <a:ext cx="2133600" cy="5746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MG = bent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116013" y="531813"/>
            <a:ext cx="8610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determine the molecular geometry of NH</a:t>
            </a:r>
            <a:r>
              <a:rPr lang="en-US" altLang="en-US" baseline="-25000"/>
              <a:t>3</a:t>
            </a:r>
            <a:endParaRPr lang="en-US" altLang="en-US"/>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1978025"/>
            <a:ext cx="3270250" cy="343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5688013" y="3748088"/>
            <a:ext cx="3354387" cy="5746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000" b="1">
                <a:solidFill>
                  <a:schemeClr val="tx1"/>
                </a:solidFill>
                <a:latin typeface="Arial" charset="0"/>
                <a:ea typeface="ＭＳ Ｐゴシック" pitchFamily="48" charset="-128"/>
              </a:defRPr>
            </a:lvl1pPr>
            <a:lvl2pPr marL="742950" indent="-285750">
              <a:defRPr sz="3000" b="1">
                <a:solidFill>
                  <a:schemeClr val="tx1"/>
                </a:solidFill>
                <a:latin typeface="Arial" charset="0"/>
                <a:ea typeface="ＭＳ Ｐゴシック" pitchFamily="48" charset="-128"/>
              </a:defRPr>
            </a:lvl2pPr>
            <a:lvl3pPr marL="1143000" indent="-228600">
              <a:defRPr sz="3000" b="1">
                <a:solidFill>
                  <a:schemeClr val="tx1"/>
                </a:solidFill>
                <a:latin typeface="Arial" charset="0"/>
                <a:ea typeface="ＭＳ Ｐゴシック" pitchFamily="48" charset="-128"/>
              </a:defRPr>
            </a:lvl3pPr>
            <a:lvl4pPr marL="1600200" indent="-228600">
              <a:defRPr sz="3000" b="1">
                <a:solidFill>
                  <a:schemeClr val="tx1"/>
                </a:solidFill>
                <a:latin typeface="Arial" charset="0"/>
                <a:ea typeface="ＭＳ Ｐゴシック" pitchFamily="48" charset="-128"/>
              </a:defRPr>
            </a:lvl4pPr>
            <a:lvl5pPr marL="2057400" indent="-228600">
              <a:defRPr sz="3000" b="1">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3000" b="1">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3000" b="1">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3000" b="1">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3000" b="1">
                <a:solidFill>
                  <a:schemeClr val="tx1"/>
                </a:solidFill>
                <a:latin typeface="Arial" charset="0"/>
                <a:ea typeface="ＭＳ Ｐゴシック" pitchFamily="48" charset="-128"/>
              </a:defRPr>
            </a:lvl9pPr>
          </a:lstStyle>
          <a:p>
            <a:r>
              <a:rPr lang="en-US" altLang="en-US"/>
              <a:t> MG = pyramidal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293813"/>
            <a:ext cx="10128251" cy="275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4642</TotalTime>
  <Words>1589</Words>
  <Application>Microsoft Office PowerPoint</Application>
  <PresentationFormat>Custom</PresentationFormat>
  <Paragraphs>297</Paragraphs>
  <Slides>44</Slides>
  <Notes>24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CHE 1101 ch 9</dc:subject>
  <dc:creator>BJ Yoblinski</dc:creator>
  <cp:lastModifiedBy>BJ Yoblinski</cp:lastModifiedBy>
  <cp:revision>182</cp:revision>
  <dcterms:created xsi:type="dcterms:W3CDTF">2005-01-06T22:49:30Z</dcterms:created>
  <dcterms:modified xsi:type="dcterms:W3CDTF">2015-11-16T15:33:32Z</dcterms:modified>
</cp:coreProperties>
</file>