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9"/>
  </p:notesMasterIdLst>
  <p:sldIdLst>
    <p:sldId id="319" r:id="rId2"/>
    <p:sldId id="321" r:id="rId3"/>
    <p:sldId id="324" r:id="rId4"/>
    <p:sldId id="325" r:id="rId5"/>
    <p:sldId id="326" r:id="rId6"/>
    <p:sldId id="328" r:id="rId7"/>
    <p:sldId id="327" r:id="rId8"/>
    <p:sldId id="329" r:id="rId9"/>
    <p:sldId id="336" r:id="rId10"/>
    <p:sldId id="330" r:id="rId11"/>
    <p:sldId id="322" r:id="rId12"/>
    <p:sldId id="337" r:id="rId13"/>
    <p:sldId id="323" r:id="rId14"/>
    <p:sldId id="277" r:id="rId15"/>
    <p:sldId id="332" r:id="rId16"/>
    <p:sldId id="331" r:id="rId17"/>
    <p:sldId id="283" r:id="rId18"/>
    <p:sldId id="300" r:id="rId19"/>
    <p:sldId id="333" r:id="rId20"/>
    <p:sldId id="340" r:id="rId21"/>
    <p:sldId id="338" r:id="rId22"/>
    <p:sldId id="284" r:id="rId23"/>
    <p:sldId id="301" r:id="rId24"/>
    <p:sldId id="335" r:id="rId25"/>
    <p:sldId id="288" r:id="rId26"/>
    <p:sldId id="339" r:id="rId27"/>
    <p:sldId id="334" r:id="rId28"/>
  </p:sldIdLst>
  <p:sldSz cx="10158413" cy="7616825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00FF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81419" autoAdjust="0"/>
  </p:normalViewPr>
  <p:slideViewPr>
    <p:cSldViewPr>
      <p:cViewPr varScale="1">
        <p:scale>
          <a:sx n="50" d="100"/>
          <a:sy n="50" d="100"/>
        </p:scale>
        <p:origin x="-1181" y="-86"/>
      </p:cViewPr>
      <p:guideLst>
        <p:guide orient="horz" pos="2399"/>
        <p:guide pos="31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1770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374074B8-4ADA-4B31-9C01-E6BF00B7DC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1188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fld id="{097B0494-CAB2-4A8D-8D18-20F546E3805D}" type="slidenum">
              <a:rPr lang="en-US" altLang="en-US" sz="1200" b="0" smtClean="0"/>
              <a:pPr/>
              <a:t>4</a:t>
            </a:fld>
            <a:endParaRPr lang="en-US" altLang="en-US" sz="1200" b="0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  <a:latin typeface="Geneva"/>
              </a:rPr>
              <a:t>Figure: 06-19</a:t>
            </a:r>
          </a:p>
          <a:p>
            <a:pPr eaLnBrk="1" hangingPunct="1"/>
            <a:endParaRPr lang="en-US" altLang="en-US" smtClean="0">
              <a:solidFill>
                <a:srgbClr val="000000"/>
              </a:solidFill>
              <a:latin typeface="Geneva"/>
            </a:endParaRP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fld id="{E22EC8AC-86C9-43DE-AB12-0E725BEBD5DC}" type="slidenum">
              <a:rPr lang="en-US" altLang="en-US" sz="1200" b="0" smtClean="0"/>
              <a:pPr/>
              <a:t>5</a:t>
            </a:fld>
            <a:endParaRPr lang="en-US" altLang="en-US" sz="1200" b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fld id="{C37BC6E7-376A-4A37-9FB5-FE83BDAEFB0E}" type="slidenum">
              <a:rPr lang="en-US" altLang="en-US" sz="1200" b="0" smtClean="0"/>
              <a:pPr/>
              <a:t>14</a:t>
            </a:fld>
            <a:endParaRPr lang="en-US" altLang="en-US" sz="1200" b="0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Figure: 06-24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Title: </a:t>
            </a:r>
          </a:p>
          <a:p>
            <a:pPr eaLnBrk="1" hangingPunct="1"/>
            <a:r>
              <a:rPr lang="en-US" altLang="en-US" smtClean="0"/>
              <a:t>Orbital energy levels in many-electron atoms.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Caption: </a:t>
            </a:r>
          </a:p>
          <a:p>
            <a:pPr eaLnBrk="1" hangingPunct="1"/>
            <a:r>
              <a:rPr lang="en-US" altLang="en-US" smtClean="0"/>
              <a:t>In a many-electron atom, the energies of the subshells in each shell follow the order </a:t>
            </a:r>
            <a:r>
              <a:rPr lang="en-US" altLang="en-US" i="1" smtClean="0"/>
              <a:t>ns</a:t>
            </a:r>
            <a:r>
              <a:rPr lang="en-US" altLang="en-US" smtClean="0"/>
              <a:t> &lt; </a:t>
            </a:r>
            <a:r>
              <a:rPr lang="en-US" altLang="en-US" i="1" smtClean="0"/>
              <a:t>np</a:t>
            </a:r>
            <a:r>
              <a:rPr lang="en-US" altLang="en-US" smtClean="0"/>
              <a:t> &lt; </a:t>
            </a:r>
            <a:r>
              <a:rPr lang="en-US" altLang="en-US" i="1" smtClean="0"/>
              <a:t>nd</a:t>
            </a:r>
            <a:r>
              <a:rPr lang="en-US" altLang="en-US" smtClean="0"/>
              <a:t> &lt; </a:t>
            </a:r>
            <a:r>
              <a:rPr lang="en-US" altLang="en-US" i="1" smtClean="0"/>
              <a:t>nf</a:t>
            </a:r>
            <a:r>
              <a:rPr lang="en-US" altLang="en-US" smtClean="0"/>
              <a:t>.  As in Figure 6.17, each box represents an orbital.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fld id="{808717A7-8CCF-4FF0-9A86-8DCDF695B2FC}" type="slidenum">
              <a:rPr lang="en-US" altLang="en-US" sz="1200" b="0" smtClean="0"/>
              <a:pPr/>
              <a:t>17</a:t>
            </a:fld>
            <a:endParaRPr lang="en-US" altLang="en-US" sz="1200" b="0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Figure: 06-28-05UN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Title: </a:t>
            </a:r>
          </a:p>
          <a:p>
            <a:pPr eaLnBrk="1" hangingPunct="1"/>
            <a:r>
              <a:rPr lang="en-US" altLang="en-US" smtClean="0"/>
              <a:t>Sample Exercise 6.7 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Caption: </a:t>
            </a:r>
          </a:p>
          <a:p>
            <a:pPr eaLnBrk="1" hangingPunct="1"/>
            <a:r>
              <a:rPr lang="en-US" altLang="en-US" smtClean="0"/>
              <a:t>Electron configuration for oxygen.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fld id="{C7E8D3CB-30CD-4150-9BE6-4EC86EEEADF4}" type="slidenum">
              <a:rPr lang="en-US" altLang="en-US" sz="1200" b="0" smtClean="0"/>
              <a:pPr/>
              <a:t>18</a:t>
            </a:fld>
            <a:endParaRPr lang="en-US" altLang="en-US" sz="1200" b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Figure: 06-T03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Title: </a:t>
            </a:r>
          </a:p>
          <a:p>
            <a:pPr eaLnBrk="1" hangingPunct="1"/>
            <a:r>
              <a:rPr lang="en-US" altLang="en-US" smtClean="0"/>
              <a:t>Table 6.3 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Caption: </a:t>
            </a:r>
          </a:p>
          <a:p>
            <a:pPr eaLnBrk="1" hangingPunct="1"/>
            <a:r>
              <a:rPr lang="en-US" altLang="en-US" smtClean="0"/>
              <a:t>Electron Configurations of Several Lighter Elements.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fld id="{0331D948-7EE9-4BB0-9795-6690C92B1D93}" type="slidenum">
              <a:rPr lang="en-US" altLang="en-US" sz="1200" b="0" smtClean="0"/>
              <a:pPr/>
              <a:t>22</a:t>
            </a:fld>
            <a:endParaRPr lang="en-US" altLang="en-US" sz="1200" b="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Figure: 06-28-06UN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Title: </a:t>
            </a:r>
          </a:p>
          <a:p>
            <a:pPr eaLnBrk="1" hangingPunct="1"/>
            <a:r>
              <a:rPr lang="en-US" altLang="en-US" smtClean="0"/>
              <a:t>Orbital diagrams of Mn and Zn.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Caption: </a:t>
            </a:r>
          </a:p>
          <a:p>
            <a:pPr eaLnBrk="1" hangingPunct="1"/>
            <a:r>
              <a:rPr lang="en-US" altLang="en-US" smtClean="0"/>
              <a:t>Electron configurations for Mn and Zn.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fld id="{7B1C6234-134E-438A-B847-CAD1C9A4B6B8}" type="slidenum">
              <a:rPr lang="en-US" altLang="en-US" sz="1200" b="0" smtClean="0"/>
              <a:pPr/>
              <a:t>23</a:t>
            </a:fld>
            <a:endParaRPr lang="en-US" altLang="en-US" sz="1200" b="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Figure: 06-T04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Title: </a:t>
            </a:r>
          </a:p>
          <a:p>
            <a:pPr eaLnBrk="1" hangingPunct="1"/>
            <a:r>
              <a:rPr lang="en-US" altLang="en-US" smtClean="0"/>
              <a:t>Table 6.4 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Caption: </a:t>
            </a:r>
          </a:p>
          <a:p>
            <a:pPr eaLnBrk="1" hangingPunct="1"/>
            <a:r>
              <a:rPr lang="en-US" altLang="en-US" smtClean="0"/>
              <a:t>Electron Configurations of the Group 2A and 3A Elements.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fld id="{14C6405B-C2EC-4B71-B119-A089C5C2F020}" type="slidenum">
              <a:rPr lang="en-US" altLang="en-US" sz="1200" b="0" smtClean="0"/>
              <a:pPr/>
              <a:t>25</a:t>
            </a:fld>
            <a:endParaRPr lang="en-US" altLang="en-US" sz="1200" b="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Figure: 06-30-01UN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Title: </a:t>
            </a:r>
          </a:p>
          <a:p>
            <a:pPr eaLnBrk="1" hangingPunct="1"/>
            <a:r>
              <a:rPr lang="en-US" altLang="en-US" smtClean="0"/>
              <a:t>Sample Integrative Exercise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Caption: </a:t>
            </a:r>
          </a:p>
          <a:p>
            <a:pPr eaLnBrk="1" hangingPunct="1"/>
            <a:r>
              <a:rPr lang="en-US" altLang="en-US" smtClean="0"/>
              <a:t>Orbital diagram of boron.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5375"/>
            <a:ext cx="8634413" cy="1633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6413"/>
            <a:ext cx="7110413" cy="19462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7380E-11AA-42BF-B3E9-594B7CCBD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88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C1517-901A-497E-8BEB-DFC5849226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07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676275"/>
            <a:ext cx="2157413" cy="60944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676275"/>
            <a:ext cx="6324600" cy="60944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618DD-E2E3-458D-8B0E-9EE12E317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08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D54BC-2934-4587-9B08-20BD050722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10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688" y="4894263"/>
            <a:ext cx="8636000" cy="151288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1688" y="3228975"/>
            <a:ext cx="8636000" cy="16652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70BEA-D740-4166-8090-6F47E377D7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78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200275"/>
            <a:ext cx="424021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4613" y="2200275"/>
            <a:ext cx="4241800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0E361-A1C6-4EA4-8853-EE1CB3501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2413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7863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7863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89450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BE653-A8A6-45FA-AA9A-51D4048B2D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83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A892E-A194-4251-8E94-44BCD4F5CE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39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90569-5913-4583-86F3-FF55EA6DB4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06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1688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78488" cy="65008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1688" cy="52101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A64D5-9F32-4EAC-82C5-8372B1053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2413"/>
            <a:ext cx="6096000" cy="628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04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1063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C580D-EF38-4AF4-A6D4-F72757742B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91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676275"/>
            <a:ext cx="8634413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572" tIns="50786" rIns="101572" bIns="5078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2200275"/>
            <a:ext cx="8634413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572" tIns="50786" rIns="101572" bIns="507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940550"/>
            <a:ext cx="2116138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572" tIns="50786" rIns="101572" bIns="50786" numCol="1" anchor="t" anchorCtr="0" compatLnSpc="1">
            <a:prstTxWarp prst="textNoShape">
              <a:avLst/>
            </a:prstTxWarp>
          </a:bodyPr>
          <a:lstStyle>
            <a:lvl1pPr defTabSz="1016000">
              <a:defRPr sz="16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70275" y="6940550"/>
            <a:ext cx="3217863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572" tIns="50786" rIns="101572" bIns="50786" numCol="1" anchor="t" anchorCtr="0" compatLnSpc="1">
            <a:prstTxWarp prst="textNoShape">
              <a:avLst/>
            </a:prstTxWarp>
          </a:bodyPr>
          <a:lstStyle>
            <a:lvl1pPr algn="ctr" defTabSz="1016000">
              <a:defRPr sz="16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80275" y="6940550"/>
            <a:ext cx="2116138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572" tIns="50786" rIns="101572" bIns="50786" numCol="1" anchor="t" anchorCtr="0" compatLnSpc="1">
            <a:prstTxWarp prst="textNoShape">
              <a:avLst/>
            </a:prstTxWarp>
          </a:bodyPr>
          <a:lstStyle>
            <a:lvl1pPr algn="r" defTabSz="1016000">
              <a:defRPr sz="1600" b="0"/>
            </a:lvl1pPr>
          </a:lstStyle>
          <a:p>
            <a:pPr>
              <a:defRPr/>
            </a:pPr>
            <a:fld id="{B9FCEE5D-2150-4768-B4F8-C14B7E6899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ea typeface="ＭＳ Ｐゴシック" pitchFamily="48" charset="-128"/>
        </a:defRPr>
      </a:lvl2pPr>
      <a:lvl3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ea typeface="ＭＳ Ｐゴシック" pitchFamily="48" charset="-128"/>
        </a:defRPr>
      </a:lvl3pPr>
      <a:lvl4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ea typeface="ＭＳ Ｐゴシック" pitchFamily="48" charset="-128"/>
        </a:defRPr>
      </a:lvl4pPr>
      <a:lvl5pPr algn="ctr" defTabSz="10160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ea typeface="ＭＳ Ｐゴシック" pitchFamily="48" charset="-128"/>
        </a:defRPr>
      </a:lvl5pPr>
      <a:lvl6pPr marL="457200" algn="ctr" defTabSz="1016000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ea typeface="ＭＳ Ｐゴシック" pitchFamily="48" charset="-128"/>
        </a:defRPr>
      </a:lvl6pPr>
      <a:lvl7pPr marL="914400" algn="ctr" defTabSz="1016000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ea typeface="ＭＳ Ｐゴシック" pitchFamily="48" charset="-128"/>
        </a:defRPr>
      </a:lvl7pPr>
      <a:lvl8pPr marL="1371600" algn="ctr" defTabSz="1016000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ea typeface="ＭＳ Ｐゴシック" pitchFamily="48" charset="-128"/>
        </a:defRPr>
      </a:lvl8pPr>
      <a:lvl9pPr marL="1828800" algn="ctr" defTabSz="1016000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ea typeface="ＭＳ Ｐゴシック" pitchFamily="48" charset="-128"/>
        </a:defRPr>
      </a:lvl9pPr>
    </p:titleStyle>
    <p:bodyStyle>
      <a:lvl1pPr marL="381000" indent="-381000" algn="l" defTabSz="1016000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25500" indent="-317500" algn="l" defTabSz="1016000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ea typeface="+mn-ea"/>
        </a:defRPr>
      </a:lvl2pPr>
      <a:lvl3pPr marL="1270000" indent="-254000" algn="l" defTabSz="1016000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+mn-ea"/>
        </a:defRPr>
      </a:lvl3pPr>
      <a:lvl4pPr marL="1778000" indent="-254000" algn="l" defTabSz="1016000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4pPr>
      <a:lvl5pPr marL="2286000" indent="-254000" algn="l" defTabSz="10160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5pPr>
      <a:lvl6pPr marL="2743200" indent="-254000" algn="l" defTabSz="1016000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3200400" indent="-254000" algn="l" defTabSz="1016000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657600" indent="-254000" algn="l" defTabSz="1016000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4114800" indent="-254000" algn="l" defTabSz="1016000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7"/>
          <p:cNvSpPr txBox="1">
            <a:spLocks noChangeArrowheads="1"/>
          </p:cNvSpPr>
          <p:nvPr/>
        </p:nvSpPr>
        <p:spPr bwMode="auto">
          <a:xfrm>
            <a:off x="736600" y="608013"/>
            <a:ext cx="8915400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92350" indent="-22923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u="sng"/>
              <a:t>Quantum numbers</a:t>
            </a:r>
            <a:r>
              <a:rPr lang="en-US" altLang="en-US"/>
              <a:t> – </a:t>
            </a:r>
            <a:r>
              <a:rPr lang="en-US" altLang="en-US" sz="3000"/>
              <a:t>values which describe the energy, shape, orientation and spin of the electron in an atom</a:t>
            </a:r>
          </a:p>
        </p:txBody>
      </p:sp>
      <p:sp>
        <p:nvSpPr>
          <p:cNvPr id="234504" name="Text Box 8"/>
          <p:cNvSpPr txBox="1">
            <a:spLocks noChangeArrowheads="1"/>
          </p:cNvSpPr>
          <p:nvPr/>
        </p:nvSpPr>
        <p:spPr bwMode="auto">
          <a:xfrm>
            <a:off x="203200" y="2970213"/>
            <a:ext cx="9753600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944938" indent="-3944938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1. </a:t>
            </a:r>
            <a:r>
              <a:rPr lang="en-US" altLang="en-US" u="sng"/>
              <a:t>principle quantum number, n</a:t>
            </a:r>
            <a:r>
              <a:rPr lang="en-US" altLang="en-US"/>
              <a:t> – </a:t>
            </a:r>
            <a:r>
              <a:rPr lang="en-US" altLang="en-US" sz="3000"/>
              <a:t>determines the distance &amp; thus the energy of an e</a:t>
            </a:r>
            <a:r>
              <a:rPr lang="en-US" altLang="en-US" sz="3600" baseline="30000">
                <a:latin typeface="Courier New" pitchFamily="49" charset="0"/>
              </a:rPr>
              <a:t>-</a:t>
            </a:r>
            <a:r>
              <a:rPr lang="en-US" altLang="en-US" sz="3000"/>
              <a:t> from nucleus</a:t>
            </a:r>
          </a:p>
        </p:txBody>
      </p:sp>
      <p:sp>
        <p:nvSpPr>
          <p:cNvPr id="234505" name="Text Box 9"/>
          <p:cNvSpPr txBox="1">
            <a:spLocks noChangeArrowheads="1"/>
          </p:cNvSpPr>
          <p:nvPr/>
        </p:nvSpPr>
        <p:spPr bwMode="auto">
          <a:xfrm>
            <a:off x="1270000" y="4875213"/>
            <a:ext cx="7239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/>
              <a:t>n has possible integer values</a:t>
            </a:r>
            <a:br>
              <a:rPr lang="en-US" altLang="en-US" sz="3000"/>
            </a:br>
            <a:r>
              <a:rPr lang="en-US" altLang="en-US" sz="3000"/>
              <a:t>ex.  n=1  or  n=2  or  n=3  or  n=4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504" grpId="0"/>
      <p:bldP spid="23450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03200" y="303213"/>
            <a:ext cx="975360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944938" indent="-3944938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4. </a:t>
            </a:r>
            <a:r>
              <a:rPr lang="en-US" altLang="en-US" u="sng"/>
              <a:t>electron spin quantum number,</a:t>
            </a:r>
            <a:r>
              <a:rPr lang="en-US" altLang="en-US"/>
              <a:t> m</a:t>
            </a:r>
            <a:r>
              <a:rPr lang="en-US" altLang="en-US" baseline="-25000">
                <a:sym typeface="MT Extra" pitchFamily="18" charset="2"/>
              </a:rPr>
              <a:t>s</a:t>
            </a:r>
            <a:r>
              <a:rPr lang="en-US" altLang="en-US"/>
              <a:t>  – </a:t>
            </a:r>
            <a:r>
              <a:rPr lang="en-US" altLang="en-US" sz="3000"/>
              <a:t>comes directly from experiment</a:t>
            </a:r>
          </a:p>
        </p:txBody>
      </p:sp>
      <p:sp>
        <p:nvSpPr>
          <p:cNvPr id="247811" name="Text Box 3"/>
          <p:cNvSpPr txBox="1">
            <a:spLocks noChangeArrowheads="1"/>
          </p:cNvSpPr>
          <p:nvPr/>
        </p:nvSpPr>
        <p:spPr bwMode="auto">
          <a:xfrm>
            <a:off x="1803400" y="1751013"/>
            <a:ext cx="6934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	m</a:t>
            </a:r>
            <a:r>
              <a:rPr lang="en-US" altLang="en-US" baseline="-25000">
                <a:sym typeface="MT Extra" pitchFamily="18" charset="2"/>
              </a:rPr>
              <a:t>s</a:t>
            </a:r>
            <a:r>
              <a:rPr lang="en-US" altLang="en-US">
                <a:sym typeface="MT Extra" pitchFamily="18" charset="2"/>
              </a:rPr>
              <a:t> values = +½  or –½</a:t>
            </a:r>
            <a:endParaRPr lang="en-US" altLang="en-US" sz="3000"/>
          </a:p>
        </p:txBody>
      </p:sp>
      <p:pic>
        <p:nvPicPr>
          <p:cNvPr id="2478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2589213"/>
            <a:ext cx="76200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608013"/>
            <a:ext cx="6553200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658813" y="836613"/>
            <a:ext cx="92202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/>
              <a:t>electrons </a:t>
            </a:r>
            <a:r>
              <a:rPr lang="en-US" altLang="en-US" sz="3000" u="sng">
                <a:solidFill>
                  <a:srgbClr val="FF0000"/>
                </a:solidFill>
              </a:rPr>
              <a:t>always</a:t>
            </a:r>
            <a:r>
              <a:rPr lang="en-US" altLang="en-US" sz="3000"/>
              <a:t> arrange (or fill) into orbitals of lowest energy possible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404813" y="227013"/>
            <a:ext cx="9753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1433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0"/>
            <a:ext cx="6459537" cy="762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773613" y="3881438"/>
            <a:ext cx="5153025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174875" indent="-2174875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u="sng"/>
              <a:t>degenerate</a:t>
            </a:r>
            <a:r>
              <a:rPr lang="en-US" altLang="en-US" sz="2600"/>
              <a:t> – electrons have</a:t>
            </a:r>
            <a:br>
              <a:rPr lang="en-US" altLang="en-US" sz="2600"/>
            </a:br>
            <a:r>
              <a:rPr lang="en-US" altLang="en-US" sz="2600"/>
              <a:t>the same energy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944938" y="6418263"/>
            <a:ext cx="5838825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/>
              <a:t>each orbital subshell can contain a maximum of 2 electrons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632200" y="1827213"/>
            <a:ext cx="5562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Wolfgang Pauli  1900-1958</a:t>
            </a:r>
          </a:p>
        </p:txBody>
      </p:sp>
      <p:sp>
        <p:nvSpPr>
          <p:cNvPr id="165894" name="Text Box 6"/>
          <p:cNvSpPr txBox="1">
            <a:spLocks noChangeArrowheads="1"/>
          </p:cNvSpPr>
          <p:nvPr/>
        </p:nvSpPr>
        <p:spPr bwMode="auto">
          <a:xfrm>
            <a:off x="355600" y="5103813"/>
            <a:ext cx="9601200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143250" indent="-31432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u="sng"/>
              <a:t>Pauli Exclusion Principle</a:t>
            </a:r>
            <a:r>
              <a:rPr lang="en-US" altLang="en-US"/>
              <a:t> – </a:t>
            </a:r>
            <a:r>
              <a:rPr lang="en-US" altLang="en-US" sz="3000"/>
              <a:t>no two electrons in the same atom can have the same four quantum numbers</a:t>
            </a:r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3236913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4165600" y="2284413"/>
            <a:ext cx="5410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Friedrich Hund  1896-1997</a:t>
            </a:r>
          </a:p>
        </p:txBody>
      </p:sp>
      <p:pic>
        <p:nvPicPr>
          <p:cNvPr id="1638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03213"/>
            <a:ext cx="3189288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9863" name="Text Box 7"/>
          <p:cNvSpPr txBox="1">
            <a:spLocks noChangeArrowheads="1"/>
          </p:cNvSpPr>
          <p:nvPr/>
        </p:nvSpPr>
        <p:spPr bwMode="auto">
          <a:xfrm>
            <a:off x="277813" y="5561013"/>
            <a:ext cx="9602787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05113" indent="-2805113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u="sng"/>
              <a:t>Hund’s Rule</a:t>
            </a:r>
            <a:r>
              <a:rPr lang="en-US" altLang="en-US"/>
              <a:t> – </a:t>
            </a:r>
            <a:r>
              <a:rPr lang="en-US" altLang="en-US" sz="3000"/>
              <a:t>electrons fill unpaired in degenerate orbitals as long as possible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6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3" y="379413"/>
            <a:ext cx="3836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217613"/>
            <a:ext cx="9148762" cy="305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030413" y="4811713"/>
            <a:ext cx="5878512" cy="1184275"/>
            <a:chOff x="1826554" y="4746821"/>
            <a:chExt cx="5878129" cy="1184940"/>
          </a:xfrm>
        </p:grpSpPr>
        <p:sp>
          <p:nvSpPr>
            <p:cNvPr id="18436" name="TextBox 1"/>
            <p:cNvSpPr txBox="1">
              <a:spLocks noChangeArrowheads="1"/>
            </p:cNvSpPr>
            <p:nvPr/>
          </p:nvSpPr>
          <p:spPr bwMode="auto">
            <a:xfrm>
              <a:off x="4241006" y="5285430"/>
              <a:ext cx="25908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48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48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48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48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4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4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4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4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48" charset="-128"/>
                </a:defRPr>
              </a:lvl9pPr>
            </a:lstStyle>
            <a:p>
              <a:r>
                <a:rPr lang="en-US" altLang="en-US" sz="3600"/>
                <a:t>1s</a:t>
              </a:r>
              <a:r>
                <a:rPr lang="en-US" altLang="en-US" sz="3600" baseline="30000"/>
                <a:t>2</a:t>
              </a:r>
              <a:r>
                <a:rPr lang="en-US" altLang="en-US" sz="3600"/>
                <a:t>2s</a:t>
              </a:r>
              <a:r>
                <a:rPr lang="en-US" altLang="en-US" sz="3600" baseline="30000"/>
                <a:t>2</a:t>
              </a:r>
              <a:r>
                <a:rPr lang="en-US" altLang="en-US" sz="3600"/>
                <a:t>2p</a:t>
              </a:r>
              <a:r>
                <a:rPr lang="en-US" altLang="en-US" sz="3600" baseline="30000"/>
                <a:t>4</a:t>
              </a:r>
              <a:endParaRPr lang="en-US" altLang="en-US" sz="3600"/>
            </a:p>
          </p:txBody>
        </p:sp>
        <p:sp>
          <p:nvSpPr>
            <p:cNvPr id="18437" name="TextBox 2"/>
            <p:cNvSpPr txBox="1">
              <a:spLocks noChangeArrowheads="1"/>
            </p:cNvSpPr>
            <p:nvPr/>
          </p:nvSpPr>
          <p:spPr bwMode="auto">
            <a:xfrm>
              <a:off x="1826554" y="4746821"/>
              <a:ext cx="5878129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48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48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48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48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4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4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4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4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48" charset="-128"/>
                </a:defRPr>
              </a:lvl9pPr>
            </a:lstStyle>
            <a:p>
              <a:r>
                <a:rPr lang="en-US" altLang="en-US"/>
                <a:t>the electron configuration of oxygen is 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379413"/>
            <a:ext cx="10086975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584200" y="836613"/>
            <a:ext cx="906780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081338" indent="-3081338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u="sng"/>
              <a:t>paramagnetic</a:t>
            </a:r>
            <a:r>
              <a:rPr lang="en-US" altLang="en-US"/>
              <a:t> – </a:t>
            </a:r>
            <a:r>
              <a:rPr lang="en-US" altLang="en-US" sz="3000"/>
              <a:t>atom contains one or more unpaired electrons</a:t>
            </a:r>
          </a:p>
        </p:txBody>
      </p:sp>
      <p:sp>
        <p:nvSpPr>
          <p:cNvPr id="250885" name="Rectangle 5"/>
          <p:cNvSpPr>
            <a:spLocks noChangeArrowheads="1"/>
          </p:cNvSpPr>
          <p:nvPr/>
        </p:nvSpPr>
        <p:spPr bwMode="auto">
          <a:xfrm>
            <a:off x="584200" y="2817813"/>
            <a:ext cx="838200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05113" indent="-2805113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u="sng"/>
              <a:t>diamagnetic</a:t>
            </a:r>
            <a:r>
              <a:rPr lang="en-US" altLang="en-US"/>
              <a:t> – all electrons in the </a:t>
            </a:r>
            <a:r>
              <a:rPr lang="en-US" altLang="en-US" sz="3000"/>
              <a:t>atom are paired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120775" y="150813"/>
            <a:ext cx="2589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itchFamily="18" charset="0"/>
              </a:rPr>
              <a:t>1913 - Niels Bohr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199" y="271145"/>
            <a:ext cx="43783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654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761271"/>
              </p:ext>
            </p:extLst>
          </p:nvPr>
        </p:nvGraphicFramePr>
        <p:xfrm>
          <a:off x="7670006" y="4875213"/>
          <a:ext cx="2282825" cy="2362200"/>
        </p:xfrm>
        <a:graphic>
          <a:graphicData uri="http://schemas.openxmlformats.org/drawingml/2006/table">
            <a:tbl>
              <a:tblPr/>
              <a:tblGrid>
                <a:gridCol w="638175"/>
                <a:gridCol w="1644650"/>
              </a:tblGrid>
              <a:tr h="582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48" charset="-128"/>
                          <a:cs typeface="Times New Roman" pitchFamily="18" charset="0"/>
                        </a:rPr>
                        <a:t>n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48" charset="-128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48" charset="-128"/>
                          <a:cs typeface="Times New Roman" pitchFamily="18" charset="0"/>
                        </a:rPr>
                        <a:t>distance from</a:t>
                      </a:r>
                      <a:b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48" charset="-128"/>
                          <a:cs typeface="Times New Roman" pitchFamily="18" charset="0"/>
                        </a:rPr>
                      </a:br>
                      <a:r>
                        <a:rPr kumimoji="0" lang="en-US" sz="17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48" charset="-128"/>
                          <a:cs typeface="Times New Roman" pitchFamily="18" charset="0"/>
                        </a:rPr>
                        <a:t>nucleus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48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48" charset="-128"/>
                          <a:cs typeface="Times New Roman" pitchFamily="18" charset="0"/>
                        </a:rPr>
                        <a:t>1</a:t>
                      </a:r>
                      <a:endParaRPr kumimoji="0" 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48" charset="-128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48" charset="-128"/>
                          <a:cs typeface="Times New Roman" pitchFamily="18" charset="0"/>
                        </a:rPr>
                        <a:t>53 pm</a:t>
                      </a:r>
                      <a:endParaRPr kumimoji="0" 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48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48" charset="-128"/>
                          <a:cs typeface="Times New Roman" pitchFamily="18" charset="0"/>
                        </a:rPr>
                        <a:t>2</a:t>
                      </a:r>
                      <a:endParaRPr kumimoji="0" 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48" charset="-128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48" charset="-128"/>
                          <a:cs typeface="Times New Roman" pitchFamily="18" charset="0"/>
                        </a:rPr>
                        <a:t>212 pm</a:t>
                      </a:r>
                      <a:endParaRPr kumimoji="0" 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48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48" charset="-128"/>
                          <a:cs typeface="Times New Roman" pitchFamily="18" charset="0"/>
                        </a:rPr>
                        <a:t>3</a:t>
                      </a:r>
                      <a:endParaRPr kumimoji="0" 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48" charset="-128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48" charset="-128"/>
                          <a:cs typeface="Times New Roman" pitchFamily="18" charset="0"/>
                        </a:rPr>
                        <a:t>476 pm</a:t>
                      </a:r>
                      <a:endParaRPr kumimoji="0" 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48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48" charset="-128"/>
                          <a:cs typeface="Times New Roman" pitchFamily="18" charset="0"/>
                        </a:rPr>
                        <a:t>4</a:t>
                      </a:r>
                      <a:endParaRPr kumimoji="0" 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48" charset="-128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48" charset="-128"/>
                          <a:cs typeface="Times New Roman" pitchFamily="18" charset="0"/>
                        </a:rPr>
                        <a:t>846 pm</a:t>
                      </a:r>
                      <a:endParaRPr kumimoji="0" 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48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48" charset="-128"/>
                          <a:cs typeface="Times New Roman" pitchFamily="18" charset="0"/>
                        </a:rPr>
                        <a:t>5</a:t>
                      </a:r>
                      <a:endParaRPr kumimoji="0" lang="en-US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48" charset="-128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48" charset="-128"/>
                          <a:cs typeface="Times New Roman" pitchFamily="18" charset="0"/>
                        </a:rPr>
                        <a:t>1323 pm</a:t>
                      </a:r>
                      <a:endParaRPr kumimoji="0" 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48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89" name="Rectangle 21"/>
          <p:cNvSpPr>
            <a:spLocks noChangeArrowheads="1"/>
          </p:cNvSpPr>
          <p:nvPr/>
        </p:nvSpPr>
        <p:spPr bwMode="auto">
          <a:xfrm>
            <a:off x="0" y="4718050"/>
            <a:ext cx="101584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endParaRPr lang="en-US" altLang="en-US" sz="2400" b="0">
              <a:latin typeface="Times"/>
            </a:endParaRPr>
          </a:p>
        </p:txBody>
      </p:sp>
      <p:pic>
        <p:nvPicPr>
          <p:cNvPr id="3090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608013"/>
            <a:ext cx="4038600" cy="368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6061" y="5208904"/>
            <a:ext cx="56878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energy of the electron </a:t>
            </a:r>
            <a:r>
              <a:rPr lang="en-US" u="sng" dirty="0" smtClean="0">
                <a:solidFill>
                  <a:srgbClr val="00B050"/>
                </a:solidFill>
              </a:rPr>
              <a:t>increases</a:t>
            </a:r>
            <a:r>
              <a:rPr lang="en-US" dirty="0" smtClean="0"/>
              <a:t> as n increases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811213" y="609600"/>
            <a:ext cx="8991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r>
              <a:rPr lang="en-US" altLang="en-US"/>
              <a:t>Determine the electron configuration of Mg using arrows and blanks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811213" y="609600"/>
            <a:ext cx="89916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r>
              <a:rPr lang="en-US" altLang="en-US"/>
              <a:t>Determine all 4 quantum numbers describing the 24</a:t>
            </a:r>
            <a:r>
              <a:rPr lang="en-US" altLang="en-US" baseline="30000"/>
              <a:t>th</a:t>
            </a:r>
            <a:r>
              <a:rPr lang="en-US" altLang="en-US"/>
              <a:t> electron added to cobalt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1751013"/>
            <a:ext cx="960120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150813"/>
            <a:ext cx="4424362" cy="733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965200" y="1065213"/>
            <a:ext cx="853440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206750" indent="-3206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u="sng"/>
              <a:t>core electrons</a:t>
            </a:r>
            <a:r>
              <a:rPr lang="en-US" altLang="en-US"/>
              <a:t> – </a:t>
            </a:r>
            <a:r>
              <a:rPr lang="en-US" altLang="en-US" sz="3000"/>
              <a:t>electrons in the inner atomic orbitals</a:t>
            </a:r>
          </a:p>
        </p:txBody>
      </p:sp>
      <p:sp>
        <p:nvSpPr>
          <p:cNvPr id="254981" name="Text Box 5"/>
          <p:cNvSpPr txBox="1">
            <a:spLocks noChangeArrowheads="1"/>
          </p:cNvSpPr>
          <p:nvPr/>
        </p:nvSpPr>
        <p:spPr bwMode="auto">
          <a:xfrm>
            <a:off x="965200" y="2970213"/>
            <a:ext cx="830580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32225" indent="-3832225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u="sng"/>
              <a:t>valence electrons</a:t>
            </a:r>
            <a:r>
              <a:rPr lang="en-US" altLang="en-US"/>
              <a:t> – </a:t>
            </a:r>
            <a:r>
              <a:rPr lang="en-US" altLang="en-US" sz="3000"/>
              <a:t>electrons in the outer atomic orbitals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8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84150"/>
            <a:ext cx="10150475" cy="724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5213"/>
            <a:ext cx="10031413" cy="265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52388"/>
            <a:ext cx="9028112" cy="74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203200" y="684213"/>
            <a:ext cx="9753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944938" indent="-3944938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2. </a:t>
            </a:r>
            <a:r>
              <a:rPr lang="en-US" altLang="en-US" u="sng"/>
              <a:t>angular momentum quantum number, </a:t>
            </a:r>
            <a:r>
              <a:rPr lang="en-US" altLang="en-US" sz="3400" u="sng">
                <a:sym typeface="MT Extra" pitchFamily="18" charset="2"/>
              </a:rPr>
              <a:t></a:t>
            </a:r>
            <a:r>
              <a:rPr lang="en-US" altLang="en-US"/>
              <a:t>  – </a:t>
            </a:r>
            <a:r>
              <a:rPr lang="en-US" altLang="en-US" sz="3000"/>
              <a:t>determines the shape of the orbital</a:t>
            </a:r>
          </a:p>
        </p:txBody>
      </p:sp>
      <p:sp>
        <p:nvSpPr>
          <p:cNvPr id="239620" name="Text Box 4"/>
          <p:cNvSpPr txBox="1">
            <a:spLocks noChangeArrowheads="1"/>
          </p:cNvSpPr>
          <p:nvPr/>
        </p:nvSpPr>
        <p:spPr bwMode="auto">
          <a:xfrm>
            <a:off x="736600" y="2589213"/>
            <a:ext cx="8534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>
                <a:sym typeface="MT Extra" pitchFamily="18" charset="2"/>
              </a:rPr>
              <a:t>for a given value of n, </a:t>
            </a:r>
            <a:r>
              <a:rPr lang="en-US" altLang="en-US" sz="3400">
                <a:sym typeface="MT Extra" pitchFamily="18" charset="2"/>
              </a:rPr>
              <a:t> </a:t>
            </a:r>
            <a:r>
              <a:rPr lang="en-US" altLang="en-US" sz="3000"/>
              <a:t> has possible values 0 up to n-1 with all integers in between</a:t>
            </a:r>
          </a:p>
        </p:txBody>
      </p:sp>
      <p:sp>
        <p:nvSpPr>
          <p:cNvPr id="239621" name="Text Box 5"/>
          <p:cNvSpPr txBox="1">
            <a:spLocks noChangeArrowheads="1"/>
          </p:cNvSpPr>
          <p:nvPr/>
        </p:nvSpPr>
        <p:spPr bwMode="auto">
          <a:xfrm>
            <a:off x="584200" y="4037013"/>
            <a:ext cx="8915400" cy="270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 sz="2800"/>
              <a:t>when </a:t>
            </a:r>
            <a:r>
              <a:rPr lang="en-US" altLang="en-US" sz="3400">
                <a:sym typeface="MT Extra" pitchFamily="18" charset="2"/>
              </a:rPr>
              <a:t></a:t>
            </a:r>
            <a:r>
              <a:rPr lang="en-US" altLang="en-US" sz="2800">
                <a:sym typeface="MT Extra" pitchFamily="18" charset="2"/>
              </a:rPr>
              <a:t> = 0, e</a:t>
            </a:r>
            <a:r>
              <a:rPr lang="en-US" altLang="en-US" sz="3400" baseline="30000">
                <a:latin typeface="Courier New" pitchFamily="49" charset="0"/>
                <a:sym typeface="MT Extra" pitchFamily="18" charset="2"/>
              </a:rPr>
              <a:t>-</a:t>
            </a:r>
            <a:r>
              <a:rPr lang="en-US" altLang="en-US" sz="2800">
                <a:sym typeface="MT Extra" pitchFamily="18" charset="2"/>
              </a:rPr>
              <a:t> resides in an s-orbital (sphere)</a:t>
            </a:r>
            <a:br>
              <a:rPr lang="en-US" altLang="en-US" sz="2800">
                <a:sym typeface="MT Extra" pitchFamily="18" charset="2"/>
              </a:rPr>
            </a:br>
            <a:endParaRPr lang="en-US" altLang="en-US" sz="1200">
              <a:sym typeface="MT Extra" pitchFamily="18" charset="2"/>
            </a:endParaRPr>
          </a:p>
          <a:p>
            <a:pPr>
              <a:buFontTx/>
              <a:buChar char="•"/>
            </a:pPr>
            <a:r>
              <a:rPr lang="en-US" altLang="en-US" sz="2800"/>
              <a:t>when </a:t>
            </a:r>
            <a:r>
              <a:rPr lang="en-US" altLang="en-US" sz="3400">
                <a:sym typeface="MT Extra" pitchFamily="18" charset="2"/>
              </a:rPr>
              <a:t></a:t>
            </a:r>
            <a:r>
              <a:rPr lang="en-US" altLang="en-US" sz="2800">
                <a:sym typeface="MT Extra" pitchFamily="18" charset="2"/>
              </a:rPr>
              <a:t> = 1, e</a:t>
            </a:r>
            <a:r>
              <a:rPr lang="en-US" altLang="en-US" sz="3400" baseline="30000">
                <a:latin typeface="Courier New" pitchFamily="49" charset="0"/>
                <a:sym typeface="MT Extra" pitchFamily="18" charset="2"/>
              </a:rPr>
              <a:t>-</a:t>
            </a:r>
            <a:r>
              <a:rPr lang="en-US" altLang="en-US" sz="2800">
                <a:sym typeface="MT Extra" pitchFamily="18" charset="2"/>
              </a:rPr>
              <a:t> resides in an p-orbital (figure 8)</a:t>
            </a:r>
            <a:br>
              <a:rPr lang="en-US" altLang="en-US" sz="2800">
                <a:sym typeface="MT Extra" pitchFamily="18" charset="2"/>
              </a:rPr>
            </a:br>
            <a:endParaRPr lang="en-US" altLang="en-US" sz="1200">
              <a:sym typeface="MT Extra" pitchFamily="18" charset="2"/>
            </a:endParaRPr>
          </a:p>
          <a:p>
            <a:pPr>
              <a:buFontTx/>
              <a:buChar char="•"/>
            </a:pPr>
            <a:r>
              <a:rPr lang="en-US" altLang="en-US" sz="2800"/>
              <a:t>when </a:t>
            </a:r>
            <a:r>
              <a:rPr lang="en-US" altLang="en-US" sz="3400">
                <a:sym typeface="MT Extra" pitchFamily="18" charset="2"/>
              </a:rPr>
              <a:t></a:t>
            </a:r>
            <a:r>
              <a:rPr lang="en-US" altLang="en-US" sz="2800">
                <a:sym typeface="MT Extra" pitchFamily="18" charset="2"/>
              </a:rPr>
              <a:t> = 2, e</a:t>
            </a:r>
            <a:r>
              <a:rPr lang="en-US" altLang="en-US" sz="3400" baseline="30000">
                <a:latin typeface="Courier New" pitchFamily="49" charset="0"/>
                <a:sym typeface="MT Extra" pitchFamily="18" charset="2"/>
              </a:rPr>
              <a:t>-</a:t>
            </a:r>
            <a:r>
              <a:rPr lang="en-US" altLang="en-US" sz="2800">
                <a:sym typeface="MT Extra" pitchFamily="18" charset="2"/>
              </a:rPr>
              <a:t> resides in an d-orbital (four lobed)</a:t>
            </a:r>
            <a:br>
              <a:rPr lang="en-US" altLang="en-US" sz="2800">
                <a:sym typeface="MT Extra" pitchFamily="18" charset="2"/>
              </a:rPr>
            </a:br>
            <a:endParaRPr lang="en-US" altLang="en-US" sz="1200">
              <a:sym typeface="MT Extra" pitchFamily="18" charset="2"/>
            </a:endParaRPr>
          </a:p>
          <a:p>
            <a:pPr>
              <a:buFontTx/>
              <a:buChar char="•"/>
            </a:pPr>
            <a:r>
              <a:rPr lang="en-US" altLang="en-US" sz="2800"/>
              <a:t>when </a:t>
            </a:r>
            <a:r>
              <a:rPr lang="en-US" altLang="en-US" sz="3400">
                <a:sym typeface="MT Extra" pitchFamily="18" charset="2"/>
              </a:rPr>
              <a:t></a:t>
            </a:r>
            <a:r>
              <a:rPr lang="en-US" altLang="en-US" sz="2800">
                <a:sym typeface="MT Extra" pitchFamily="18" charset="2"/>
              </a:rPr>
              <a:t> = 3, e</a:t>
            </a:r>
            <a:r>
              <a:rPr lang="en-US" altLang="en-US" sz="3400" baseline="30000">
                <a:latin typeface="Courier New" pitchFamily="49" charset="0"/>
                <a:sym typeface="MT Extra" pitchFamily="18" charset="2"/>
              </a:rPr>
              <a:t>-</a:t>
            </a:r>
            <a:r>
              <a:rPr lang="en-US" altLang="en-US" sz="2800">
                <a:sym typeface="MT Extra" pitchFamily="18" charset="2"/>
              </a:rPr>
              <a:t> resides in an f-orbital (eight lobed)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96913" y="2165350"/>
            <a:ext cx="1230312" cy="2678113"/>
            <a:chOff x="696913" y="2164584"/>
            <a:chExt cx="1230312" cy="2678879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913" y="2164584"/>
              <a:ext cx="1230312" cy="128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8" name="Text Box 5"/>
            <p:cNvSpPr txBox="1">
              <a:spLocks noChangeArrowheads="1"/>
            </p:cNvSpPr>
            <p:nvPr/>
          </p:nvSpPr>
          <p:spPr bwMode="auto">
            <a:xfrm>
              <a:off x="817563" y="3656013"/>
              <a:ext cx="989012" cy="1187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48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48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48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48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4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4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4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4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charset="0"/>
                  <a:ea typeface="ＭＳ Ｐゴシック" pitchFamily="48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>
                  <a:latin typeface="Times New Roman" pitchFamily="18" charset="0"/>
                </a:rPr>
                <a:t>1s</a:t>
              </a:r>
              <a:r>
                <a:rPr lang="en-US" altLang="en-US" sz="2400" b="0">
                  <a:latin typeface="Times New Roman" pitchFamily="18" charset="0"/>
                </a:rPr>
                <a:t/>
              </a:r>
              <a:br>
                <a:rPr lang="en-US" altLang="en-US" sz="2400" b="0">
                  <a:latin typeface="Times New Roman" pitchFamily="18" charset="0"/>
                </a:rPr>
              </a:br>
              <a:r>
                <a:rPr lang="en-US" altLang="en-US" sz="2400" b="0">
                  <a:latin typeface="Times New Roman" pitchFamily="18" charset="0"/>
                </a:rPr>
                <a:t>n=1</a:t>
              </a:r>
              <a:br>
                <a:rPr lang="en-US" altLang="en-US" sz="2400" b="0">
                  <a:latin typeface="Times New Roman" pitchFamily="18" charset="0"/>
                </a:rPr>
              </a:br>
              <a:r>
                <a:rPr lang="en-US" altLang="en-US" sz="2400" b="0">
                  <a:latin typeface="Times New Roman" pitchFamily="18" charset="0"/>
                  <a:sym typeface="MT Extra" pitchFamily="18" charset="2"/>
                </a:rPr>
                <a:t></a:t>
              </a:r>
              <a:r>
                <a:rPr lang="en-US" altLang="en-US" sz="2400" b="0">
                  <a:latin typeface="Times New Roman" pitchFamily="18" charset="0"/>
                </a:rPr>
                <a:t> = 0</a:t>
              </a:r>
            </a:p>
          </p:txBody>
        </p:sp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13" y="1641475"/>
            <a:ext cx="21082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857625" y="4037013"/>
            <a:ext cx="7905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latin typeface="Times New Roman" pitchFamily="18" charset="0"/>
              </a:rPr>
              <a:t>2s</a:t>
            </a:r>
            <a:r>
              <a:rPr lang="en-US" altLang="en-US" sz="2400" b="0">
                <a:latin typeface="Times New Roman" pitchFamily="18" charset="0"/>
              </a:rPr>
              <a:t/>
            </a:r>
            <a:br>
              <a:rPr lang="en-US" altLang="en-US" sz="2400" b="0">
                <a:latin typeface="Times New Roman" pitchFamily="18" charset="0"/>
              </a:rPr>
            </a:br>
            <a:r>
              <a:rPr lang="en-US" altLang="en-US" sz="2400" b="0">
                <a:latin typeface="Times New Roman" pitchFamily="18" charset="0"/>
              </a:rPr>
              <a:t>n=2</a:t>
            </a:r>
            <a:br>
              <a:rPr lang="en-US" altLang="en-US" sz="2400" b="0">
                <a:latin typeface="Times New Roman" pitchFamily="18" charset="0"/>
              </a:rPr>
            </a:br>
            <a:r>
              <a:rPr lang="en-US" altLang="en-US" sz="2400" b="0">
                <a:latin typeface="Times New Roman" pitchFamily="18" charset="0"/>
                <a:sym typeface="MT Extra" pitchFamily="18" charset="2"/>
              </a:rPr>
              <a:t></a:t>
            </a:r>
            <a:r>
              <a:rPr lang="en-US" altLang="en-US" sz="2400" b="0">
                <a:latin typeface="Times New Roman" pitchFamily="18" charset="0"/>
              </a:rPr>
              <a:t> = 0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3" y="855663"/>
            <a:ext cx="32908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7516813" y="4570413"/>
            <a:ext cx="7905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latin typeface="Times New Roman" pitchFamily="18" charset="0"/>
              </a:rPr>
              <a:t>3s</a:t>
            </a:r>
            <a:r>
              <a:rPr lang="en-US" altLang="en-US" sz="2400" b="0">
                <a:latin typeface="Times New Roman" pitchFamily="18" charset="0"/>
              </a:rPr>
              <a:t/>
            </a:r>
            <a:br>
              <a:rPr lang="en-US" altLang="en-US" sz="2400" b="0">
                <a:latin typeface="Times New Roman" pitchFamily="18" charset="0"/>
              </a:rPr>
            </a:br>
            <a:r>
              <a:rPr lang="en-US" altLang="en-US" sz="2400" b="0">
                <a:latin typeface="Times New Roman" pitchFamily="18" charset="0"/>
              </a:rPr>
              <a:t>n=3</a:t>
            </a:r>
            <a:br>
              <a:rPr lang="en-US" altLang="en-US" sz="2400" b="0">
                <a:latin typeface="Times New Roman" pitchFamily="18" charset="0"/>
              </a:rPr>
            </a:br>
            <a:r>
              <a:rPr lang="en-US" altLang="en-US" sz="2400" b="0">
                <a:latin typeface="Times New Roman" pitchFamily="18" charset="0"/>
                <a:sym typeface="MT Extra" pitchFamily="18" charset="2"/>
              </a:rPr>
              <a:t></a:t>
            </a:r>
            <a:r>
              <a:rPr lang="en-US" altLang="en-US" sz="2400" b="0">
                <a:latin typeface="Times New Roman" pitchFamily="18" charset="0"/>
              </a:rPr>
              <a:t> = 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1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584200" y="455613"/>
            <a:ext cx="8915400" cy="270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 sz="2800"/>
              <a:t>when </a:t>
            </a:r>
            <a:r>
              <a:rPr lang="en-US" altLang="en-US" sz="3400">
                <a:sym typeface="MT Extra" pitchFamily="18" charset="2"/>
              </a:rPr>
              <a:t></a:t>
            </a:r>
            <a:r>
              <a:rPr lang="en-US" altLang="en-US" sz="2800">
                <a:sym typeface="MT Extra" pitchFamily="18" charset="2"/>
              </a:rPr>
              <a:t> = 0, e</a:t>
            </a:r>
            <a:r>
              <a:rPr lang="en-US" altLang="en-US" sz="3400" baseline="30000">
                <a:latin typeface="Courier New" pitchFamily="49" charset="0"/>
                <a:sym typeface="MT Extra" pitchFamily="18" charset="2"/>
              </a:rPr>
              <a:t>-</a:t>
            </a:r>
            <a:r>
              <a:rPr lang="en-US" altLang="en-US" sz="2800">
                <a:sym typeface="MT Extra" pitchFamily="18" charset="2"/>
              </a:rPr>
              <a:t> resides in an s-orbital (sphere)</a:t>
            </a:r>
            <a:br>
              <a:rPr lang="en-US" altLang="en-US" sz="2800">
                <a:sym typeface="MT Extra" pitchFamily="18" charset="2"/>
              </a:rPr>
            </a:br>
            <a:endParaRPr lang="en-US" altLang="en-US" sz="1200">
              <a:sym typeface="MT Extra" pitchFamily="18" charset="2"/>
            </a:endParaRPr>
          </a:p>
          <a:p>
            <a:pPr>
              <a:buFontTx/>
              <a:buChar char="•"/>
            </a:pPr>
            <a:r>
              <a:rPr lang="en-US" altLang="en-US" sz="2800"/>
              <a:t>when </a:t>
            </a:r>
            <a:r>
              <a:rPr lang="en-US" altLang="en-US" sz="3400">
                <a:sym typeface="MT Extra" pitchFamily="18" charset="2"/>
              </a:rPr>
              <a:t></a:t>
            </a:r>
            <a:r>
              <a:rPr lang="en-US" altLang="en-US" sz="2800">
                <a:sym typeface="MT Extra" pitchFamily="18" charset="2"/>
              </a:rPr>
              <a:t> = 1, e</a:t>
            </a:r>
            <a:r>
              <a:rPr lang="en-US" altLang="en-US" sz="3400" baseline="30000">
                <a:latin typeface="Courier New" pitchFamily="49" charset="0"/>
                <a:sym typeface="MT Extra" pitchFamily="18" charset="2"/>
              </a:rPr>
              <a:t>-</a:t>
            </a:r>
            <a:r>
              <a:rPr lang="en-US" altLang="en-US" sz="2800">
                <a:sym typeface="MT Extra" pitchFamily="18" charset="2"/>
              </a:rPr>
              <a:t> resides in an p-orbital (figure 8)</a:t>
            </a:r>
            <a:br>
              <a:rPr lang="en-US" altLang="en-US" sz="2800">
                <a:sym typeface="MT Extra" pitchFamily="18" charset="2"/>
              </a:rPr>
            </a:br>
            <a:endParaRPr lang="en-US" altLang="en-US" sz="1200">
              <a:sym typeface="MT Extra" pitchFamily="18" charset="2"/>
            </a:endParaRPr>
          </a:p>
          <a:p>
            <a:pPr>
              <a:buFontTx/>
              <a:buChar char="•"/>
            </a:pPr>
            <a:r>
              <a:rPr lang="en-US" altLang="en-US" sz="2800"/>
              <a:t>when </a:t>
            </a:r>
            <a:r>
              <a:rPr lang="en-US" altLang="en-US" sz="3400">
                <a:sym typeface="MT Extra" pitchFamily="18" charset="2"/>
              </a:rPr>
              <a:t></a:t>
            </a:r>
            <a:r>
              <a:rPr lang="en-US" altLang="en-US" sz="2800">
                <a:sym typeface="MT Extra" pitchFamily="18" charset="2"/>
              </a:rPr>
              <a:t> = 2, e</a:t>
            </a:r>
            <a:r>
              <a:rPr lang="en-US" altLang="en-US" sz="3400" baseline="30000">
                <a:latin typeface="Courier New" pitchFamily="49" charset="0"/>
                <a:sym typeface="MT Extra" pitchFamily="18" charset="2"/>
              </a:rPr>
              <a:t>-</a:t>
            </a:r>
            <a:r>
              <a:rPr lang="en-US" altLang="en-US" sz="2800">
                <a:sym typeface="MT Extra" pitchFamily="18" charset="2"/>
              </a:rPr>
              <a:t> resides in an d-orbital (four lobed)</a:t>
            </a:r>
            <a:br>
              <a:rPr lang="en-US" altLang="en-US" sz="2800">
                <a:sym typeface="MT Extra" pitchFamily="18" charset="2"/>
              </a:rPr>
            </a:br>
            <a:endParaRPr lang="en-US" altLang="en-US" sz="1200">
              <a:sym typeface="MT Extra" pitchFamily="18" charset="2"/>
            </a:endParaRPr>
          </a:p>
          <a:p>
            <a:pPr>
              <a:buFontTx/>
              <a:buChar char="•"/>
            </a:pPr>
            <a:r>
              <a:rPr lang="en-US" altLang="en-US" sz="2800"/>
              <a:t>when </a:t>
            </a:r>
            <a:r>
              <a:rPr lang="en-US" altLang="en-US" sz="3400">
                <a:sym typeface="MT Extra" pitchFamily="18" charset="2"/>
              </a:rPr>
              <a:t></a:t>
            </a:r>
            <a:r>
              <a:rPr lang="en-US" altLang="en-US" sz="2800">
                <a:sym typeface="MT Extra" pitchFamily="18" charset="2"/>
              </a:rPr>
              <a:t> = 3, e</a:t>
            </a:r>
            <a:r>
              <a:rPr lang="en-US" altLang="en-US" sz="3400" baseline="30000">
                <a:latin typeface="Courier New" pitchFamily="49" charset="0"/>
                <a:sym typeface="MT Extra" pitchFamily="18" charset="2"/>
              </a:rPr>
              <a:t>-</a:t>
            </a:r>
            <a:r>
              <a:rPr lang="en-US" altLang="en-US" sz="2800">
                <a:sym typeface="MT Extra" pitchFamily="18" charset="2"/>
              </a:rPr>
              <a:t> resides in an f-orbital (eight lobed)</a:t>
            </a:r>
          </a:p>
        </p:txBody>
      </p:sp>
      <p:sp>
        <p:nvSpPr>
          <p:cNvPr id="243718" name="Text Box 6"/>
          <p:cNvSpPr txBox="1">
            <a:spLocks noChangeArrowheads="1"/>
          </p:cNvSpPr>
          <p:nvPr/>
        </p:nvSpPr>
        <p:spPr bwMode="auto">
          <a:xfrm>
            <a:off x="812800" y="5789613"/>
            <a:ext cx="3581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  </a:t>
            </a:r>
            <a:r>
              <a:rPr lang="en-US" altLang="en-US" sz="3600">
                <a:sym typeface="MT Extra" pitchFamily="18" charset="2"/>
              </a:rPr>
              <a:t></a:t>
            </a:r>
            <a:r>
              <a:rPr lang="en-US" altLang="en-US">
                <a:sym typeface="MT Extra" pitchFamily="18" charset="2"/>
              </a:rPr>
              <a:t> = 1,  </a:t>
            </a:r>
            <a:r>
              <a:rPr lang="en-US" altLang="en-US"/>
              <a:t>p-orbital</a:t>
            </a:r>
          </a:p>
        </p:txBody>
      </p:sp>
      <p:pic>
        <p:nvPicPr>
          <p:cNvPr id="2437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122613"/>
            <a:ext cx="26146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20" name="Rectangle 8"/>
          <p:cNvSpPr>
            <a:spLocks noChangeArrowheads="1"/>
          </p:cNvSpPr>
          <p:nvPr/>
        </p:nvSpPr>
        <p:spPr bwMode="auto">
          <a:xfrm>
            <a:off x="5689600" y="6094413"/>
            <a:ext cx="30321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sym typeface="MT Extra" pitchFamily="18" charset="2"/>
              </a:rPr>
              <a:t></a:t>
            </a:r>
            <a:r>
              <a:rPr lang="en-US" altLang="en-US">
                <a:sym typeface="MT Extra" pitchFamily="18" charset="2"/>
              </a:rPr>
              <a:t> = 2,  </a:t>
            </a:r>
            <a:r>
              <a:rPr lang="en-US" altLang="en-US"/>
              <a:t>d-orbital</a:t>
            </a:r>
          </a:p>
        </p:txBody>
      </p:sp>
      <p:pic>
        <p:nvPicPr>
          <p:cNvPr id="24372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3732213"/>
            <a:ext cx="3200400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18" grpId="0"/>
      <p:bldP spid="2437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03200" y="303213"/>
            <a:ext cx="9753600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944938" indent="-3944938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3. </a:t>
            </a:r>
            <a:r>
              <a:rPr lang="en-US" altLang="en-US" u="sng"/>
              <a:t>magnetic quantum number,</a:t>
            </a:r>
            <a:r>
              <a:rPr lang="en-US" altLang="en-US"/>
              <a:t> m</a:t>
            </a:r>
            <a:r>
              <a:rPr lang="en-US" altLang="en-US" baseline="-25000">
                <a:sym typeface="MT Extra" pitchFamily="18" charset="2"/>
              </a:rPr>
              <a:t></a:t>
            </a:r>
            <a:r>
              <a:rPr lang="en-US" altLang="en-US"/>
              <a:t>  – </a:t>
            </a:r>
            <a:r>
              <a:rPr lang="en-US" altLang="en-US" sz="3000"/>
              <a:t>describes the orientation of orbitals in space relative to each other</a:t>
            </a:r>
          </a:p>
        </p:txBody>
      </p:sp>
      <p:sp>
        <p:nvSpPr>
          <p:cNvPr id="245763" name="Text Box 3"/>
          <p:cNvSpPr txBox="1">
            <a:spLocks noChangeArrowheads="1"/>
          </p:cNvSpPr>
          <p:nvPr/>
        </p:nvSpPr>
        <p:spPr bwMode="auto">
          <a:xfrm>
            <a:off x="736600" y="2132013"/>
            <a:ext cx="8534400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	m</a:t>
            </a:r>
            <a:r>
              <a:rPr lang="en-US" altLang="en-US" baseline="-25000">
                <a:sym typeface="MT Extra" pitchFamily="18" charset="2"/>
              </a:rPr>
              <a:t></a:t>
            </a:r>
            <a:r>
              <a:rPr lang="en-US" altLang="en-US">
                <a:sym typeface="MT Extra" pitchFamily="18" charset="2"/>
              </a:rPr>
              <a:t> values depend on</a:t>
            </a:r>
            <a:r>
              <a:rPr lang="en-US" altLang="en-US" sz="3400">
                <a:sym typeface="MT Extra" pitchFamily="18" charset="2"/>
              </a:rPr>
              <a:t> </a:t>
            </a:r>
            <a:br>
              <a:rPr lang="en-US" altLang="en-US" sz="3400">
                <a:sym typeface="MT Extra" pitchFamily="18" charset="2"/>
              </a:rPr>
            </a:br>
            <a:r>
              <a:rPr lang="en-US" altLang="en-US" sz="3000"/>
              <a:t>possible </a:t>
            </a:r>
            <a:r>
              <a:rPr lang="en-US" altLang="en-US"/>
              <a:t>m</a:t>
            </a:r>
            <a:r>
              <a:rPr lang="en-US" altLang="en-US" baseline="-25000">
                <a:sym typeface="MT Extra" pitchFamily="18" charset="2"/>
              </a:rPr>
              <a:t></a:t>
            </a:r>
            <a:r>
              <a:rPr lang="en-US" altLang="en-US"/>
              <a:t> </a:t>
            </a:r>
            <a:r>
              <a:rPr lang="en-US" altLang="en-US" sz="3000"/>
              <a:t>values = </a:t>
            </a:r>
            <a:r>
              <a:rPr lang="en-US" altLang="en-US" sz="3000">
                <a:latin typeface="Courier New" pitchFamily="49" charset="0"/>
              </a:rPr>
              <a:t>-</a:t>
            </a:r>
            <a:r>
              <a:rPr lang="en-US" altLang="en-US">
                <a:sym typeface="MT Extra" pitchFamily="18" charset="2"/>
              </a:rPr>
              <a:t></a:t>
            </a:r>
            <a:r>
              <a:rPr lang="en-US" altLang="en-US" sz="3000"/>
              <a:t> to +</a:t>
            </a:r>
            <a:r>
              <a:rPr lang="en-US" altLang="en-US">
                <a:sym typeface="MT Extra" pitchFamily="18" charset="2"/>
              </a:rPr>
              <a:t></a:t>
            </a:r>
            <a:r>
              <a:rPr lang="en-US" altLang="en-US" sz="3000"/>
              <a:t> (including all integers in between)</a:t>
            </a:r>
          </a:p>
        </p:txBody>
      </p:sp>
      <p:sp>
        <p:nvSpPr>
          <p:cNvPr id="245764" name="Text Box 4"/>
          <p:cNvSpPr txBox="1">
            <a:spLocks noChangeArrowheads="1"/>
          </p:cNvSpPr>
          <p:nvPr/>
        </p:nvSpPr>
        <p:spPr bwMode="auto">
          <a:xfrm>
            <a:off x="355600" y="4037013"/>
            <a:ext cx="96012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 sz="2800"/>
              <a:t>when </a:t>
            </a:r>
            <a:r>
              <a:rPr lang="en-US" altLang="en-US" sz="3400">
                <a:sym typeface="MT Extra" pitchFamily="18" charset="2"/>
              </a:rPr>
              <a:t></a:t>
            </a:r>
            <a:r>
              <a:rPr lang="en-US" altLang="en-US" sz="2800">
                <a:sym typeface="MT Extra" pitchFamily="18" charset="2"/>
              </a:rPr>
              <a:t> = 0, then </a:t>
            </a:r>
            <a:r>
              <a:rPr lang="en-US" altLang="en-US" sz="2800"/>
              <a:t>m</a:t>
            </a:r>
            <a:r>
              <a:rPr lang="en-US" altLang="en-US" baseline="-25000">
                <a:sym typeface="MT Extra" pitchFamily="18" charset="2"/>
              </a:rPr>
              <a:t></a:t>
            </a:r>
            <a:r>
              <a:rPr lang="en-US" altLang="en-US">
                <a:sym typeface="MT Extra" pitchFamily="18" charset="2"/>
              </a:rPr>
              <a:t> </a:t>
            </a:r>
            <a:r>
              <a:rPr lang="en-US" altLang="en-US" sz="2800">
                <a:sym typeface="MT Extra" pitchFamily="18" charset="2"/>
              </a:rPr>
              <a:t>= 0 (only one value of </a:t>
            </a:r>
            <a:r>
              <a:rPr lang="en-US" altLang="en-US"/>
              <a:t>m</a:t>
            </a:r>
            <a:r>
              <a:rPr lang="en-US" altLang="en-US" baseline="-25000">
                <a:sym typeface="MT Extra" pitchFamily="18" charset="2"/>
              </a:rPr>
              <a:t></a:t>
            </a:r>
            <a:r>
              <a:rPr lang="en-US" altLang="en-US">
                <a:sym typeface="MT Extra" pitchFamily="18" charset="2"/>
              </a:rPr>
              <a:t>)</a:t>
            </a:r>
            <a:br>
              <a:rPr lang="en-US" altLang="en-US">
                <a:sym typeface="MT Extra" pitchFamily="18" charset="2"/>
              </a:rPr>
            </a:br>
            <a:endParaRPr lang="en-US" altLang="en-US" sz="1800">
              <a:sym typeface="MT Extra" pitchFamily="18" charset="2"/>
            </a:endParaRPr>
          </a:p>
          <a:p>
            <a:pPr>
              <a:buFontTx/>
              <a:buChar char="•"/>
            </a:pPr>
            <a:r>
              <a:rPr lang="en-US" altLang="en-US" sz="2800"/>
              <a:t>when </a:t>
            </a:r>
            <a:r>
              <a:rPr lang="en-US" altLang="en-US" sz="3400">
                <a:sym typeface="MT Extra" pitchFamily="18" charset="2"/>
              </a:rPr>
              <a:t></a:t>
            </a:r>
            <a:r>
              <a:rPr lang="en-US" altLang="en-US" sz="2800">
                <a:sym typeface="MT Extra" pitchFamily="18" charset="2"/>
              </a:rPr>
              <a:t> = 1, then </a:t>
            </a:r>
            <a:r>
              <a:rPr lang="en-US" altLang="en-US" sz="2800"/>
              <a:t>m</a:t>
            </a:r>
            <a:r>
              <a:rPr lang="en-US" altLang="en-US" baseline="-25000">
                <a:sym typeface="MT Extra" pitchFamily="18" charset="2"/>
              </a:rPr>
              <a:t></a:t>
            </a:r>
            <a:r>
              <a:rPr lang="en-US" altLang="en-US" sz="2800">
                <a:sym typeface="MT Extra" pitchFamily="18" charset="2"/>
              </a:rPr>
              <a:t> = </a:t>
            </a:r>
            <a:r>
              <a:rPr lang="en-US" altLang="en-US" sz="2800">
                <a:latin typeface="Courier New" pitchFamily="49" charset="0"/>
                <a:sym typeface="MT Extra" pitchFamily="18" charset="2"/>
              </a:rPr>
              <a:t>-</a:t>
            </a:r>
            <a:r>
              <a:rPr lang="en-US" altLang="en-US" sz="2800">
                <a:sym typeface="MT Extra" pitchFamily="18" charset="2"/>
              </a:rPr>
              <a:t>1,  or  </a:t>
            </a:r>
            <a:r>
              <a:rPr lang="en-US" altLang="en-US" sz="2800"/>
              <a:t>m</a:t>
            </a:r>
            <a:r>
              <a:rPr lang="en-US" altLang="en-US" baseline="-25000">
                <a:sym typeface="MT Extra" pitchFamily="18" charset="2"/>
              </a:rPr>
              <a:t></a:t>
            </a:r>
            <a:r>
              <a:rPr lang="en-US" altLang="en-US" sz="2800">
                <a:sym typeface="MT Extra" pitchFamily="18" charset="2"/>
              </a:rPr>
              <a:t> = 0,   or  </a:t>
            </a:r>
            <a:r>
              <a:rPr lang="en-US" altLang="en-US" sz="2800"/>
              <a:t>m</a:t>
            </a:r>
            <a:r>
              <a:rPr lang="en-US" altLang="en-US" baseline="-25000">
                <a:sym typeface="MT Extra" pitchFamily="18" charset="2"/>
              </a:rPr>
              <a:t></a:t>
            </a:r>
            <a:r>
              <a:rPr lang="en-US" altLang="en-US" sz="2800">
                <a:sym typeface="MT Extra" pitchFamily="18" charset="2"/>
              </a:rPr>
              <a:t> = +1 	(three possible values of </a:t>
            </a:r>
            <a:r>
              <a:rPr lang="en-US" altLang="en-US" sz="2800"/>
              <a:t>m</a:t>
            </a:r>
            <a:r>
              <a:rPr lang="en-US" altLang="en-US" baseline="-25000">
                <a:sym typeface="MT Extra" pitchFamily="18" charset="2"/>
              </a:rPr>
              <a:t></a:t>
            </a:r>
            <a:r>
              <a:rPr lang="en-US" altLang="en-US" sz="2800">
                <a:sym typeface="MT Extra" pitchFamily="18" charset="2"/>
              </a:rPr>
              <a:t>)</a:t>
            </a:r>
            <a:r>
              <a:rPr lang="en-US" altLang="en-US">
                <a:sym typeface="MT Extra" pitchFamily="18" charset="2"/>
              </a:rPr>
              <a:t> </a:t>
            </a:r>
            <a:r>
              <a:rPr lang="en-US" altLang="en-US" sz="2800">
                <a:sym typeface="MT Extra" pitchFamily="18" charset="2"/>
              </a:rPr>
              <a:t/>
            </a:r>
            <a:br>
              <a:rPr lang="en-US" altLang="en-US" sz="2800">
                <a:sym typeface="MT Extra" pitchFamily="18" charset="2"/>
              </a:rPr>
            </a:br>
            <a:endParaRPr lang="en-US" altLang="en-US" sz="1800">
              <a:sym typeface="MT Extra" pitchFamily="18" charset="2"/>
            </a:endParaRPr>
          </a:p>
          <a:p>
            <a:pPr>
              <a:buFontTx/>
              <a:buChar char="•"/>
            </a:pPr>
            <a:r>
              <a:rPr lang="en-US" altLang="en-US" sz="2800"/>
              <a:t>when </a:t>
            </a:r>
            <a:r>
              <a:rPr lang="en-US" altLang="en-US" sz="3400">
                <a:sym typeface="MT Extra" pitchFamily="18" charset="2"/>
              </a:rPr>
              <a:t></a:t>
            </a:r>
            <a:r>
              <a:rPr lang="en-US" altLang="en-US" sz="2800">
                <a:sym typeface="MT Extra" pitchFamily="18" charset="2"/>
              </a:rPr>
              <a:t> = 2, then </a:t>
            </a:r>
            <a:r>
              <a:rPr lang="en-US" altLang="en-US" sz="2800"/>
              <a:t>m</a:t>
            </a:r>
            <a:r>
              <a:rPr lang="en-US" altLang="en-US" baseline="-25000">
                <a:sym typeface="MT Extra" pitchFamily="18" charset="2"/>
              </a:rPr>
              <a:t></a:t>
            </a:r>
            <a:r>
              <a:rPr lang="en-US" altLang="en-US" sz="2800">
                <a:sym typeface="MT Extra" pitchFamily="18" charset="2"/>
              </a:rPr>
              <a:t> = </a:t>
            </a:r>
            <a:r>
              <a:rPr lang="en-US" altLang="en-US" sz="2800">
                <a:latin typeface="Courier New" pitchFamily="49" charset="0"/>
                <a:sym typeface="MT Extra" pitchFamily="18" charset="2"/>
              </a:rPr>
              <a:t>-</a:t>
            </a:r>
            <a:r>
              <a:rPr lang="en-US" altLang="en-US" sz="2800">
                <a:sym typeface="MT Extra" pitchFamily="18" charset="2"/>
              </a:rPr>
              <a:t>2,  or  </a:t>
            </a:r>
            <a:r>
              <a:rPr lang="en-US" altLang="en-US" sz="2800"/>
              <a:t>m</a:t>
            </a:r>
            <a:r>
              <a:rPr lang="en-US" altLang="en-US" baseline="-25000">
                <a:sym typeface="MT Extra" pitchFamily="18" charset="2"/>
              </a:rPr>
              <a:t></a:t>
            </a:r>
            <a:r>
              <a:rPr lang="en-US" altLang="en-US" sz="2800">
                <a:sym typeface="MT Extra" pitchFamily="18" charset="2"/>
              </a:rPr>
              <a:t> = </a:t>
            </a:r>
            <a:r>
              <a:rPr lang="en-US" altLang="en-US" sz="2800">
                <a:latin typeface="Courier New" pitchFamily="49" charset="0"/>
                <a:sym typeface="MT Extra" pitchFamily="18" charset="2"/>
              </a:rPr>
              <a:t>-</a:t>
            </a:r>
            <a:r>
              <a:rPr lang="en-US" altLang="en-US" sz="2800">
                <a:sym typeface="MT Extra" pitchFamily="18" charset="2"/>
              </a:rPr>
              <a:t>1,   or  </a:t>
            </a:r>
            <a:r>
              <a:rPr lang="en-US" altLang="en-US" sz="2800"/>
              <a:t>m</a:t>
            </a:r>
            <a:r>
              <a:rPr lang="en-US" altLang="en-US" baseline="-25000">
                <a:sym typeface="MT Extra" pitchFamily="18" charset="2"/>
              </a:rPr>
              <a:t></a:t>
            </a:r>
            <a:r>
              <a:rPr lang="en-US" altLang="en-US" sz="2800">
                <a:sym typeface="MT Extra" pitchFamily="18" charset="2"/>
              </a:rPr>
              <a:t> = 0,  or</a:t>
            </a:r>
            <a:br>
              <a:rPr lang="en-US" altLang="en-US" sz="2800">
                <a:sym typeface="MT Extra" pitchFamily="18" charset="2"/>
              </a:rPr>
            </a:br>
            <a:r>
              <a:rPr lang="en-US" altLang="en-US" sz="2800">
                <a:sym typeface="MT Extra" pitchFamily="18" charset="2"/>
              </a:rPr>
              <a:t>	</a:t>
            </a:r>
            <a:r>
              <a:rPr lang="en-US" altLang="en-US" sz="2800"/>
              <a:t>m</a:t>
            </a:r>
            <a:r>
              <a:rPr lang="en-US" altLang="en-US" baseline="-25000">
                <a:sym typeface="MT Extra" pitchFamily="18" charset="2"/>
              </a:rPr>
              <a:t></a:t>
            </a:r>
            <a:r>
              <a:rPr lang="en-US" altLang="en-US" sz="2800">
                <a:sym typeface="MT Extra" pitchFamily="18" charset="2"/>
              </a:rPr>
              <a:t> = +1,  or  </a:t>
            </a:r>
            <a:r>
              <a:rPr lang="en-US" altLang="en-US" sz="2800"/>
              <a:t>m</a:t>
            </a:r>
            <a:r>
              <a:rPr lang="en-US" altLang="en-US" baseline="-25000">
                <a:sym typeface="MT Extra" pitchFamily="18" charset="2"/>
              </a:rPr>
              <a:t></a:t>
            </a:r>
            <a:r>
              <a:rPr lang="en-US" altLang="en-US" sz="2800">
                <a:sym typeface="MT Extra" pitchFamily="18" charset="2"/>
              </a:rPr>
              <a:t> = +2  ( five possible values of </a:t>
            </a:r>
            <a:r>
              <a:rPr lang="en-US" altLang="en-US" sz="2800"/>
              <a:t>m</a:t>
            </a:r>
            <a:r>
              <a:rPr lang="en-US" altLang="en-US" sz="2800" baseline="-25000">
                <a:sym typeface="MT Extra" pitchFamily="18" charset="2"/>
              </a:rPr>
              <a:t></a:t>
            </a:r>
            <a:r>
              <a:rPr lang="en-US" altLang="en-US" sz="2800">
                <a:sym typeface="MT Extra" pitchFamily="18" charset="2"/>
              </a:rPr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12800" y="1751013"/>
            <a:ext cx="8297863" cy="4251325"/>
            <a:chOff x="812800" y="1751013"/>
            <a:chExt cx="8297863" cy="4251325"/>
          </a:xfrm>
        </p:grpSpPr>
        <p:pic>
          <p:nvPicPr>
            <p:cNvPr id="819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3200" y="1751013"/>
              <a:ext cx="2266950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197" name="Group 1"/>
            <p:cNvGrpSpPr>
              <a:grpSpLocks/>
            </p:cNvGrpSpPr>
            <p:nvPr/>
          </p:nvGrpSpPr>
          <p:grpSpPr bwMode="auto">
            <a:xfrm>
              <a:off x="812800" y="1751013"/>
              <a:ext cx="8297863" cy="4251325"/>
              <a:chOff x="812800" y="1751013"/>
              <a:chExt cx="8297863" cy="4251325"/>
            </a:xfrm>
          </p:grpSpPr>
          <p:pic>
            <p:nvPicPr>
              <p:cNvPr id="8198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5200" y="1751013"/>
                <a:ext cx="2576513" cy="3111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199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04000" y="1751013"/>
                <a:ext cx="2474913" cy="312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00" name="Rectangle 6"/>
              <p:cNvSpPr>
                <a:spLocks noChangeArrowheads="1"/>
              </p:cNvSpPr>
              <p:nvPr/>
            </p:nvSpPr>
            <p:spPr bwMode="auto">
              <a:xfrm>
                <a:off x="812800" y="5180013"/>
                <a:ext cx="8297863" cy="822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48" charset="-128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48" charset="-128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48" charset="-128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48" charset="-128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48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48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48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48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charset="0"/>
                    <a:ea typeface="ＭＳ Ｐゴシック" pitchFamily="48" charset="-128"/>
                  </a:defRPr>
                </a:lvl9pPr>
              </a:lstStyle>
              <a:p>
                <a:r>
                  <a:rPr lang="en-US" altLang="en-US" sz="2400" b="0">
                    <a:latin typeface="Times New Roman" pitchFamily="18" charset="0"/>
                  </a:rPr>
                  <a:t>	m</a:t>
                </a:r>
                <a:r>
                  <a:rPr lang="en-US" altLang="en-US" b="0" baseline="-25000">
                    <a:latin typeface="Times New Roman" pitchFamily="18" charset="0"/>
                    <a:sym typeface="MT Extra" pitchFamily="18" charset="2"/>
                  </a:rPr>
                  <a:t></a:t>
                </a:r>
                <a:r>
                  <a:rPr lang="en-US" altLang="en-US" sz="2400" b="0">
                    <a:latin typeface="Times New Roman" pitchFamily="18" charset="0"/>
                    <a:sym typeface="MT Extra" pitchFamily="18" charset="2"/>
                  </a:rPr>
                  <a:t> =  </a:t>
                </a:r>
                <a:r>
                  <a:rPr lang="en-US" altLang="en-US" sz="2400" b="0">
                    <a:latin typeface="Times New Roman" pitchFamily="18" charset="0"/>
                    <a:sym typeface="Symbol" pitchFamily="18" charset="2"/>
                  </a:rPr>
                  <a:t></a:t>
                </a:r>
                <a:r>
                  <a:rPr lang="en-US" altLang="en-US" sz="2400" b="0">
                    <a:latin typeface="Times New Roman" pitchFamily="18" charset="0"/>
                    <a:sym typeface="MT Extra" pitchFamily="18" charset="2"/>
                  </a:rPr>
                  <a:t>1 		 </a:t>
                </a:r>
                <a:r>
                  <a:rPr lang="en-US" altLang="en-US" sz="2400" b="0">
                    <a:latin typeface="Times New Roman" pitchFamily="18" charset="0"/>
                  </a:rPr>
                  <a:t>m</a:t>
                </a:r>
                <a:r>
                  <a:rPr lang="en-US" altLang="en-US" b="0" baseline="-25000">
                    <a:latin typeface="Times New Roman" pitchFamily="18" charset="0"/>
                    <a:sym typeface="MT Extra" pitchFamily="18" charset="2"/>
                  </a:rPr>
                  <a:t></a:t>
                </a:r>
                <a:r>
                  <a:rPr lang="en-US" altLang="en-US" sz="2400" b="0">
                    <a:latin typeface="Times New Roman" pitchFamily="18" charset="0"/>
                    <a:sym typeface="MT Extra" pitchFamily="18" charset="2"/>
                  </a:rPr>
                  <a:t> =  </a:t>
                </a:r>
                <a:r>
                  <a:rPr lang="en-US" altLang="en-US" sz="2400" b="0">
                    <a:latin typeface="Times New Roman" pitchFamily="18" charset="0"/>
                    <a:sym typeface="Symbol" pitchFamily="18" charset="2"/>
                  </a:rPr>
                  <a:t>0</a:t>
                </a:r>
                <a:r>
                  <a:rPr lang="en-US" altLang="en-US" sz="2400" b="0">
                    <a:latin typeface="Times New Roman" pitchFamily="18" charset="0"/>
                    <a:sym typeface="MT Extra" pitchFamily="18" charset="2"/>
                  </a:rPr>
                  <a:t> 		</a:t>
                </a:r>
                <a:r>
                  <a:rPr lang="en-US" altLang="en-US" sz="2400" b="0">
                    <a:latin typeface="Times New Roman" pitchFamily="18" charset="0"/>
                  </a:rPr>
                  <a:t>m</a:t>
                </a:r>
                <a:r>
                  <a:rPr lang="en-US" altLang="en-US" b="0" baseline="-25000">
                    <a:latin typeface="Times New Roman" pitchFamily="18" charset="0"/>
                    <a:sym typeface="MT Extra" pitchFamily="18" charset="2"/>
                  </a:rPr>
                  <a:t></a:t>
                </a:r>
                <a:r>
                  <a:rPr lang="en-US" altLang="en-US" sz="2400" b="0">
                    <a:latin typeface="Times New Roman" pitchFamily="18" charset="0"/>
                    <a:sym typeface="MT Extra" pitchFamily="18" charset="2"/>
                  </a:rPr>
                  <a:t> =  </a:t>
                </a:r>
                <a:r>
                  <a:rPr lang="en-US" altLang="en-US" sz="2400" b="0">
                    <a:latin typeface="Times New Roman" pitchFamily="18" charset="0"/>
                    <a:sym typeface="Symbol" pitchFamily="18" charset="2"/>
                  </a:rPr>
                  <a:t>+</a:t>
                </a:r>
                <a:r>
                  <a:rPr lang="en-US" altLang="en-US" sz="2400" b="0">
                    <a:latin typeface="Times New Roman" pitchFamily="18" charset="0"/>
                    <a:sym typeface="MT Extra" pitchFamily="18" charset="2"/>
                  </a:rPr>
                  <a:t>1</a:t>
                </a:r>
                <a:br>
                  <a:rPr lang="en-US" altLang="en-US" sz="2400" b="0">
                    <a:latin typeface="Times New Roman" pitchFamily="18" charset="0"/>
                    <a:sym typeface="MT Extra" pitchFamily="18" charset="2"/>
                  </a:rPr>
                </a:br>
                <a:endParaRPr lang="en-US" altLang="en-US" sz="2400" b="0">
                  <a:latin typeface="Times New Roman" pitchFamily="18" charset="0"/>
                  <a:sym typeface="MT Extra" pitchFamily="18" charset="2"/>
                </a:endParaRPr>
              </a:p>
            </p:txBody>
          </p:sp>
        </p:grpSp>
      </p:grpSp>
      <p:sp>
        <p:nvSpPr>
          <p:cNvPr id="8195" name="Text Box 7"/>
          <p:cNvSpPr txBox="1">
            <a:spLocks noChangeArrowheads="1"/>
          </p:cNvSpPr>
          <p:nvPr/>
        </p:nvSpPr>
        <p:spPr bwMode="auto">
          <a:xfrm>
            <a:off x="1422400" y="531813"/>
            <a:ext cx="7162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/>
              <a:t>when </a:t>
            </a:r>
            <a:r>
              <a:rPr lang="en-US" altLang="en-US" sz="3600" dirty="0">
                <a:sym typeface="MT Extra" pitchFamily="18" charset="2"/>
              </a:rPr>
              <a:t></a:t>
            </a:r>
            <a:r>
              <a:rPr lang="en-US" altLang="en-US" dirty="0"/>
              <a:t> = 1,  m</a:t>
            </a:r>
            <a:r>
              <a:rPr lang="en-US" altLang="en-US" sz="3400" baseline="-25000" dirty="0">
                <a:sym typeface="MT Extra" pitchFamily="18" charset="2"/>
              </a:rPr>
              <a:t></a:t>
            </a:r>
            <a:r>
              <a:rPr lang="en-US" altLang="en-US" dirty="0"/>
              <a:t> = </a:t>
            </a:r>
            <a:r>
              <a:rPr lang="en-US" altLang="en-US" dirty="0">
                <a:latin typeface="Courier New" pitchFamily="49" charset="0"/>
              </a:rPr>
              <a:t>-</a:t>
            </a:r>
            <a:r>
              <a:rPr lang="en-US" altLang="en-US" dirty="0"/>
              <a:t>1,  or  0,  or +1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79400" y="1370013"/>
            <a:ext cx="9348788" cy="5892800"/>
            <a:chOff x="279400" y="1370013"/>
            <a:chExt cx="9348788" cy="5892800"/>
          </a:xfrm>
        </p:grpSpPr>
        <p:grpSp>
          <p:nvGrpSpPr>
            <p:cNvPr id="9220" name="Group 1"/>
            <p:cNvGrpSpPr>
              <a:grpSpLocks/>
            </p:cNvGrpSpPr>
            <p:nvPr/>
          </p:nvGrpSpPr>
          <p:grpSpPr bwMode="auto">
            <a:xfrm>
              <a:off x="279400" y="1370013"/>
              <a:ext cx="9348788" cy="5892800"/>
              <a:chOff x="279400" y="1370013"/>
              <a:chExt cx="9348788" cy="5892800"/>
            </a:xfrm>
          </p:grpSpPr>
          <p:pic>
            <p:nvPicPr>
              <p:cNvPr id="9222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400" y="1370013"/>
                <a:ext cx="2779713" cy="3098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23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2200" y="1370013"/>
                <a:ext cx="2752725" cy="304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24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85000" y="1370013"/>
                <a:ext cx="2643188" cy="3073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25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9600" y="4113213"/>
                <a:ext cx="2809875" cy="314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221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8600" y="4265613"/>
              <a:ext cx="2608263" cy="299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19" name="Rectangle 7"/>
          <p:cNvSpPr>
            <a:spLocks noChangeArrowheads="1"/>
          </p:cNvSpPr>
          <p:nvPr/>
        </p:nvSpPr>
        <p:spPr bwMode="auto">
          <a:xfrm>
            <a:off x="508000" y="460375"/>
            <a:ext cx="90106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/>
              <a:t>when </a:t>
            </a:r>
            <a:r>
              <a:rPr lang="en-US" altLang="en-US" sz="3400" dirty="0">
                <a:sym typeface="MT Extra" pitchFamily="18" charset="2"/>
              </a:rPr>
              <a:t></a:t>
            </a:r>
            <a:r>
              <a:rPr lang="en-US" altLang="en-US" dirty="0"/>
              <a:t> = 2, m</a:t>
            </a:r>
            <a:r>
              <a:rPr lang="en-US" altLang="en-US" baseline="-25000" dirty="0">
                <a:sym typeface="MT Extra" pitchFamily="18" charset="2"/>
              </a:rPr>
              <a:t></a:t>
            </a:r>
            <a:r>
              <a:rPr lang="en-US" altLang="en-US" dirty="0"/>
              <a:t> = </a:t>
            </a:r>
            <a:r>
              <a:rPr lang="en-US" altLang="en-US" dirty="0">
                <a:latin typeface="Courier New" pitchFamily="49" charset="0"/>
              </a:rPr>
              <a:t>-</a:t>
            </a:r>
            <a:r>
              <a:rPr lang="en-US" altLang="en-US" dirty="0"/>
              <a:t>2,  or </a:t>
            </a:r>
            <a:r>
              <a:rPr lang="en-US" altLang="en-US" dirty="0">
                <a:latin typeface="Courier New" pitchFamily="49" charset="0"/>
              </a:rPr>
              <a:t>-</a:t>
            </a:r>
            <a:r>
              <a:rPr lang="en-US" altLang="en-US" dirty="0"/>
              <a:t>1,  or  0,  or +1,  or +2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1341438" y="368300"/>
            <a:ext cx="27432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/>
              <a:t>Otto Stern</a:t>
            </a:r>
            <a:br>
              <a:rPr lang="en-US" altLang="en-US"/>
            </a:br>
            <a:r>
              <a:rPr lang="en-US" altLang="en-US"/>
              <a:t>1888 - 1969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6213"/>
            <a:ext cx="5424488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1446213"/>
            <a:ext cx="4281487" cy="617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6319838" y="368300"/>
            <a:ext cx="34671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/>
              <a:t>Walter Gerlach</a:t>
            </a:r>
            <a:br>
              <a:rPr lang="en-US" altLang="en-US"/>
            </a:br>
            <a:r>
              <a:rPr lang="en-US" altLang="en-US"/>
              <a:t>1889 - 1979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2527</TotalTime>
  <Words>524</Words>
  <Application>Microsoft Office PowerPoint</Application>
  <PresentationFormat>Custom</PresentationFormat>
  <Paragraphs>110</Paragraphs>
  <Slides>27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CHE 1101 ch 6</dc:subject>
  <dc:creator>BJ Yoblinski</dc:creator>
  <cp:lastModifiedBy>BJ Yoblinski</cp:lastModifiedBy>
  <cp:revision>101</cp:revision>
  <dcterms:created xsi:type="dcterms:W3CDTF">2005-01-06T22:49:30Z</dcterms:created>
  <dcterms:modified xsi:type="dcterms:W3CDTF">2016-09-21T00:00:06Z</dcterms:modified>
</cp:coreProperties>
</file>