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0"/>
  </p:notesMasterIdLst>
  <p:sldIdLst>
    <p:sldId id="306" r:id="rId2"/>
    <p:sldId id="307" r:id="rId3"/>
    <p:sldId id="326" r:id="rId4"/>
    <p:sldId id="308" r:id="rId5"/>
    <p:sldId id="257" r:id="rId6"/>
    <p:sldId id="303" r:id="rId7"/>
    <p:sldId id="321" r:id="rId8"/>
    <p:sldId id="304" r:id="rId9"/>
    <p:sldId id="261" r:id="rId10"/>
    <p:sldId id="305" r:id="rId11"/>
    <p:sldId id="328" r:id="rId12"/>
    <p:sldId id="311" r:id="rId13"/>
    <p:sldId id="309" r:id="rId14"/>
    <p:sldId id="310" r:id="rId15"/>
    <p:sldId id="312" r:id="rId16"/>
    <p:sldId id="331" r:id="rId17"/>
    <p:sldId id="314" r:id="rId18"/>
    <p:sldId id="263" r:id="rId19"/>
    <p:sldId id="264" r:id="rId20"/>
    <p:sldId id="317" r:id="rId21"/>
    <p:sldId id="315" r:id="rId22"/>
    <p:sldId id="318" r:id="rId23"/>
    <p:sldId id="322" r:id="rId24"/>
    <p:sldId id="330" r:id="rId25"/>
    <p:sldId id="320" r:id="rId26"/>
    <p:sldId id="329" r:id="rId27"/>
    <p:sldId id="266" r:id="rId28"/>
    <p:sldId id="325" r:id="rId29"/>
  </p:sldIdLst>
  <p:sldSz cx="10158413" cy="7616825"/>
  <p:notesSz cx="6858000" cy="9144000"/>
  <p:defaultTextStyle>
    <a:defPPr>
      <a:defRPr lang="en-US"/>
    </a:defPPr>
    <a:lvl1pPr algn="l" rtl="0" fontAlgn="base">
      <a:spcBef>
        <a:spcPct val="0"/>
      </a:spcBef>
      <a:spcAft>
        <a:spcPct val="0"/>
      </a:spcAft>
      <a:defRPr sz="3200" b="1"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3200" b="1"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3200" b="1"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3200" b="1"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3200" b="1" kern="1200">
        <a:solidFill>
          <a:schemeClr val="tx1"/>
        </a:solidFill>
        <a:latin typeface="Arial" charset="0"/>
        <a:ea typeface="ＭＳ Ｐゴシック" pitchFamily="34" charset="-128"/>
        <a:cs typeface="+mn-cs"/>
      </a:defRPr>
    </a:lvl5pPr>
    <a:lvl6pPr marL="2286000" algn="l" defTabSz="914400" rtl="0" eaLnBrk="1" latinLnBrk="0" hangingPunct="1">
      <a:defRPr sz="3200" b="1" kern="1200">
        <a:solidFill>
          <a:schemeClr val="tx1"/>
        </a:solidFill>
        <a:latin typeface="Arial" charset="0"/>
        <a:ea typeface="ＭＳ Ｐゴシック" pitchFamily="34" charset="-128"/>
        <a:cs typeface="+mn-cs"/>
      </a:defRPr>
    </a:lvl6pPr>
    <a:lvl7pPr marL="2743200" algn="l" defTabSz="914400" rtl="0" eaLnBrk="1" latinLnBrk="0" hangingPunct="1">
      <a:defRPr sz="3200" b="1" kern="1200">
        <a:solidFill>
          <a:schemeClr val="tx1"/>
        </a:solidFill>
        <a:latin typeface="Arial" charset="0"/>
        <a:ea typeface="ＭＳ Ｐゴシック" pitchFamily="34" charset="-128"/>
        <a:cs typeface="+mn-cs"/>
      </a:defRPr>
    </a:lvl7pPr>
    <a:lvl8pPr marL="3200400" algn="l" defTabSz="914400" rtl="0" eaLnBrk="1" latinLnBrk="0" hangingPunct="1">
      <a:defRPr sz="3200" b="1" kern="1200">
        <a:solidFill>
          <a:schemeClr val="tx1"/>
        </a:solidFill>
        <a:latin typeface="Arial" charset="0"/>
        <a:ea typeface="ＭＳ Ｐゴシック" pitchFamily="34" charset="-128"/>
        <a:cs typeface="+mn-cs"/>
      </a:defRPr>
    </a:lvl8pPr>
    <a:lvl9pPr marL="3657600" algn="l" defTabSz="914400" rtl="0" eaLnBrk="1" latinLnBrk="0" hangingPunct="1">
      <a:defRPr sz="3200" b="1"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00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2932" autoAdjust="0"/>
  </p:normalViewPr>
  <p:slideViewPr>
    <p:cSldViewPr>
      <p:cViewPr>
        <p:scale>
          <a:sx n="66" d="100"/>
          <a:sy n="66" d="100"/>
        </p:scale>
        <p:origin x="-672" y="86"/>
      </p:cViewPr>
      <p:guideLst>
        <p:guide orient="horz" pos="2399"/>
        <p:guide pos="319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0"/>
    </p:cViewPr>
  </p:sorterViewPr>
  <p:notesViewPr>
    <p:cSldViewPr>
      <p:cViewPr varScale="1">
        <p:scale>
          <a:sx n="54" d="100"/>
          <a:sy n="54" d="100"/>
        </p:scale>
        <p:origin x="-177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b="0">
                <a:latin typeface="Arial" charset="0"/>
                <a:ea typeface="ＭＳ Ｐゴシック" pitchFamily="48" charset="-128"/>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b="0">
                <a:latin typeface="Arial" charset="0"/>
                <a:ea typeface="ＭＳ Ｐゴシック" pitchFamily="48" charset="-128"/>
                <a:cs typeface="+mn-cs"/>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b="0">
                <a:latin typeface="Arial" charset="0"/>
                <a:ea typeface="ＭＳ Ｐゴシック" pitchFamily="48" charset="-128"/>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b="0">
                <a:latin typeface="Arial" charset="0"/>
                <a:ea typeface="ＭＳ Ｐゴシック" pitchFamily="48" charset="-128"/>
                <a:cs typeface="+mn-cs"/>
              </a:defRPr>
            </a:lvl1pPr>
          </a:lstStyle>
          <a:p>
            <a:pPr>
              <a:defRPr/>
            </a:pPr>
            <a:fld id="{3DD1342E-B001-4DAF-8CF2-C1A60884DFD7}" type="slidenum">
              <a:rPr lang="en-US"/>
              <a:pPr>
                <a:defRPr/>
              </a:pPr>
              <a:t>‹#›</a:t>
            </a:fld>
            <a:endParaRPr lang="en-US"/>
          </a:p>
        </p:txBody>
      </p:sp>
    </p:spTree>
    <p:extLst>
      <p:ext uri="{BB962C8B-B14F-4D97-AF65-F5344CB8AC3E}">
        <p14:creationId xmlns:p14="http://schemas.microsoft.com/office/powerpoint/2010/main" val="7206649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fld id="{418E7A99-E1A6-40CE-8F7C-16F06773AE4A}" type="slidenum">
              <a:rPr lang="en-US" altLang="en-US" sz="1200" b="0" smtClean="0"/>
              <a:pPr/>
              <a:t>5</a:t>
            </a:fld>
            <a:endParaRPr lang="en-US" altLang="en-US" sz="1200" b="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Figure: 06-03a-c</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Title: </a:t>
            </a:r>
          </a:p>
          <a:p>
            <a:pPr eaLnBrk="1" hangingPunct="1"/>
            <a:r>
              <a:rPr lang="en-US" altLang="en-US" smtClean="0">
                <a:ea typeface="ＭＳ Ｐゴシック" pitchFamily="34" charset="-128"/>
              </a:rPr>
              <a:t>Characteristics of electromagnetic waves.</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Caption: </a:t>
            </a:r>
          </a:p>
          <a:p>
            <a:pPr eaLnBrk="1" hangingPunct="1"/>
            <a:r>
              <a:rPr lang="en-US" altLang="en-US" smtClean="0">
                <a:ea typeface="ＭＳ Ｐゴシック" pitchFamily="34" charset="-128"/>
              </a:rPr>
              <a:t>Radiant energy has wave characteristics; it consists of electromagnetic waves.  Notice that the shorter the wavelength, </a:t>
            </a:r>
            <a:r>
              <a:rPr lang="en-US" altLang="en-US" i="1" smtClean="0">
                <a:latin typeface="Symbol" pitchFamily="18" charset="2"/>
                <a:ea typeface="ＭＳ Ｐゴシック" pitchFamily="34" charset="-128"/>
                <a:sym typeface="Symbol" pitchFamily="18" charset="2"/>
              </a:rPr>
              <a:t></a:t>
            </a:r>
            <a:r>
              <a:rPr lang="en-US" altLang="en-US" smtClean="0">
                <a:ea typeface="ＭＳ Ｐゴシック" pitchFamily="34" charset="-128"/>
              </a:rPr>
              <a:t>, the higher the frequency, </a:t>
            </a:r>
            <a:r>
              <a:rPr lang="en-US" altLang="en-US" i="1" smtClean="0">
                <a:latin typeface="Symbol" pitchFamily="18" charset="2"/>
                <a:ea typeface="ＭＳ Ｐゴシック" pitchFamily="34" charset="-128"/>
                <a:sym typeface="Symbol" pitchFamily="18" charset="2"/>
              </a:rPr>
              <a:t></a:t>
            </a:r>
            <a:r>
              <a:rPr lang="en-US" altLang="en-US" smtClean="0">
                <a:ea typeface="ＭＳ Ｐゴシック" pitchFamily="34" charset="-128"/>
              </a:rPr>
              <a:t>.  The wavelength in (b) is half as long as that in (a), and its frequency is therefore twice as great.  The </a:t>
            </a:r>
            <a:r>
              <a:rPr lang="en-US" altLang="en-US" i="1" smtClean="0">
                <a:ea typeface="ＭＳ Ｐゴシック" pitchFamily="34" charset="-128"/>
              </a:rPr>
              <a:t>amplitude</a:t>
            </a:r>
            <a:r>
              <a:rPr lang="en-US" altLang="en-US" smtClean="0">
                <a:ea typeface="ＭＳ Ｐゴシック" pitchFamily="34" charset="-128"/>
              </a:rPr>
              <a:t> of the wave relates to the intensity of the radiation.  It is the maximum extent of the oscillation of the wave.  In these diagrams amplitude is measured as the vertical distance from the midline of the wave to its peak.  The waves in (a) and (b) have the same amplitude.  The wave in (c) has the same frequency as that in (b), but its amplitude is lower.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fld id="{4D4FE76D-D63D-4BCF-89F4-B84794D5742F}" type="slidenum">
              <a:rPr lang="en-US" altLang="en-US" sz="1200" b="0" smtClean="0"/>
              <a:pPr/>
              <a:t>7</a:t>
            </a:fld>
            <a:endParaRPr lang="en-US" altLang="en-US" sz="1200" b="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Figure: 06-T01</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Title: </a:t>
            </a:r>
          </a:p>
          <a:p>
            <a:pPr eaLnBrk="1" hangingPunct="1"/>
            <a:r>
              <a:rPr lang="en-US" altLang="en-US" smtClean="0">
                <a:ea typeface="ＭＳ Ｐゴシック" pitchFamily="34" charset="-128"/>
              </a:rPr>
              <a:t>Table 6.1 </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Caption: </a:t>
            </a:r>
          </a:p>
          <a:p>
            <a:pPr eaLnBrk="1" hangingPunct="1"/>
            <a:r>
              <a:rPr lang="en-US" altLang="en-US" smtClean="0">
                <a:ea typeface="ＭＳ Ｐゴシック" pitchFamily="34" charset="-128"/>
              </a:rPr>
              <a:t>Common Wavelength Units for Electromagnetic Radiation.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fld id="{35A0F9D1-4D3D-4213-94CA-8954523D593E}" type="slidenum">
              <a:rPr lang="en-US" altLang="en-US" sz="1200" b="0" smtClean="0"/>
              <a:pPr/>
              <a:t>9</a:t>
            </a:fld>
            <a:endParaRPr lang="en-US" altLang="en-US" sz="1200" b="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Figure: 06-07a, b</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Title: </a:t>
            </a:r>
          </a:p>
          <a:p>
            <a:pPr eaLnBrk="1" hangingPunct="1"/>
            <a:r>
              <a:rPr lang="en-US" altLang="en-US" smtClean="0">
                <a:ea typeface="ＭＳ Ｐゴシック" pitchFamily="34" charset="-128"/>
              </a:rPr>
              <a:t>The photoelectric effect. </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Caption: </a:t>
            </a:r>
          </a:p>
          <a:p>
            <a:pPr eaLnBrk="1" hangingPunct="1"/>
            <a:r>
              <a:rPr lang="en-US" altLang="en-US" smtClean="0">
                <a:ea typeface="ＭＳ Ｐゴシック" pitchFamily="34" charset="-128"/>
              </a:rPr>
              <a:t>When photons of sufficiently high energy strike a metal surface, electrons are emitted from the metal, as in (a).  The photoelectric effect is the basis of the photocell shown in (b).  The emitted electrons are drawn toward the positive terminal.  As a result, current flows in the circuit.  Photocells are used in photographic light meters as well as in numerous other electronic devices.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fld id="{837DB56C-DF1C-4525-A499-5ABF4CFBBE5B}" type="slidenum">
              <a:rPr lang="en-US" altLang="en-US" sz="1200" b="0" smtClean="0"/>
              <a:pPr/>
              <a:t>18</a:t>
            </a:fld>
            <a:endParaRPr lang="en-US" altLang="en-US" sz="1200" b="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Figure: 06-10</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Title: </a:t>
            </a:r>
          </a:p>
          <a:p>
            <a:pPr eaLnBrk="1" hangingPunct="1"/>
            <a:r>
              <a:rPr lang="en-US" altLang="en-US" smtClean="0">
                <a:ea typeface="ＭＳ Ｐゴシック" pitchFamily="34" charset="-128"/>
              </a:rPr>
              <a:t>Creating a spectrum.</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Caption: </a:t>
            </a:r>
          </a:p>
          <a:p>
            <a:pPr eaLnBrk="1" hangingPunct="1"/>
            <a:r>
              <a:rPr lang="en-US" altLang="en-US" smtClean="0">
                <a:ea typeface="ＭＳ Ｐゴシック" pitchFamily="34" charset="-128"/>
              </a:rPr>
              <a:t>A continuous visible spectrum is produced when a narrow beam of white light is passed through a prism.  The white light could be sunlight or light from an incandescent lamp.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fld id="{5FAB8E09-DE2A-4193-9C17-A7144B511903}" type="slidenum">
              <a:rPr lang="en-US" altLang="en-US" sz="1200" b="0" smtClean="0"/>
              <a:pPr/>
              <a:t>19</a:t>
            </a:fld>
            <a:endParaRPr lang="en-US" altLang="en-US" sz="1200" b="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Figure: 06-11a</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Title: </a:t>
            </a:r>
          </a:p>
          <a:p>
            <a:pPr eaLnBrk="1" hangingPunct="1"/>
            <a:r>
              <a:rPr lang="en-US" altLang="en-US" smtClean="0">
                <a:ea typeface="ＭＳ Ｐゴシック" pitchFamily="34" charset="-128"/>
              </a:rPr>
              <a:t>Atomic emission.</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Caption: </a:t>
            </a:r>
          </a:p>
          <a:p>
            <a:pPr eaLnBrk="1" hangingPunct="1"/>
            <a:r>
              <a:rPr lang="en-US" altLang="en-US" smtClean="0">
                <a:ea typeface="ＭＳ Ｐゴシック" pitchFamily="34" charset="-128"/>
              </a:rPr>
              <a:t>Different gases emit light of different characteristic colors upon excitation by an electrical discharge. Hydrogen is in this tube.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fld id="{F370C1A5-2506-4DD0-9653-9E459215B168}" type="slidenum">
              <a:rPr lang="en-US" altLang="en-US" sz="1200" b="0" smtClean="0"/>
              <a:pPr/>
              <a:t>23</a:t>
            </a:fld>
            <a:endParaRPr lang="en-US" altLang="en-US" sz="1200" b="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fld id="{D7A52137-2966-4383-9A58-123738B66AF0}" type="slidenum">
              <a:rPr lang="en-US" altLang="en-US" sz="1200" b="0" smtClean="0"/>
              <a:pPr/>
              <a:t>27</a:t>
            </a:fld>
            <a:endParaRPr lang="en-US" altLang="en-US" sz="1200" b="0"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Figure: 06-12a, b</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Title: </a:t>
            </a:r>
          </a:p>
          <a:p>
            <a:pPr eaLnBrk="1" hangingPunct="1"/>
            <a:r>
              <a:rPr lang="en-US" altLang="en-US" smtClean="0">
                <a:ea typeface="ＭＳ Ｐゴシック" pitchFamily="34" charset="-128"/>
              </a:rPr>
              <a:t>Line spectra.</a:t>
            </a:r>
          </a:p>
          <a:p>
            <a:pPr eaLnBrk="1" hangingPunct="1"/>
            <a:endParaRPr lang="en-US" altLang="en-US" smtClean="0">
              <a:ea typeface="ＭＳ Ｐゴシック" pitchFamily="34" charset="-128"/>
            </a:endParaRPr>
          </a:p>
          <a:p>
            <a:pPr eaLnBrk="1" hangingPunct="1"/>
            <a:r>
              <a:rPr lang="en-US" altLang="en-US" smtClean="0">
                <a:ea typeface="ＭＳ Ｐゴシック" pitchFamily="34" charset="-128"/>
              </a:rPr>
              <a:t>Caption: </a:t>
            </a:r>
          </a:p>
          <a:p>
            <a:pPr eaLnBrk="1" hangingPunct="1"/>
            <a:r>
              <a:rPr lang="en-US" altLang="en-US" smtClean="0">
                <a:ea typeface="ＭＳ Ｐゴシック" pitchFamily="34" charset="-128"/>
              </a:rPr>
              <a:t>Spectra obtained from the electrical discharge from (top) Na, (bottom) H.  Light of only a few specific wavelengths are produced, as shown by colored lines in the spectra.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5375"/>
            <a:ext cx="8634413" cy="163353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6413"/>
            <a:ext cx="7110413" cy="1946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B99AED-1C23-4EDA-A84B-84E299DC1C12}" type="slidenum">
              <a:rPr lang="en-US"/>
              <a:pPr>
                <a:defRPr/>
              </a:pPr>
              <a:t>‹#›</a:t>
            </a:fld>
            <a:endParaRPr lang="en-US"/>
          </a:p>
        </p:txBody>
      </p:sp>
    </p:spTree>
    <p:extLst>
      <p:ext uri="{BB962C8B-B14F-4D97-AF65-F5344CB8AC3E}">
        <p14:creationId xmlns:p14="http://schemas.microsoft.com/office/powerpoint/2010/main" val="2270082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8EC7E0-B164-4AE2-817E-2156F04D042D}" type="slidenum">
              <a:rPr lang="en-US"/>
              <a:pPr>
                <a:defRPr/>
              </a:pPr>
              <a:t>‹#›</a:t>
            </a:fld>
            <a:endParaRPr lang="en-US"/>
          </a:p>
        </p:txBody>
      </p:sp>
    </p:spTree>
    <p:extLst>
      <p:ext uri="{BB962C8B-B14F-4D97-AF65-F5344CB8AC3E}">
        <p14:creationId xmlns:p14="http://schemas.microsoft.com/office/powerpoint/2010/main" val="167016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676275"/>
            <a:ext cx="2157413" cy="60944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76275"/>
            <a:ext cx="6324600" cy="6094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A704E0-D510-42D2-86EB-7D5E16FCAF4C}" type="slidenum">
              <a:rPr lang="en-US"/>
              <a:pPr>
                <a:defRPr/>
              </a:pPr>
              <a:t>‹#›</a:t>
            </a:fld>
            <a:endParaRPr lang="en-US"/>
          </a:p>
        </p:txBody>
      </p:sp>
    </p:spTree>
    <p:extLst>
      <p:ext uri="{BB962C8B-B14F-4D97-AF65-F5344CB8AC3E}">
        <p14:creationId xmlns:p14="http://schemas.microsoft.com/office/powerpoint/2010/main" val="148113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684B86-B995-437B-AEEF-E107AA1F1278}" type="slidenum">
              <a:rPr lang="en-US"/>
              <a:pPr>
                <a:defRPr/>
              </a:pPr>
              <a:t>‹#›</a:t>
            </a:fld>
            <a:endParaRPr lang="en-US"/>
          </a:p>
        </p:txBody>
      </p:sp>
    </p:spTree>
    <p:extLst>
      <p:ext uri="{BB962C8B-B14F-4D97-AF65-F5344CB8AC3E}">
        <p14:creationId xmlns:p14="http://schemas.microsoft.com/office/powerpoint/2010/main" val="92576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1688" y="4894263"/>
            <a:ext cx="8636000" cy="151288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1688" y="3228975"/>
            <a:ext cx="8636000" cy="16652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2DD7A5-8222-41BB-978F-9C303C49C57F}" type="slidenum">
              <a:rPr lang="en-US"/>
              <a:pPr>
                <a:defRPr/>
              </a:pPr>
              <a:t>‹#›</a:t>
            </a:fld>
            <a:endParaRPr lang="en-US"/>
          </a:p>
        </p:txBody>
      </p:sp>
    </p:spTree>
    <p:extLst>
      <p:ext uri="{BB962C8B-B14F-4D97-AF65-F5344CB8AC3E}">
        <p14:creationId xmlns:p14="http://schemas.microsoft.com/office/powerpoint/2010/main" val="2115333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200275"/>
            <a:ext cx="4240213" cy="457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4613" y="2200275"/>
            <a:ext cx="4241800" cy="457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C8B91A-9F01-4F40-A326-E121F0613C30}" type="slidenum">
              <a:rPr lang="en-US"/>
              <a:pPr>
                <a:defRPr/>
              </a:pPr>
              <a:t>‹#›</a:t>
            </a:fld>
            <a:endParaRPr lang="en-US"/>
          </a:p>
        </p:txBody>
      </p:sp>
    </p:spTree>
    <p:extLst>
      <p:ext uri="{BB962C8B-B14F-4D97-AF65-F5344CB8AC3E}">
        <p14:creationId xmlns:p14="http://schemas.microsoft.com/office/powerpoint/2010/main" val="297352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2413"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7863"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7863" cy="43878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89450" cy="43878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3B0009-1E41-487D-AD0E-89933AE16A53}" type="slidenum">
              <a:rPr lang="en-US"/>
              <a:pPr>
                <a:defRPr/>
              </a:pPr>
              <a:t>‹#›</a:t>
            </a:fld>
            <a:endParaRPr lang="en-US"/>
          </a:p>
        </p:txBody>
      </p:sp>
    </p:spTree>
    <p:extLst>
      <p:ext uri="{BB962C8B-B14F-4D97-AF65-F5344CB8AC3E}">
        <p14:creationId xmlns:p14="http://schemas.microsoft.com/office/powerpoint/2010/main" val="373472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AA758A-FB28-41B1-88BE-65270ECF88BB}" type="slidenum">
              <a:rPr lang="en-US"/>
              <a:pPr>
                <a:defRPr/>
              </a:pPr>
              <a:t>‹#›</a:t>
            </a:fld>
            <a:endParaRPr lang="en-US"/>
          </a:p>
        </p:txBody>
      </p:sp>
    </p:spTree>
    <p:extLst>
      <p:ext uri="{BB962C8B-B14F-4D97-AF65-F5344CB8AC3E}">
        <p14:creationId xmlns:p14="http://schemas.microsoft.com/office/powerpoint/2010/main" val="1003216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CCFE8C-9F91-4679-8685-EEFABF6000C2}" type="slidenum">
              <a:rPr lang="en-US"/>
              <a:pPr>
                <a:defRPr/>
              </a:pPr>
              <a:t>‹#›</a:t>
            </a:fld>
            <a:endParaRPr lang="en-US"/>
          </a:p>
        </p:txBody>
      </p:sp>
    </p:spTree>
    <p:extLst>
      <p:ext uri="{BB962C8B-B14F-4D97-AF65-F5344CB8AC3E}">
        <p14:creationId xmlns:p14="http://schemas.microsoft.com/office/powerpoint/2010/main" val="3397179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1688"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78488" cy="6500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1688" cy="5210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097AA-1DA5-4591-A4F3-89CF85C43C6C}" type="slidenum">
              <a:rPr lang="en-US"/>
              <a:pPr>
                <a:defRPr/>
              </a:pPr>
              <a:t>‹#›</a:t>
            </a:fld>
            <a:endParaRPr lang="en-US"/>
          </a:p>
        </p:txBody>
      </p:sp>
    </p:spTree>
    <p:extLst>
      <p:ext uri="{BB962C8B-B14F-4D97-AF65-F5344CB8AC3E}">
        <p14:creationId xmlns:p14="http://schemas.microsoft.com/office/powerpoint/2010/main" val="267543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2413"/>
            <a:ext cx="6096000" cy="628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0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0725" y="5961063"/>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3C96AA-99D7-43D4-AB4F-369EDE5A182A}" type="slidenum">
              <a:rPr lang="en-US"/>
              <a:pPr>
                <a:defRPr/>
              </a:pPr>
              <a:t>‹#›</a:t>
            </a:fld>
            <a:endParaRPr lang="en-US"/>
          </a:p>
        </p:txBody>
      </p:sp>
    </p:spTree>
    <p:extLst>
      <p:ext uri="{BB962C8B-B14F-4D97-AF65-F5344CB8AC3E}">
        <p14:creationId xmlns:p14="http://schemas.microsoft.com/office/powerpoint/2010/main" val="1221166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676275"/>
            <a:ext cx="863441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72" tIns="50786" rIns="101572" bIns="5078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62000" y="2200275"/>
            <a:ext cx="8634413"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72" tIns="50786" rIns="101572" bIns="5078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62000" y="6940550"/>
            <a:ext cx="2116138" cy="506413"/>
          </a:xfrm>
          <a:prstGeom prst="rect">
            <a:avLst/>
          </a:prstGeom>
          <a:noFill/>
          <a:ln w="9525">
            <a:noFill/>
            <a:miter lim="800000"/>
            <a:headEnd/>
            <a:tailEnd/>
          </a:ln>
        </p:spPr>
        <p:txBody>
          <a:bodyPr vert="horz" wrap="square" lIns="101572" tIns="50786" rIns="101572" bIns="50786" numCol="1" anchor="t" anchorCtr="0" compatLnSpc="1">
            <a:prstTxWarp prst="textNoShape">
              <a:avLst/>
            </a:prstTxWarp>
          </a:bodyPr>
          <a:lstStyle>
            <a:lvl1pPr defTabSz="1016000" eaLnBrk="0" hangingPunct="0">
              <a:defRPr sz="1600" b="0">
                <a:latin typeface="Arial" charset="0"/>
                <a:ea typeface="ＭＳ Ｐゴシック" pitchFamily="48"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470275" y="6940550"/>
            <a:ext cx="3217863" cy="506413"/>
          </a:xfrm>
          <a:prstGeom prst="rect">
            <a:avLst/>
          </a:prstGeom>
          <a:noFill/>
          <a:ln w="9525">
            <a:noFill/>
            <a:miter lim="800000"/>
            <a:headEnd/>
            <a:tailEnd/>
          </a:ln>
        </p:spPr>
        <p:txBody>
          <a:bodyPr vert="horz" wrap="square" lIns="101572" tIns="50786" rIns="101572" bIns="50786" numCol="1" anchor="t" anchorCtr="0" compatLnSpc="1">
            <a:prstTxWarp prst="textNoShape">
              <a:avLst/>
            </a:prstTxWarp>
          </a:bodyPr>
          <a:lstStyle>
            <a:lvl1pPr algn="ctr" defTabSz="1016000" eaLnBrk="0" hangingPunct="0">
              <a:defRPr sz="1600" b="0">
                <a:latin typeface="Arial" charset="0"/>
                <a:ea typeface="ＭＳ Ｐゴシック" pitchFamily="48"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7280275" y="6940550"/>
            <a:ext cx="2116138" cy="506413"/>
          </a:xfrm>
          <a:prstGeom prst="rect">
            <a:avLst/>
          </a:prstGeom>
          <a:noFill/>
          <a:ln w="9525">
            <a:noFill/>
            <a:miter lim="800000"/>
            <a:headEnd/>
            <a:tailEnd/>
          </a:ln>
        </p:spPr>
        <p:txBody>
          <a:bodyPr vert="horz" wrap="square" lIns="101572" tIns="50786" rIns="101572" bIns="50786" numCol="1" anchor="t" anchorCtr="0" compatLnSpc="1">
            <a:prstTxWarp prst="textNoShape">
              <a:avLst/>
            </a:prstTxWarp>
          </a:bodyPr>
          <a:lstStyle>
            <a:lvl1pPr algn="r" defTabSz="1016000" eaLnBrk="0" hangingPunct="0">
              <a:defRPr sz="1600" b="0">
                <a:latin typeface="Arial" charset="0"/>
                <a:ea typeface="ＭＳ Ｐゴシック" pitchFamily="48" charset="-128"/>
                <a:cs typeface="+mn-cs"/>
              </a:defRPr>
            </a:lvl1pPr>
          </a:lstStyle>
          <a:p>
            <a:pPr>
              <a:defRPr/>
            </a:pPr>
            <a:fld id="{9EBF97D7-F031-4523-B82C-545D46E2D3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6000" rtl="0" eaLnBrk="0" fontAlgn="base" hangingPunct="0">
        <a:spcBef>
          <a:spcPct val="0"/>
        </a:spcBef>
        <a:spcAft>
          <a:spcPct val="0"/>
        </a:spcAft>
        <a:defRPr sz="4900">
          <a:solidFill>
            <a:schemeClr val="tx2"/>
          </a:solidFill>
          <a:latin typeface="+mj-lt"/>
          <a:ea typeface="+mj-ea"/>
          <a:cs typeface="ＭＳ Ｐゴシック"/>
        </a:defRPr>
      </a:lvl1pPr>
      <a:lvl2pPr algn="ctr" defTabSz="1016000" rtl="0" eaLnBrk="0" fontAlgn="base" hangingPunct="0">
        <a:spcBef>
          <a:spcPct val="0"/>
        </a:spcBef>
        <a:spcAft>
          <a:spcPct val="0"/>
        </a:spcAft>
        <a:defRPr sz="4900">
          <a:solidFill>
            <a:schemeClr val="tx2"/>
          </a:solidFill>
          <a:latin typeface="Arial" charset="0"/>
          <a:ea typeface="ＭＳ Ｐゴシック" pitchFamily="48" charset="-128"/>
          <a:cs typeface="ＭＳ Ｐゴシック"/>
        </a:defRPr>
      </a:lvl2pPr>
      <a:lvl3pPr algn="ctr" defTabSz="1016000" rtl="0" eaLnBrk="0" fontAlgn="base" hangingPunct="0">
        <a:spcBef>
          <a:spcPct val="0"/>
        </a:spcBef>
        <a:spcAft>
          <a:spcPct val="0"/>
        </a:spcAft>
        <a:defRPr sz="4900">
          <a:solidFill>
            <a:schemeClr val="tx2"/>
          </a:solidFill>
          <a:latin typeface="Arial" charset="0"/>
          <a:ea typeface="ＭＳ Ｐゴシック" pitchFamily="48" charset="-128"/>
          <a:cs typeface="ＭＳ Ｐゴシック"/>
        </a:defRPr>
      </a:lvl3pPr>
      <a:lvl4pPr algn="ctr" defTabSz="1016000" rtl="0" eaLnBrk="0" fontAlgn="base" hangingPunct="0">
        <a:spcBef>
          <a:spcPct val="0"/>
        </a:spcBef>
        <a:spcAft>
          <a:spcPct val="0"/>
        </a:spcAft>
        <a:defRPr sz="4900">
          <a:solidFill>
            <a:schemeClr val="tx2"/>
          </a:solidFill>
          <a:latin typeface="Arial" charset="0"/>
          <a:ea typeface="ＭＳ Ｐゴシック" pitchFamily="48" charset="-128"/>
          <a:cs typeface="ＭＳ Ｐゴシック"/>
        </a:defRPr>
      </a:lvl4pPr>
      <a:lvl5pPr algn="ctr" defTabSz="1016000" rtl="0" eaLnBrk="0" fontAlgn="base" hangingPunct="0">
        <a:spcBef>
          <a:spcPct val="0"/>
        </a:spcBef>
        <a:spcAft>
          <a:spcPct val="0"/>
        </a:spcAft>
        <a:defRPr sz="4900">
          <a:solidFill>
            <a:schemeClr val="tx2"/>
          </a:solidFill>
          <a:latin typeface="Arial" charset="0"/>
          <a:ea typeface="ＭＳ Ｐゴシック" pitchFamily="48" charset="-128"/>
          <a:cs typeface="ＭＳ Ｐゴシック"/>
        </a:defRPr>
      </a:lvl5pPr>
      <a:lvl6pPr marL="457200" algn="ctr" defTabSz="1016000" rtl="0" fontAlgn="base">
        <a:spcBef>
          <a:spcPct val="0"/>
        </a:spcBef>
        <a:spcAft>
          <a:spcPct val="0"/>
        </a:spcAft>
        <a:defRPr sz="4900">
          <a:solidFill>
            <a:schemeClr val="tx2"/>
          </a:solidFill>
          <a:latin typeface="Arial" charset="0"/>
          <a:ea typeface="ＭＳ Ｐゴシック" pitchFamily="48" charset="-128"/>
        </a:defRPr>
      </a:lvl6pPr>
      <a:lvl7pPr marL="914400" algn="ctr" defTabSz="1016000" rtl="0" fontAlgn="base">
        <a:spcBef>
          <a:spcPct val="0"/>
        </a:spcBef>
        <a:spcAft>
          <a:spcPct val="0"/>
        </a:spcAft>
        <a:defRPr sz="4900">
          <a:solidFill>
            <a:schemeClr val="tx2"/>
          </a:solidFill>
          <a:latin typeface="Arial" charset="0"/>
          <a:ea typeface="ＭＳ Ｐゴシック" pitchFamily="48" charset="-128"/>
        </a:defRPr>
      </a:lvl7pPr>
      <a:lvl8pPr marL="1371600" algn="ctr" defTabSz="1016000" rtl="0" fontAlgn="base">
        <a:spcBef>
          <a:spcPct val="0"/>
        </a:spcBef>
        <a:spcAft>
          <a:spcPct val="0"/>
        </a:spcAft>
        <a:defRPr sz="4900">
          <a:solidFill>
            <a:schemeClr val="tx2"/>
          </a:solidFill>
          <a:latin typeface="Arial" charset="0"/>
          <a:ea typeface="ＭＳ Ｐゴシック" pitchFamily="48" charset="-128"/>
        </a:defRPr>
      </a:lvl8pPr>
      <a:lvl9pPr marL="1828800" algn="ctr" defTabSz="1016000" rtl="0" fontAlgn="base">
        <a:spcBef>
          <a:spcPct val="0"/>
        </a:spcBef>
        <a:spcAft>
          <a:spcPct val="0"/>
        </a:spcAft>
        <a:defRPr sz="4900">
          <a:solidFill>
            <a:schemeClr val="tx2"/>
          </a:solidFill>
          <a:latin typeface="Arial" charset="0"/>
          <a:ea typeface="ＭＳ Ｐゴシック" pitchFamily="48" charset="-128"/>
        </a:defRPr>
      </a:lvl9pPr>
    </p:titleStyle>
    <p:bodyStyle>
      <a:lvl1pPr marL="381000" indent="-381000" algn="l" defTabSz="1016000" rtl="0" eaLnBrk="0" fontAlgn="base" hangingPunct="0">
        <a:spcBef>
          <a:spcPct val="20000"/>
        </a:spcBef>
        <a:spcAft>
          <a:spcPct val="0"/>
        </a:spcAft>
        <a:buChar char="•"/>
        <a:defRPr sz="3600">
          <a:solidFill>
            <a:schemeClr val="tx1"/>
          </a:solidFill>
          <a:latin typeface="+mn-lt"/>
          <a:ea typeface="+mn-ea"/>
          <a:cs typeface="ＭＳ Ｐゴシック"/>
        </a:defRPr>
      </a:lvl1pPr>
      <a:lvl2pPr marL="825500" indent="-317500" algn="l" defTabSz="1016000" rtl="0" eaLnBrk="0" fontAlgn="base" hangingPunct="0">
        <a:spcBef>
          <a:spcPct val="20000"/>
        </a:spcBef>
        <a:spcAft>
          <a:spcPct val="0"/>
        </a:spcAft>
        <a:buChar char="–"/>
        <a:defRPr sz="3100">
          <a:solidFill>
            <a:schemeClr val="tx1"/>
          </a:solidFill>
          <a:latin typeface="+mn-lt"/>
          <a:ea typeface="+mn-ea"/>
          <a:cs typeface="ＭＳ Ｐゴシック"/>
        </a:defRPr>
      </a:lvl2pPr>
      <a:lvl3pPr marL="1270000" indent="-254000" algn="l" defTabSz="1016000" rtl="0" eaLnBrk="0" fontAlgn="base" hangingPunct="0">
        <a:spcBef>
          <a:spcPct val="20000"/>
        </a:spcBef>
        <a:spcAft>
          <a:spcPct val="0"/>
        </a:spcAft>
        <a:buChar char="•"/>
        <a:defRPr sz="2700">
          <a:solidFill>
            <a:schemeClr val="tx1"/>
          </a:solidFill>
          <a:latin typeface="+mn-lt"/>
          <a:ea typeface="+mn-ea"/>
          <a:cs typeface="ＭＳ Ｐゴシック"/>
        </a:defRPr>
      </a:lvl3pPr>
      <a:lvl4pPr marL="1778000" indent="-254000" algn="l" defTabSz="1016000" rtl="0" eaLnBrk="0" fontAlgn="base" hangingPunct="0">
        <a:spcBef>
          <a:spcPct val="20000"/>
        </a:spcBef>
        <a:spcAft>
          <a:spcPct val="0"/>
        </a:spcAft>
        <a:buChar char="–"/>
        <a:defRPr sz="2200">
          <a:solidFill>
            <a:schemeClr val="tx1"/>
          </a:solidFill>
          <a:latin typeface="+mn-lt"/>
          <a:ea typeface="+mn-ea"/>
          <a:cs typeface="ＭＳ Ｐゴシック"/>
        </a:defRPr>
      </a:lvl4pPr>
      <a:lvl5pPr marL="2286000" indent="-254000" algn="l" defTabSz="1016000" rtl="0" eaLnBrk="0" fontAlgn="base" hangingPunct="0">
        <a:spcBef>
          <a:spcPct val="20000"/>
        </a:spcBef>
        <a:spcAft>
          <a:spcPct val="0"/>
        </a:spcAft>
        <a:buChar char="»"/>
        <a:defRPr sz="2200">
          <a:solidFill>
            <a:schemeClr val="tx1"/>
          </a:solidFill>
          <a:latin typeface="+mn-lt"/>
          <a:ea typeface="+mn-ea"/>
          <a:cs typeface="ＭＳ Ｐゴシック"/>
        </a:defRPr>
      </a:lvl5pPr>
      <a:lvl6pPr marL="2743200" indent="-254000" algn="l" defTabSz="1016000" rtl="0" fontAlgn="base">
        <a:spcBef>
          <a:spcPct val="20000"/>
        </a:spcBef>
        <a:spcAft>
          <a:spcPct val="0"/>
        </a:spcAft>
        <a:buChar char="»"/>
        <a:defRPr sz="2200">
          <a:solidFill>
            <a:schemeClr val="tx1"/>
          </a:solidFill>
          <a:latin typeface="+mn-lt"/>
          <a:ea typeface="+mn-ea"/>
        </a:defRPr>
      </a:lvl6pPr>
      <a:lvl7pPr marL="3200400" indent="-254000" algn="l" defTabSz="1016000" rtl="0" fontAlgn="base">
        <a:spcBef>
          <a:spcPct val="20000"/>
        </a:spcBef>
        <a:spcAft>
          <a:spcPct val="0"/>
        </a:spcAft>
        <a:buChar char="»"/>
        <a:defRPr sz="2200">
          <a:solidFill>
            <a:schemeClr val="tx1"/>
          </a:solidFill>
          <a:latin typeface="+mn-lt"/>
          <a:ea typeface="+mn-ea"/>
        </a:defRPr>
      </a:lvl7pPr>
      <a:lvl8pPr marL="3657600" indent="-254000" algn="l" defTabSz="1016000" rtl="0" fontAlgn="base">
        <a:spcBef>
          <a:spcPct val="20000"/>
        </a:spcBef>
        <a:spcAft>
          <a:spcPct val="0"/>
        </a:spcAft>
        <a:buChar char="»"/>
        <a:defRPr sz="2200">
          <a:solidFill>
            <a:schemeClr val="tx1"/>
          </a:solidFill>
          <a:latin typeface="+mn-lt"/>
          <a:ea typeface="+mn-ea"/>
        </a:defRPr>
      </a:lvl8pPr>
      <a:lvl9pPr marL="4114800" indent="-254000" algn="l" defTabSz="1016000"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7.xml"/><Relationship Id="rId4" Type="http://schemas.openxmlformats.org/officeDocument/2006/relationships/image" Target="../media/image25.wmf"/></Relationships>
</file>

<file path=ppt/slides/_rels/slide2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279400" y="379413"/>
            <a:ext cx="9677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83025" indent="-3883025"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electromagnetic radiation</a:t>
            </a:r>
            <a:r>
              <a:rPr lang="en-US" altLang="en-US"/>
              <a:t> – transmission of energy through space in the form of oscillating waves</a:t>
            </a:r>
          </a:p>
        </p:txBody>
      </p:sp>
      <p:sp>
        <p:nvSpPr>
          <p:cNvPr id="221190" name="Text Box 6"/>
          <p:cNvSpPr txBox="1">
            <a:spLocks noChangeArrowheads="1"/>
          </p:cNvSpPr>
          <p:nvPr/>
        </p:nvSpPr>
        <p:spPr bwMode="auto">
          <a:xfrm>
            <a:off x="481013" y="2360613"/>
            <a:ext cx="96774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09938" indent="-3309938"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wavelength, </a:t>
            </a:r>
            <a:r>
              <a:rPr lang="el-GR" altLang="en-US" sz="3600" u="sng">
                <a:cs typeface="Arial" charset="0"/>
                <a:sym typeface="Symbol" pitchFamily="18" charset="2"/>
              </a:rPr>
              <a:t></a:t>
            </a:r>
            <a:r>
              <a:rPr lang="en-US" altLang="en-US"/>
              <a:t> – distance between identical points on successive waves</a:t>
            </a:r>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5613" y="4048125"/>
            <a:ext cx="4421187"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4205288"/>
            <a:ext cx="4568825"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11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2119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Text Box 4"/>
          <p:cNvSpPr txBox="1">
            <a:spLocks noChangeArrowheads="1"/>
          </p:cNvSpPr>
          <p:nvPr/>
        </p:nvSpPr>
        <p:spPr bwMode="auto">
          <a:xfrm>
            <a:off x="2246313" y="3351213"/>
            <a:ext cx="586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u="sng"/>
              <a:t>Photoelectric Effect facts</a:t>
            </a:r>
          </a:p>
        </p:txBody>
      </p:sp>
      <p:sp>
        <p:nvSpPr>
          <p:cNvPr id="11267" name="Text Box 7"/>
          <p:cNvSpPr txBox="1">
            <a:spLocks noChangeArrowheads="1"/>
          </p:cNvSpPr>
          <p:nvPr/>
        </p:nvSpPr>
        <p:spPr bwMode="auto">
          <a:xfrm>
            <a:off x="338138" y="303213"/>
            <a:ext cx="972661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If light is a wave, the prediction of the photoelectric effect is:</a:t>
            </a:r>
            <a:br>
              <a:rPr lang="en-US" altLang="en-US"/>
            </a:br>
            <a:r>
              <a:rPr lang="en-US" altLang="en-US" sz="1000"/>
              <a:t/>
            </a:r>
            <a:br>
              <a:rPr lang="en-US" altLang="en-US" sz="1000"/>
            </a:br>
            <a:r>
              <a:rPr lang="en-US" altLang="en-US"/>
              <a:t>	1) # electrons ejected and….</a:t>
            </a:r>
            <a:br>
              <a:rPr lang="en-US" altLang="en-US"/>
            </a:br>
            <a:r>
              <a:rPr lang="en-US" altLang="en-US"/>
              <a:t>	2) kinetic energy which the e</a:t>
            </a:r>
            <a:r>
              <a:rPr lang="en-US" altLang="en-US" baseline="30000"/>
              <a:t>-</a:t>
            </a:r>
            <a:r>
              <a:rPr lang="en-US" altLang="en-US"/>
              <a:t> ejected …. should depend on the intensity of the light wave.</a:t>
            </a:r>
          </a:p>
        </p:txBody>
      </p:sp>
      <p:sp>
        <p:nvSpPr>
          <p:cNvPr id="220169" name="Text Box 9"/>
          <p:cNvSpPr txBox="1">
            <a:spLocks noChangeArrowheads="1"/>
          </p:cNvSpPr>
          <p:nvPr/>
        </p:nvSpPr>
        <p:spPr bwMode="auto">
          <a:xfrm>
            <a:off x="317500" y="4113213"/>
            <a:ext cx="949801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buFontTx/>
              <a:buAutoNum type="arabicPeriod"/>
            </a:pPr>
            <a:r>
              <a:rPr lang="en-US" altLang="en-US"/>
              <a:t># electrons ejected are indeed dependent on the intensity of the light wave </a:t>
            </a:r>
            <a:r>
              <a:rPr lang="en-US" altLang="en-US" sz="4400">
                <a:sym typeface="Wingdings" pitchFamily="2" charset="2"/>
              </a:rPr>
              <a:t></a:t>
            </a:r>
          </a:p>
          <a:p>
            <a:pPr>
              <a:spcBef>
                <a:spcPct val="50000"/>
              </a:spcBef>
              <a:buFontTx/>
              <a:buAutoNum type="arabicPeriod"/>
            </a:pPr>
            <a:r>
              <a:rPr lang="en-US" altLang="en-US"/>
              <a:t>kinetic energy which the e</a:t>
            </a:r>
            <a:r>
              <a:rPr lang="en-US" altLang="en-US" baseline="30000"/>
              <a:t>-</a:t>
            </a:r>
            <a:r>
              <a:rPr lang="en-US" altLang="en-US"/>
              <a:t> ejected do </a:t>
            </a:r>
            <a:r>
              <a:rPr lang="en-US" altLang="en-US" u="sng">
                <a:solidFill>
                  <a:srgbClr val="FF0000"/>
                </a:solidFill>
              </a:rPr>
              <a:t>NOT</a:t>
            </a:r>
            <a:r>
              <a:rPr lang="en-US" altLang="en-US"/>
              <a:t> depend on the intensity of the light wave </a:t>
            </a:r>
            <a:r>
              <a:rPr lang="en-US" altLang="en-US" sz="4400">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1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016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01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34925"/>
            <a:ext cx="342900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9"/>
          <p:cNvSpPr txBox="1">
            <a:spLocks noChangeArrowheads="1"/>
          </p:cNvSpPr>
          <p:nvPr/>
        </p:nvSpPr>
        <p:spPr bwMode="auto">
          <a:xfrm>
            <a:off x="4164013" y="189071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Max Planck  1858-1947</a:t>
            </a:r>
          </a:p>
        </p:txBody>
      </p:sp>
      <p:sp>
        <p:nvSpPr>
          <p:cNvPr id="6" name="Text Box 5"/>
          <p:cNvSpPr txBox="1">
            <a:spLocks noChangeArrowheads="1"/>
          </p:cNvSpPr>
          <p:nvPr/>
        </p:nvSpPr>
        <p:spPr bwMode="auto">
          <a:xfrm>
            <a:off x="412750" y="4722813"/>
            <a:ext cx="9372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5113" indent="-2805113"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1900 Planck: “atoms absorb or release energy in ‘discrete’ (or fixed) amounts”.</a:t>
            </a:r>
          </a:p>
        </p:txBody>
      </p:sp>
      <p:sp>
        <p:nvSpPr>
          <p:cNvPr id="7" name="Text Box 13"/>
          <p:cNvSpPr txBox="1">
            <a:spLocks noChangeArrowheads="1"/>
          </p:cNvSpPr>
          <p:nvPr/>
        </p:nvSpPr>
        <p:spPr bwMode="auto">
          <a:xfrm>
            <a:off x="431800" y="6170613"/>
            <a:ext cx="92186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93938" indent="-2293938"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quantum</a:t>
            </a:r>
            <a:r>
              <a:rPr lang="en-US" altLang="en-US"/>
              <a:t> – the smallest amount of energy an atom can absorb or release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469900" y="771525"/>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52688" indent="-2452688"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quantized</a:t>
            </a:r>
            <a:r>
              <a:rPr lang="en-US" altLang="en-US"/>
              <a:t> – only certain, fixed energies are allowed</a:t>
            </a:r>
          </a:p>
        </p:txBody>
      </p:sp>
      <p:sp>
        <p:nvSpPr>
          <p:cNvPr id="226311" name="Text Box 7"/>
          <p:cNvSpPr txBox="1">
            <a:spLocks noChangeArrowheads="1"/>
          </p:cNvSpPr>
          <p:nvPr/>
        </p:nvSpPr>
        <p:spPr bwMode="auto">
          <a:xfrm>
            <a:off x="469900" y="2360613"/>
            <a:ext cx="9372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continuous</a:t>
            </a:r>
            <a:r>
              <a:rPr lang="en-US" altLang="en-US"/>
              <a:t> – any energy is allowed</a:t>
            </a:r>
          </a:p>
        </p:txBody>
      </p:sp>
      <p:pic>
        <p:nvPicPr>
          <p:cNvPr id="2263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4037013"/>
            <a:ext cx="388620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525" y="4049713"/>
            <a:ext cx="44196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14" name="Text Box 10"/>
          <p:cNvSpPr txBox="1">
            <a:spLocks noChangeArrowheads="1"/>
          </p:cNvSpPr>
          <p:nvPr/>
        </p:nvSpPr>
        <p:spPr bwMode="auto">
          <a:xfrm>
            <a:off x="1498600" y="6246813"/>
            <a:ext cx="2590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continuous</a:t>
            </a:r>
          </a:p>
        </p:txBody>
      </p:sp>
      <p:sp>
        <p:nvSpPr>
          <p:cNvPr id="226315" name="Text Box 11"/>
          <p:cNvSpPr txBox="1">
            <a:spLocks noChangeArrowheads="1"/>
          </p:cNvSpPr>
          <p:nvPr/>
        </p:nvSpPr>
        <p:spPr bwMode="auto">
          <a:xfrm>
            <a:off x="6604000" y="6246813"/>
            <a:ext cx="2438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quantized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3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63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631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63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6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1" grpId="0"/>
      <p:bldP spid="226314" grpId="0"/>
      <p:bldP spid="2263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830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8"/>
          <p:cNvSpPr txBox="1">
            <a:spLocks noChangeArrowheads="1"/>
          </p:cNvSpPr>
          <p:nvPr/>
        </p:nvSpPr>
        <p:spPr bwMode="auto">
          <a:xfrm>
            <a:off x="4222750" y="1217613"/>
            <a:ext cx="533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Albert Einstein  1879-1955</a:t>
            </a:r>
          </a:p>
        </p:txBody>
      </p:sp>
      <p:sp>
        <p:nvSpPr>
          <p:cNvPr id="6" name="Rectangle 12"/>
          <p:cNvSpPr>
            <a:spLocks noChangeArrowheads="1"/>
          </p:cNvSpPr>
          <p:nvPr/>
        </p:nvSpPr>
        <p:spPr bwMode="auto">
          <a:xfrm>
            <a:off x="557213" y="4341813"/>
            <a:ext cx="9372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1905 Einstein: “light exists as a tiny particles”</a:t>
            </a:r>
          </a:p>
        </p:txBody>
      </p:sp>
      <p:sp>
        <p:nvSpPr>
          <p:cNvPr id="7" name="Text Box 13"/>
          <p:cNvSpPr txBox="1">
            <a:spLocks noChangeArrowheads="1"/>
          </p:cNvSpPr>
          <p:nvPr/>
        </p:nvSpPr>
        <p:spPr bwMode="auto">
          <a:xfrm>
            <a:off x="431800" y="5408613"/>
            <a:ext cx="92948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90713" indent="-1890713"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photon</a:t>
            </a:r>
            <a:r>
              <a:rPr lang="en-US" altLang="en-US"/>
              <a:t> – the smallest particle of electromagnetic radiation (or light)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56025"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10"/>
          <p:cNvSpPr txBox="1">
            <a:spLocks noChangeArrowheads="1"/>
          </p:cNvSpPr>
          <p:nvPr/>
        </p:nvSpPr>
        <p:spPr bwMode="auto">
          <a:xfrm>
            <a:off x="6069013" y="379413"/>
            <a:ext cx="1828800" cy="787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600">
                <a:cs typeface="Arial" charset="0"/>
              </a:rPr>
              <a:t> E = h</a:t>
            </a:r>
            <a:r>
              <a:rPr lang="el-GR" altLang="en-US" sz="4400">
                <a:cs typeface="Arial" charset="0"/>
              </a:rPr>
              <a:t>ν</a:t>
            </a:r>
          </a:p>
        </p:txBody>
      </p:sp>
      <p:sp>
        <p:nvSpPr>
          <p:cNvPr id="225291" name="Text Box 11"/>
          <p:cNvSpPr txBox="1">
            <a:spLocks noChangeArrowheads="1"/>
          </p:cNvSpPr>
          <p:nvPr/>
        </p:nvSpPr>
        <p:spPr bwMode="auto">
          <a:xfrm>
            <a:off x="4703763" y="2732088"/>
            <a:ext cx="4724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h = Planck’s constant</a:t>
            </a:r>
            <a:br>
              <a:rPr lang="en-US" altLang="en-US"/>
            </a:br>
            <a:r>
              <a:rPr lang="en-US" altLang="en-US"/>
              <a:t>h = 6.626 x 10</a:t>
            </a:r>
            <a:r>
              <a:rPr lang="en-US" altLang="en-US" baseline="30000">
                <a:latin typeface="Courier New" pitchFamily="49" charset="0"/>
              </a:rPr>
              <a:t>-</a:t>
            </a:r>
            <a:r>
              <a:rPr lang="en-US" altLang="en-US" baseline="30000"/>
              <a:t>34</a:t>
            </a:r>
            <a:r>
              <a:rPr lang="en-US" altLang="en-US"/>
              <a:t> J</a:t>
            </a:r>
            <a:r>
              <a:rPr lang="en-US" altLang="en-US">
                <a:cs typeface="Arial" charset="0"/>
              </a:rPr>
              <a:t>·</a:t>
            </a:r>
            <a:r>
              <a:rPr lang="en-US" altLang="en-US"/>
              <a:t>sec</a:t>
            </a:r>
          </a:p>
        </p:txBody>
      </p:sp>
      <p:sp>
        <p:nvSpPr>
          <p:cNvPr id="7" name="Text Box 11"/>
          <p:cNvSpPr txBox="1">
            <a:spLocks noChangeArrowheads="1"/>
          </p:cNvSpPr>
          <p:nvPr/>
        </p:nvSpPr>
        <p:spPr bwMode="auto">
          <a:xfrm>
            <a:off x="4697413" y="1674813"/>
            <a:ext cx="502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E = energy of a photon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225291"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3632200" y="455613"/>
            <a:ext cx="3733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u="sng"/>
              <a:t>What is light ?</a:t>
            </a:r>
          </a:p>
        </p:txBody>
      </p:sp>
      <p:sp>
        <p:nvSpPr>
          <p:cNvPr id="227333" name="Text Box 5"/>
          <p:cNvSpPr txBox="1">
            <a:spLocks noChangeArrowheads="1"/>
          </p:cNvSpPr>
          <p:nvPr/>
        </p:nvSpPr>
        <p:spPr bwMode="auto">
          <a:xfrm>
            <a:off x="1346200" y="1446213"/>
            <a:ext cx="3657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Is light a wave ?   </a:t>
            </a:r>
          </a:p>
        </p:txBody>
      </p:sp>
      <p:sp>
        <p:nvSpPr>
          <p:cNvPr id="227334" name="Text Box 6"/>
          <p:cNvSpPr txBox="1">
            <a:spLocks noChangeArrowheads="1"/>
          </p:cNvSpPr>
          <p:nvPr/>
        </p:nvSpPr>
        <p:spPr bwMode="auto">
          <a:xfrm>
            <a:off x="6223000" y="1446213"/>
            <a:ext cx="1676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solidFill>
                  <a:srgbClr val="FF0000"/>
                </a:solidFill>
              </a:rPr>
              <a:t>YES !</a:t>
            </a:r>
          </a:p>
        </p:txBody>
      </p:sp>
      <p:sp>
        <p:nvSpPr>
          <p:cNvPr id="227337" name="Line 9"/>
          <p:cNvSpPr>
            <a:spLocks noChangeShapeType="1"/>
          </p:cNvSpPr>
          <p:nvPr/>
        </p:nvSpPr>
        <p:spPr bwMode="auto">
          <a:xfrm>
            <a:off x="5156200" y="1751013"/>
            <a:ext cx="685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7338" name="Rectangle 10"/>
          <p:cNvSpPr>
            <a:spLocks noChangeArrowheads="1"/>
          </p:cNvSpPr>
          <p:nvPr/>
        </p:nvSpPr>
        <p:spPr bwMode="auto">
          <a:xfrm>
            <a:off x="1346200" y="2360613"/>
            <a:ext cx="40830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Is light a particle ?   </a:t>
            </a:r>
          </a:p>
        </p:txBody>
      </p:sp>
      <p:sp>
        <p:nvSpPr>
          <p:cNvPr id="227339" name="Line 11"/>
          <p:cNvSpPr>
            <a:spLocks noChangeShapeType="1"/>
          </p:cNvSpPr>
          <p:nvPr/>
        </p:nvSpPr>
        <p:spPr bwMode="auto">
          <a:xfrm>
            <a:off x="5232400" y="2665413"/>
            <a:ext cx="685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7340" name="Rectangle 12"/>
          <p:cNvSpPr>
            <a:spLocks noChangeArrowheads="1"/>
          </p:cNvSpPr>
          <p:nvPr/>
        </p:nvSpPr>
        <p:spPr bwMode="auto">
          <a:xfrm>
            <a:off x="6223000" y="2360613"/>
            <a:ext cx="1246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solidFill>
                  <a:srgbClr val="FF0000"/>
                </a:solidFill>
              </a:rPr>
              <a:t>YES !</a:t>
            </a:r>
          </a:p>
        </p:txBody>
      </p:sp>
      <p:sp>
        <p:nvSpPr>
          <p:cNvPr id="227341" name="Text Box 13"/>
          <p:cNvSpPr txBox="1">
            <a:spLocks noChangeArrowheads="1"/>
          </p:cNvSpPr>
          <p:nvPr/>
        </p:nvSpPr>
        <p:spPr bwMode="auto">
          <a:xfrm>
            <a:off x="328613" y="3503613"/>
            <a:ext cx="98298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7600" indent="-3657600"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wave-particle duality theory</a:t>
            </a:r>
            <a:r>
              <a:rPr lang="en-US" altLang="en-US"/>
              <a:t> – sometimes light exhibits properties of a wave, and at other times it exhibits properties of a particle</a:t>
            </a:r>
          </a:p>
        </p:txBody>
      </p:sp>
      <p:sp>
        <p:nvSpPr>
          <p:cNvPr id="227342" name="Text Box 14"/>
          <p:cNvSpPr txBox="1">
            <a:spLocks noChangeArrowheads="1"/>
          </p:cNvSpPr>
          <p:nvPr/>
        </p:nvSpPr>
        <p:spPr bwMode="auto">
          <a:xfrm>
            <a:off x="6756400" y="6018213"/>
            <a:ext cx="2055813" cy="879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4000">
                <a:cs typeface="Arial" charset="0"/>
              </a:rPr>
              <a:t> E</a:t>
            </a:r>
            <a:r>
              <a:rPr lang="en-US" altLang="en-US" sz="3600">
                <a:cs typeface="Arial" charset="0"/>
              </a:rPr>
              <a:t> = </a:t>
            </a:r>
            <a:r>
              <a:rPr lang="en-US" altLang="en-US" sz="4000">
                <a:cs typeface="Arial" charset="0"/>
              </a:rPr>
              <a:t>h</a:t>
            </a:r>
            <a:r>
              <a:rPr lang="el-GR" altLang="en-US" sz="5000">
                <a:cs typeface="Arial" charset="0"/>
              </a:rPr>
              <a:t>ν</a:t>
            </a:r>
          </a:p>
        </p:txBody>
      </p:sp>
      <p:sp>
        <p:nvSpPr>
          <p:cNvPr id="227343" name="Text Box 15"/>
          <p:cNvSpPr txBox="1">
            <a:spLocks noChangeArrowheads="1"/>
          </p:cNvSpPr>
          <p:nvPr/>
        </p:nvSpPr>
        <p:spPr bwMode="auto">
          <a:xfrm>
            <a:off x="1346200" y="6018213"/>
            <a:ext cx="2286000" cy="879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  </a:t>
            </a:r>
            <a:r>
              <a:rPr lang="en-US" altLang="en-US" sz="4000"/>
              <a:t>c =</a:t>
            </a:r>
            <a:r>
              <a:rPr lang="en-US" altLang="en-US"/>
              <a:t> </a:t>
            </a:r>
            <a:r>
              <a:rPr lang="el-GR" altLang="en-US" sz="5000">
                <a:cs typeface="Arial" charset="0"/>
                <a:sym typeface="Symbol" pitchFamily="18" charset="2"/>
              </a:rPr>
              <a:t></a:t>
            </a:r>
            <a:r>
              <a:rPr lang="el-GR" altLang="en-US" sz="5000">
                <a:cs typeface="Arial" charset="0"/>
              </a:rPr>
              <a:t>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3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73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733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733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73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73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734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73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7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p:bldP spid="227334" grpId="0"/>
      <p:bldP spid="227337" grpId="0" animBg="1"/>
      <p:bldP spid="227338" grpId="0"/>
      <p:bldP spid="227339" grpId="0" animBg="1"/>
      <p:bldP spid="227340" grpId="0"/>
      <p:bldP spid="227341" grpId="0"/>
      <p:bldP spid="227342" grpId="0" animBg="1"/>
      <p:bldP spid="2273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336497" y="4341812"/>
            <a:ext cx="769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dirty="0"/>
              <a:t>How much energy (in Joules) does a photon of </a:t>
            </a:r>
            <a:r>
              <a:rPr lang="en-US" altLang="en-US" dirty="0" smtClean="0"/>
              <a:t>555.4 </a:t>
            </a:r>
            <a:r>
              <a:rPr lang="en-US" altLang="en-US" dirty="0"/>
              <a:t>nm possess ?</a:t>
            </a:r>
          </a:p>
        </p:txBody>
      </p:sp>
      <p:sp>
        <p:nvSpPr>
          <p:cNvPr id="4" name="Text Box 15"/>
          <p:cNvSpPr txBox="1">
            <a:spLocks noChangeArrowheads="1"/>
          </p:cNvSpPr>
          <p:nvPr/>
        </p:nvSpPr>
        <p:spPr bwMode="auto">
          <a:xfrm>
            <a:off x="1495234" y="608011"/>
            <a:ext cx="2286000" cy="879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dirty="0"/>
              <a:t>  </a:t>
            </a:r>
            <a:r>
              <a:rPr lang="en-US" altLang="en-US" sz="4000" dirty="0"/>
              <a:t>c =</a:t>
            </a:r>
            <a:r>
              <a:rPr lang="en-US" altLang="en-US" dirty="0"/>
              <a:t> </a:t>
            </a:r>
            <a:r>
              <a:rPr lang="el-GR" altLang="en-US" sz="5000" dirty="0">
                <a:cs typeface="Arial" charset="0"/>
                <a:sym typeface="Symbol" pitchFamily="18" charset="2"/>
              </a:rPr>
              <a:t></a:t>
            </a:r>
            <a:r>
              <a:rPr lang="el-GR" altLang="en-US" sz="5000" dirty="0">
                <a:cs typeface="Arial" charset="0"/>
              </a:rPr>
              <a:t>ν</a:t>
            </a:r>
          </a:p>
        </p:txBody>
      </p:sp>
      <p:sp>
        <p:nvSpPr>
          <p:cNvPr id="5" name="Text Box 14"/>
          <p:cNvSpPr txBox="1">
            <a:spLocks noChangeArrowheads="1"/>
          </p:cNvSpPr>
          <p:nvPr/>
        </p:nvSpPr>
        <p:spPr bwMode="auto">
          <a:xfrm>
            <a:off x="6221413" y="608012"/>
            <a:ext cx="2057400" cy="879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4000">
                <a:cs typeface="Arial" charset="0"/>
              </a:rPr>
              <a:t> E</a:t>
            </a:r>
            <a:r>
              <a:rPr lang="en-US" altLang="en-US" sz="3600">
                <a:cs typeface="Arial" charset="0"/>
              </a:rPr>
              <a:t> = </a:t>
            </a:r>
            <a:r>
              <a:rPr lang="en-US" altLang="en-US" sz="4000">
                <a:cs typeface="Arial" charset="0"/>
              </a:rPr>
              <a:t>h</a:t>
            </a:r>
            <a:r>
              <a:rPr lang="el-GR" altLang="en-US" sz="5000">
                <a:cs typeface="Arial" charset="0"/>
              </a:rPr>
              <a:t>ν</a:t>
            </a:r>
          </a:p>
        </p:txBody>
      </p:sp>
      <p:grpSp>
        <p:nvGrpSpPr>
          <p:cNvPr id="13" name="Group 12"/>
          <p:cNvGrpSpPr>
            <a:grpSpLocks/>
          </p:cNvGrpSpPr>
          <p:nvPr/>
        </p:nvGrpSpPr>
        <p:grpSpPr bwMode="auto">
          <a:xfrm>
            <a:off x="3891297" y="1903412"/>
            <a:ext cx="2251075" cy="1477962"/>
            <a:chOff x="3873844" y="4265612"/>
            <a:chExt cx="2282951" cy="1477328"/>
          </a:xfrm>
        </p:grpSpPr>
        <p:sp>
          <p:nvSpPr>
            <p:cNvPr id="17415" name="Text Box 9"/>
            <p:cNvSpPr txBox="1">
              <a:spLocks noChangeArrowheads="1"/>
            </p:cNvSpPr>
            <p:nvPr/>
          </p:nvSpPr>
          <p:spPr bwMode="auto">
            <a:xfrm>
              <a:off x="3873844" y="4311778"/>
              <a:ext cx="2282951" cy="138499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600"/>
                <a:t> </a:t>
              </a:r>
              <a:r>
                <a:rPr lang="en-US" altLang="en-US"/>
                <a:t> </a:t>
              </a:r>
              <a:br>
                <a:rPr lang="en-US" altLang="en-US"/>
              </a:br>
              <a:r>
                <a:rPr lang="en-US" altLang="en-US"/>
                <a:t/>
              </a:r>
              <a:br>
                <a:rPr lang="en-US" altLang="en-US"/>
              </a:br>
              <a:endParaRPr lang="en-US" altLang="en-US" sz="1600"/>
            </a:p>
          </p:txBody>
        </p:sp>
        <p:grpSp>
          <p:nvGrpSpPr>
            <p:cNvPr id="17416" name="Group 7"/>
            <p:cNvGrpSpPr>
              <a:grpSpLocks/>
            </p:cNvGrpSpPr>
            <p:nvPr/>
          </p:nvGrpSpPr>
          <p:grpSpPr bwMode="auto">
            <a:xfrm>
              <a:off x="3927939" y="4265612"/>
              <a:ext cx="2197700" cy="1477328"/>
              <a:chOff x="7626119" y="4777161"/>
              <a:chExt cx="1389629" cy="1477329"/>
            </a:xfrm>
          </p:grpSpPr>
          <p:sp>
            <p:nvSpPr>
              <p:cNvPr id="17417" name="TextBox 3"/>
              <p:cNvSpPr txBox="1">
                <a:spLocks noChangeArrowheads="1"/>
              </p:cNvSpPr>
              <p:nvPr/>
            </p:nvSpPr>
            <p:spPr bwMode="auto">
              <a:xfrm>
                <a:off x="7626119" y="5081456"/>
                <a:ext cx="1034487" cy="70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eaLnBrk="1" hangingPunct="1"/>
                <a:r>
                  <a:rPr lang="en-US" altLang="en-US" sz="4000"/>
                  <a:t>E =</a:t>
                </a:r>
              </a:p>
            </p:txBody>
          </p:sp>
          <p:grpSp>
            <p:nvGrpSpPr>
              <p:cNvPr id="17418" name="Group 18"/>
              <p:cNvGrpSpPr>
                <a:grpSpLocks/>
              </p:cNvGrpSpPr>
              <p:nvPr/>
            </p:nvGrpSpPr>
            <p:grpSpPr bwMode="auto">
              <a:xfrm>
                <a:off x="8114729" y="4777161"/>
                <a:ext cx="901019" cy="1477329"/>
                <a:chOff x="3983209" y="4112998"/>
                <a:chExt cx="1524000" cy="1479149"/>
              </a:xfrm>
            </p:grpSpPr>
            <p:sp>
              <p:nvSpPr>
                <p:cNvPr id="17419" name="TextBox 14"/>
                <p:cNvSpPr txBox="1">
                  <a:spLocks noChangeArrowheads="1"/>
                </p:cNvSpPr>
                <p:nvPr/>
              </p:nvSpPr>
              <p:spPr bwMode="auto">
                <a:xfrm>
                  <a:off x="3983209" y="4112998"/>
                  <a:ext cx="1524000" cy="147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lgn="ctr" eaLnBrk="1" hangingPunct="1"/>
                  <a:r>
                    <a:rPr lang="en-US" altLang="en-US" sz="4000"/>
                    <a:t>hc</a:t>
                  </a:r>
                </a:p>
                <a:p>
                  <a:pPr algn="ctr" eaLnBrk="1" hangingPunct="1"/>
                  <a:r>
                    <a:rPr lang="el-GR" altLang="en-US" sz="5000">
                      <a:cs typeface="Arial" charset="0"/>
                      <a:sym typeface="Symbol" pitchFamily="18" charset="2"/>
                    </a:rPr>
                    <a:t></a:t>
                  </a:r>
                  <a:endParaRPr lang="en-US" altLang="en-US" sz="5000"/>
                </a:p>
              </p:txBody>
            </p:sp>
            <p:cxnSp>
              <p:nvCxnSpPr>
                <p:cNvPr id="17420" name="Straight Connector 16"/>
                <p:cNvCxnSpPr>
                  <a:cxnSpLocks noChangeShapeType="1"/>
                </p:cNvCxnSpPr>
                <p:nvPr/>
              </p:nvCxnSpPr>
              <p:spPr bwMode="auto">
                <a:xfrm>
                  <a:off x="4258022" y="4790494"/>
                  <a:ext cx="896717" cy="0"/>
                </a:xfrm>
                <a:prstGeom prst="line">
                  <a:avLst/>
                </a:prstGeom>
                <a:noFill/>
                <a:ln w="349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cxnSp>
        <p:nvCxnSpPr>
          <p:cNvPr id="14" name="Straight Arrow Connector 13"/>
          <p:cNvCxnSpPr/>
          <p:nvPr/>
        </p:nvCxnSpPr>
        <p:spPr bwMode="auto">
          <a:xfrm>
            <a:off x="2717006" y="1674812"/>
            <a:ext cx="914400" cy="887120"/>
          </a:xfrm>
          <a:prstGeom prst="straightConnector1">
            <a:avLst/>
          </a:prstGeom>
          <a:solidFill>
            <a:schemeClr val="accent1"/>
          </a:solidFill>
          <a:ln w="38100" cap="flat" cmpd="sng" algn="ctr">
            <a:solidFill>
              <a:schemeClr val="tx1"/>
            </a:solidFill>
            <a:prstDash val="solid"/>
            <a:round/>
            <a:headEnd type="none" w="med" len="med"/>
            <a:tailEnd type="arrow" w="lg" len="med"/>
          </a:ln>
          <a:effectLst/>
        </p:spPr>
      </p:cxnSp>
      <p:cxnSp>
        <p:nvCxnSpPr>
          <p:cNvPr id="17" name="Straight Arrow Connector 16"/>
          <p:cNvCxnSpPr/>
          <p:nvPr/>
        </p:nvCxnSpPr>
        <p:spPr bwMode="auto">
          <a:xfrm flipH="1">
            <a:off x="6335713" y="1634581"/>
            <a:ext cx="914400" cy="967581"/>
          </a:xfrm>
          <a:prstGeom prst="straightConnector1">
            <a:avLst/>
          </a:prstGeom>
          <a:solidFill>
            <a:schemeClr val="accent1"/>
          </a:solidFill>
          <a:ln w="38100" cap="flat" cmpd="sng" algn="ctr">
            <a:solidFill>
              <a:schemeClr val="tx1"/>
            </a:solidFill>
            <a:prstDash val="solid"/>
            <a:round/>
            <a:headEnd type="none" w="med" len="med"/>
            <a:tailEnd type="arrow" w="lg" len="med"/>
          </a:ln>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3311525" y="6262688"/>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17411" name="Text Box 6"/>
          <p:cNvSpPr txBox="1">
            <a:spLocks noChangeArrowheads="1"/>
          </p:cNvSpPr>
          <p:nvPr/>
        </p:nvSpPr>
        <p:spPr bwMode="auto">
          <a:xfrm>
            <a:off x="126206" y="5332413"/>
            <a:ext cx="99060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859338" indent="-4859338"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marL="4572000" indent="-4572000">
              <a:spcBef>
                <a:spcPct val="50000"/>
              </a:spcBef>
            </a:pPr>
            <a:r>
              <a:rPr lang="en-US" altLang="en-US" sz="3400" u="sng" dirty="0"/>
              <a:t>continuous spectrum</a:t>
            </a:r>
            <a:r>
              <a:rPr lang="en-US" altLang="en-US" dirty="0"/>
              <a:t> </a:t>
            </a:r>
            <a:r>
              <a:rPr lang="en-US" altLang="en-US" dirty="0" smtClean="0"/>
              <a:t>– all </a:t>
            </a:r>
            <a:r>
              <a:rPr lang="en-US" altLang="en-US" dirty="0"/>
              <a:t>colors in the visible </a:t>
            </a:r>
            <a:r>
              <a:rPr lang="en-US" altLang="en-US" dirty="0" smtClean="0"/>
              <a:t>spectrum where one color bleeds into the next with no discontinuity</a:t>
            </a:r>
            <a:endParaRPr lang="en-US" altLang="en-US" dirty="0"/>
          </a:p>
        </p:txBody>
      </p:sp>
      <p:pic>
        <p:nvPicPr>
          <p:cNvPr id="184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8100"/>
            <a:ext cx="10152063"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2112963"/>
            <a:ext cx="9825037"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0"/>
            <a:ext cx="3690938" cy="755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p:cNvSpPr txBox="1">
            <a:spLocks noChangeArrowheads="1"/>
          </p:cNvSpPr>
          <p:nvPr/>
        </p:nvSpPr>
        <p:spPr bwMode="auto">
          <a:xfrm>
            <a:off x="4394200" y="1370013"/>
            <a:ext cx="57642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92350" indent="-2292350"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emission spectrum</a:t>
            </a:r>
            <a:r>
              <a:rPr lang="en-US" altLang="en-US"/>
              <a:t> – light emitted from an excited species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4189413"/>
            <a:ext cx="9626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760413"/>
            <a:ext cx="93726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4275" y="2030413"/>
            <a:ext cx="423386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338" y="2370138"/>
            <a:ext cx="2217737"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a:off x="508000" y="1979613"/>
            <a:ext cx="3175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spAutoFit/>
          </a:bodyPr>
          <a:lstStyle>
            <a:lvl1pPr defTabSz="1016000" eaLnBrk="0" hangingPunct="0">
              <a:defRPr sz="3200" b="1">
                <a:solidFill>
                  <a:schemeClr val="tx1"/>
                </a:solidFill>
                <a:latin typeface="Arial" charset="0"/>
                <a:ea typeface="ＭＳ Ｐゴシック" pitchFamily="34" charset="-128"/>
              </a:defRPr>
            </a:lvl1pPr>
            <a:lvl2pPr marL="742950" indent="-285750" defTabSz="1016000" eaLnBrk="0" hangingPunct="0">
              <a:defRPr sz="3200" b="1">
                <a:solidFill>
                  <a:schemeClr val="tx1"/>
                </a:solidFill>
                <a:latin typeface="Arial" charset="0"/>
                <a:ea typeface="ＭＳ Ｐゴシック" pitchFamily="34" charset="-128"/>
              </a:defRPr>
            </a:lvl2pPr>
            <a:lvl3pPr marL="1143000" indent="-228600" defTabSz="1016000" eaLnBrk="0" hangingPunct="0">
              <a:defRPr sz="3200" b="1">
                <a:solidFill>
                  <a:schemeClr val="tx1"/>
                </a:solidFill>
                <a:latin typeface="Arial" charset="0"/>
                <a:ea typeface="ＭＳ Ｐゴシック" pitchFamily="34" charset="-128"/>
              </a:defRPr>
            </a:lvl3pPr>
            <a:lvl4pPr marL="1600200" indent="-228600" defTabSz="1016000" eaLnBrk="0" hangingPunct="0">
              <a:defRPr sz="3200" b="1">
                <a:solidFill>
                  <a:schemeClr val="tx1"/>
                </a:solidFill>
                <a:latin typeface="Arial" charset="0"/>
                <a:ea typeface="ＭＳ Ｐゴシック" pitchFamily="34" charset="-128"/>
              </a:defRPr>
            </a:lvl4pPr>
            <a:lvl5pPr marL="2057400" indent="-228600" defTabSz="1016000" eaLnBrk="0" hangingPunct="0">
              <a:defRPr sz="3200" b="1">
                <a:solidFill>
                  <a:schemeClr val="tx1"/>
                </a:solidFill>
                <a:latin typeface="Arial" charset="0"/>
                <a:ea typeface="ＭＳ Ｐゴシック" pitchFamily="34" charset="-128"/>
              </a:defRPr>
            </a:lvl5pPr>
            <a:lvl6pPr marL="2514600" indent="-228600" defTabSz="10160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defTabSz="10160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defTabSz="10160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defTabSz="10160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eaLnBrk="1" hangingPunct="1">
              <a:spcBef>
                <a:spcPct val="50000"/>
              </a:spcBef>
            </a:pPr>
            <a:r>
              <a:rPr lang="en-US" altLang="en-US" sz="2700" b="0">
                <a:latin typeface="Times New Roman" pitchFamily="18" charset="0"/>
              </a:rPr>
              <a:t>Hydrogen discharge tube</a:t>
            </a:r>
          </a:p>
        </p:txBody>
      </p:sp>
      <p:sp>
        <p:nvSpPr>
          <p:cNvPr id="21509" name="Text Box 5"/>
          <p:cNvSpPr txBox="1">
            <a:spLocks noChangeArrowheads="1"/>
          </p:cNvSpPr>
          <p:nvPr/>
        </p:nvSpPr>
        <p:spPr bwMode="auto">
          <a:xfrm>
            <a:off x="6348413" y="1354138"/>
            <a:ext cx="34718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spAutoFit/>
          </a:bodyPr>
          <a:lstStyle>
            <a:lvl1pPr defTabSz="1016000" eaLnBrk="0" hangingPunct="0">
              <a:defRPr sz="3200" b="1">
                <a:solidFill>
                  <a:schemeClr val="tx1"/>
                </a:solidFill>
                <a:latin typeface="Arial" charset="0"/>
                <a:ea typeface="ＭＳ Ｐゴシック" pitchFamily="34" charset="-128"/>
              </a:defRPr>
            </a:lvl1pPr>
            <a:lvl2pPr marL="742950" indent="-285750" defTabSz="1016000" eaLnBrk="0" hangingPunct="0">
              <a:defRPr sz="3200" b="1">
                <a:solidFill>
                  <a:schemeClr val="tx1"/>
                </a:solidFill>
                <a:latin typeface="Arial" charset="0"/>
                <a:ea typeface="ＭＳ Ｐゴシック" pitchFamily="34" charset="-128"/>
              </a:defRPr>
            </a:lvl2pPr>
            <a:lvl3pPr marL="1143000" indent="-228600" defTabSz="1016000" eaLnBrk="0" hangingPunct="0">
              <a:defRPr sz="3200" b="1">
                <a:solidFill>
                  <a:schemeClr val="tx1"/>
                </a:solidFill>
                <a:latin typeface="Arial" charset="0"/>
                <a:ea typeface="ＭＳ Ｐゴシック" pitchFamily="34" charset="-128"/>
              </a:defRPr>
            </a:lvl3pPr>
            <a:lvl4pPr marL="1600200" indent="-228600" defTabSz="1016000" eaLnBrk="0" hangingPunct="0">
              <a:defRPr sz="3200" b="1">
                <a:solidFill>
                  <a:schemeClr val="tx1"/>
                </a:solidFill>
                <a:latin typeface="Arial" charset="0"/>
                <a:ea typeface="ＭＳ Ｐゴシック" pitchFamily="34" charset="-128"/>
              </a:defRPr>
            </a:lvl4pPr>
            <a:lvl5pPr marL="2057400" indent="-228600" defTabSz="1016000" eaLnBrk="0" hangingPunct="0">
              <a:defRPr sz="3200" b="1">
                <a:solidFill>
                  <a:schemeClr val="tx1"/>
                </a:solidFill>
                <a:latin typeface="Arial" charset="0"/>
                <a:ea typeface="ＭＳ Ｐゴシック" pitchFamily="34" charset="-128"/>
              </a:defRPr>
            </a:lvl5pPr>
            <a:lvl6pPr marL="2514600" indent="-228600" defTabSz="10160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defTabSz="10160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defTabSz="10160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defTabSz="10160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eaLnBrk="1" hangingPunct="1">
              <a:spcBef>
                <a:spcPct val="50000"/>
              </a:spcBef>
            </a:pPr>
            <a:r>
              <a:rPr lang="en-US" altLang="en-US" sz="2700" b="0">
                <a:latin typeface="Times New Roman" pitchFamily="18" charset="0"/>
              </a:rPr>
              <a:t>resulting line spectrum</a:t>
            </a:r>
          </a:p>
        </p:txBody>
      </p:sp>
      <p:sp>
        <p:nvSpPr>
          <p:cNvPr id="232454" name="Text Box 6"/>
          <p:cNvSpPr txBox="1">
            <a:spLocks noChangeArrowheads="1"/>
          </p:cNvSpPr>
          <p:nvPr/>
        </p:nvSpPr>
        <p:spPr bwMode="auto">
          <a:xfrm>
            <a:off x="277813" y="5789613"/>
            <a:ext cx="98806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257550" indent="-3257550"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line spectrum</a:t>
            </a:r>
            <a:r>
              <a:rPr lang="en-US" altLang="en-US"/>
              <a:t> – light of only certain wavelengths (or colors) are observed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8013"/>
            <a:ext cx="101092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p:cNvSpPr>
            <a:spLocks noChangeArrowheads="1"/>
          </p:cNvSpPr>
          <p:nvPr/>
        </p:nvSpPr>
        <p:spPr bwMode="auto">
          <a:xfrm>
            <a:off x="3098800" y="227013"/>
            <a:ext cx="463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400"/>
              <a:t>The line spectrum of hydrogen</a:t>
            </a:r>
          </a:p>
        </p:txBody>
      </p:sp>
      <p:pic>
        <p:nvPicPr>
          <p:cNvPr id="2304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3198813"/>
            <a:ext cx="101028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5789613"/>
            <a:ext cx="9144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8" name="Rectangle 8"/>
          <p:cNvSpPr>
            <a:spLocks noChangeArrowheads="1"/>
          </p:cNvSpPr>
          <p:nvPr/>
        </p:nvSpPr>
        <p:spPr bwMode="auto">
          <a:xfrm>
            <a:off x="3327400" y="2741613"/>
            <a:ext cx="4329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400"/>
              <a:t>The line spectrum of sodium</a:t>
            </a:r>
          </a:p>
        </p:txBody>
      </p:sp>
      <p:sp>
        <p:nvSpPr>
          <p:cNvPr id="230409" name="Rectangle 9"/>
          <p:cNvSpPr>
            <a:spLocks noChangeArrowheads="1"/>
          </p:cNvSpPr>
          <p:nvPr/>
        </p:nvSpPr>
        <p:spPr bwMode="auto">
          <a:xfrm>
            <a:off x="3479800" y="5256213"/>
            <a:ext cx="3973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400"/>
              <a:t>The line spectrum of neon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0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040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04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0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8" grpId="0"/>
      <p:bldP spid="23040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582613" y="379413"/>
            <a:ext cx="41163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000">
                <a:latin typeface="Times New Roman" pitchFamily="18" charset="0"/>
              </a:rPr>
              <a:t>Niels Bohr  1885-1962</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200" y="303213"/>
            <a:ext cx="4378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3478" name="Group 6"/>
          <p:cNvGraphicFramePr>
            <a:graphicFrameLocks noGrp="1"/>
          </p:cNvGraphicFramePr>
          <p:nvPr/>
        </p:nvGraphicFramePr>
        <p:xfrm>
          <a:off x="7059613" y="5027613"/>
          <a:ext cx="2282825" cy="2362200"/>
        </p:xfrm>
        <a:graphic>
          <a:graphicData uri="http://schemas.openxmlformats.org/drawingml/2006/table">
            <a:tbl>
              <a:tblPr/>
              <a:tblGrid>
                <a:gridCol w="638175"/>
                <a:gridCol w="1644650"/>
              </a:tblGrid>
              <a:tr h="582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sng" strike="noStrike" cap="none" normalizeH="0" baseline="0" dirty="0" smtClean="0">
                          <a:ln>
                            <a:noFill/>
                          </a:ln>
                          <a:solidFill>
                            <a:schemeClr val="tx1"/>
                          </a:solidFill>
                          <a:effectLst/>
                          <a:latin typeface="Times New Roman" pitchFamily="18" charset="0"/>
                          <a:ea typeface="ＭＳ Ｐゴシック" pitchFamily="48" charset="-128"/>
                          <a:cs typeface="Times New Roman" pitchFamily="18" charset="0"/>
                        </a:rPr>
                        <a:t>n</a:t>
                      </a:r>
                      <a:endParaRPr kumimoji="0" lang="en-US" sz="1700" b="0" i="0" u="none" strike="noStrike" cap="none" normalizeH="0" baseline="0" dirty="0" smtClean="0">
                        <a:ln>
                          <a:noFill/>
                        </a:ln>
                        <a:solidFill>
                          <a:schemeClr val="tx1"/>
                        </a:solidFill>
                        <a:effectLst/>
                        <a:latin typeface="Arial" charset="0"/>
                        <a:ea typeface="ＭＳ Ｐゴシック" pitchFamily="48" charset="-128"/>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t>distance from</a:t>
                      </a:r>
                      <a:br>
                        <a:rPr kumimoji="0" lang="en-US" sz="1700" b="1" i="0" u="none"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br>
                      <a:r>
                        <a:rPr kumimoji="0" lang="en-US" sz="1700" b="1" i="0" u="sng"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t>nucleus</a:t>
                      </a:r>
                      <a:endParaRPr kumimoji="0" lang="en-US" sz="1700" b="0" i="0" u="none" strike="noStrike" cap="none" normalizeH="0" baseline="0" smtClean="0">
                        <a:ln>
                          <a:noFill/>
                        </a:ln>
                        <a:solidFill>
                          <a:schemeClr val="tx1"/>
                        </a:solidFill>
                        <a:effectLst/>
                        <a:latin typeface="Arial" charset="0"/>
                        <a:ea typeface="ＭＳ Ｐゴシック" pitchFamily="48" charset="-128"/>
                      </a:endParaRPr>
                    </a:p>
                  </a:txBody>
                  <a:tcPr anchor="ctr" horzOverflow="overflow">
                    <a:lnL>
                      <a:noFill/>
                    </a:lnL>
                    <a:lnR cap="flat">
                      <a:noFill/>
                    </a:lnR>
                    <a:lnT cap="flat">
                      <a:noFill/>
                    </a:lnT>
                    <a:lnB>
                      <a:noFill/>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t>1</a:t>
                      </a:r>
                      <a:endParaRPr kumimoji="0" lang="en-US" sz="1700" b="1" i="0" u="none" strike="noStrike" cap="none" normalizeH="0" baseline="0" smtClean="0">
                        <a:ln>
                          <a:noFill/>
                        </a:ln>
                        <a:solidFill>
                          <a:schemeClr val="tx1"/>
                        </a:solidFill>
                        <a:effectLst/>
                        <a:latin typeface="Arial" charset="0"/>
                        <a:ea typeface="ＭＳ Ｐゴシック" pitchFamily="48" charset="-128"/>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t>53 pm</a:t>
                      </a:r>
                      <a:endParaRPr kumimoji="0" lang="en-US" sz="1700" b="1" i="0" u="none" strike="noStrike" cap="none" normalizeH="0" baseline="0" smtClean="0">
                        <a:ln>
                          <a:noFill/>
                        </a:ln>
                        <a:solidFill>
                          <a:schemeClr val="tx1"/>
                        </a:solidFill>
                        <a:effectLst/>
                        <a:latin typeface="Arial" charset="0"/>
                        <a:ea typeface="ＭＳ Ｐゴシック" pitchFamily="48" charset="-128"/>
                      </a:endParaRPr>
                    </a:p>
                  </a:txBody>
                  <a:tcPr anchor="ctr" horzOverflow="overflow">
                    <a:lnL>
                      <a:noFill/>
                    </a:lnL>
                    <a:lnR cap="flat">
                      <a:noFill/>
                    </a:lnR>
                    <a:lnT>
                      <a:noFill/>
                    </a:lnT>
                    <a:lnB>
                      <a:noFill/>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t>2</a:t>
                      </a:r>
                      <a:endParaRPr kumimoji="0" lang="en-US" sz="1700" b="1" i="0" u="none" strike="noStrike" cap="none" normalizeH="0" baseline="0" smtClean="0">
                        <a:ln>
                          <a:noFill/>
                        </a:ln>
                        <a:solidFill>
                          <a:schemeClr val="tx1"/>
                        </a:solidFill>
                        <a:effectLst/>
                        <a:latin typeface="Arial" charset="0"/>
                        <a:ea typeface="ＭＳ Ｐゴシック" pitchFamily="48" charset="-128"/>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chemeClr val="tx1"/>
                          </a:solidFill>
                          <a:effectLst/>
                          <a:latin typeface="Times New Roman" pitchFamily="18" charset="0"/>
                          <a:ea typeface="ＭＳ Ｐゴシック" pitchFamily="48" charset="-128"/>
                          <a:cs typeface="Times New Roman" pitchFamily="18" charset="0"/>
                        </a:rPr>
                        <a:t>212 pm</a:t>
                      </a:r>
                      <a:endParaRPr kumimoji="0" lang="en-US" sz="1700" b="1" i="0" u="none" strike="noStrike" cap="none" normalizeH="0" baseline="0" dirty="0" smtClean="0">
                        <a:ln>
                          <a:noFill/>
                        </a:ln>
                        <a:solidFill>
                          <a:schemeClr val="tx1"/>
                        </a:solidFill>
                        <a:effectLst/>
                        <a:latin typeface="Arial" charset="0"/>
                        <a:ea typeface="ＭＳ Ｐゴシック" pitchFamily="48" charset="-128"/>
                      </a:endParaRPr>
                    </a:p>
                  </a:txBody>
                  <a:tcPr anchor="ctr" horzOverflow="overflow">
                    <a:lnL>
                      <a:noFill/>
                    </a:lnL>
                    <a:lnR cap="flat">
                      <a:noFill/>
                    </a:lnR>
                    <a:lnT>
                      <a:noFill/>
                    </a:lnT>
                    <a:lnB>
                      <a:noFill/>
                    </a:lnB>
                    <a:lnTlToBr>
                      <a:noFill/>
                    </a:lnTlToBr>
                    <a:lnBlToTr>
                      <a:noFill/>
                    </a:lnBlToTr>
                    <a:noFill/>
                  </a:tcPr>
                </a:tc>
              </a:tr>
              <a:tr h="306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t>3</a:t>
                      </a:r>
                      <a:endParaRPr kumimoji="0" lang="en-US" sz="1700" b="1" i="0" u="none" strike="noStrike" cap="none" normalizeH="0" baseline="0" smtClean="0">
                        <a:ln>
                          <a:noFill/>
                        </a:ln>
                        <a:solidFill>
                          <a:schemeClr val="tx1"/>
                        </a:solidFill>
                        <a:effectLst/>
                        <a:latin typeface="Arial" charset="0"/>
                        <a:ea typeface="ＭＳ Ｐゴシック" pitchFamily="48" charset="-128"/>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t>476 pm</a:t>
                      </a:r>
                      <a:endParaRPr kumimoji="0" lang="en-US" sz="1700" b="1" i="0" u="none" strike="noStrike" cap="none" normalizeH="0" baseline="0" smtClean="0">
                        <a:ln>
                          <a:noFill/>
                        </a:ln>
                        <a:solidFill>
                          <a:schemeClr val="tx1"/>
                        </a:solidFill>
                        <a:effectLst/>
                        <a:latin typeface="Arial" charset="0"/>
                        <a:ea typeface="ＭＳ Ｐゴシック" pitchFamily="48" charset="-128"/>
                      </a:endParaRPr>
                    </a:p>
                  </a:txBody>
                  <a:tcPr anchor="ctr" horzOverflow="overflow">
                    <a:lnL>
                      <a:noFill/>
                    </a:lnL>
                    <a:lnR cap="flat">
                      <a:noFill/>
                    </a:lnR>
                    <a:lnT>
                      <a:noFill/>
                    </a:lnT>
                    <a:lnB>
                      <a:noFill/>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t>4</a:t>
                      </a:r>
                      <a:endParaRPr kumimoji="0" lang="en-US" sz="1700" b="1" i="0" u="none" strike="noStrike" cap="none" normalizeH="0" baseline="0" smtClean="0">
                        <a:ln>
                          <a:noFill/>
                        </a:ln>
                        <a:solidFill>
                          <a:schemeClr val="tx1"/>
                        </a:solidFill>
                        <a:effectLst/>
                        <a:latin typeface="Arial" charset="0"/>
                        <a:ea typeface="ＭＳ Ｐゴシック" pitchFamily="48" charset="-128"/>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t>846 pm</a:t>
                      </a:r>
                      <a:endParaRPr kumimoji="0" lang="en-US" sz="1700" b="1" i="0" u="none" strike="noStrike" cap="none" normalizeH="0" baseline="0" smtClean="0">
                        <a:ln>
                          <a:noFill/>
                        </a:ln>
                        <a:solidFill>
                          <a:schemeClr val="tx1"/>
                        </a:solidFill>
                        <a:effectLst/>
                        <a:latin typeface="Arial" charset="0"/>
                        <a:ea typeface="ＭＳ Ｐゴシック" pitchFamily="48" charset="-128"/>
                      </a:endParaRPr>
                    </a:p>
                  </a:txBody>
                  <a:tcPr anchor="ctr" horzOverflow="overflow">
                    <a:lnL>
                      <a:noFill/>
                    </a:lnL>
                    <a:lnR cap="flat">
                      <a:noFill/>
                    </a:lnR>
                    <a:lnT>
                      <a:noFill/>
                    </a:lnT>
                    <a:lnB>
                      <a:noFill/>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t>5</a:t>
                      </a:r>
                      <a:endParaRPr kumimoji="0" lang="en-US" sz="1700" b="1" i="0" u="none" strike="noStrike" cap="none" normalizeH="0" baseline="0" smtClean="0">
                        <a:ln>
                          <a:noFill/>
                        </a:ln>
                        <a:solidFill>
                          <a:schemeClr val="tx1"/>
                        </a:solidFill>
                        <a:effectLst/>
                        <a:latin typeface="Arial" charset="0"/>
                        <a:ea typeface="ＭＳ Ｐゴシック" pitchFamily="48" charset="-128"/>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ea typeface="ＭＳ Ｐゴシック" pitchFamily="48" charset="-128"/>
                          <a:cs typeface="Times New Roman" pitchFamily="18" charset="0"/>
                        </a:rPr>
                        <a:t>1323 pm</a:t>
                      </a:r>
                      <a:endParaRPr kumimoji="0" lang="en-US" sz="1700" b="1" i="0" u="none" strike="noStrike" cap="none" normalizeH="0" baseline="0" smtClean="0">
                        <a:ln>
                          <a:noFill/>
                        </a:ln>
                        <a:solidFill>
                          <a:schemeClr val="tx1"/>
                        </a:solidFill>
                        <a:effectLst/>
                        <a:latin typeface="Arial" charset="0"/>
                        <a:ea typeface="ＭＳ Ｐゴシック" pitchFamily="48" charset="-128"/>
                      </a:endParaRPr>
                    </a:p>
                  </a:txBody>
                  <a:tcPr anchor="ctr" horzOverflow="overflow">
                    <a:lnL>
                      <a:noFill/>
                    </a:lnL>
                    <a:lnR cap="flat">
                      <a:noFill/>
                    </a:lnR>
                    <a:lnT>
                      <a:noFill/>
                    </a:lnT>
                    <a:lnB cap="flat">
                      <a:noFill/>
                    </a:lnB>
                    <a:lnTlToBr>
                      <a:noFill/>
                    </a:lnTlToBr>
                    <a:lnBlToTr>
                      <a:noFill/>
                    </a:lnBlToTr>
                    <a:noFill/>
                  </a:tcPr>
                </a:tc>
              </a:tr>
            </a:tbl>
          </a:graphicData>
        </a:graphic>
      </p:graphicFrame>
      <p:sp>
        <p:nvSpPr>
          <p:cNvPr id="23569" name="Rectangle 23"/>
          <p:cNvSpPr>
            <a:spLocks noChangeArrowheads="1"/>
          </p:cNvSpPr>
          <p:nvPr/>
        </p:nvSpPr>
        <p:spPr bwMode="auto">
          <a:xfrm>
            <a:off x="0" y="4718050"/>
            <a:ext cx="101584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sz="2400" b="0">
              <a:latin typeface="Times" pitchFamily="18" charset="0"/>
            </a:endParaRPr>
          </a:p>
        </p:txBody>
      </p:sp>
      <p:pic>
        <p:nvPicPr>
          <p:cNvPr id="23570"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13" y="912813"/>
            <a:ext cx="4038600"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97" name="Text Box 25"/>
          <p:cNvSpPr txBox="1">
            <a:spLocks noChangeArrowheads="1"/>
          </p:cNvSpPr>
          <p:nvPr/>
        </p:nvSpPr>
        <p:spPr bwMode="auto">
          <a:xfrm>
            <a:off x="431800" y="5103813"/>
            <a:ext cx="647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55863" indent="-2455863"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quantized</a:t>
            </a:r>
            <a:r>
              <a:rPr lang="en-US" altLang="en-US"/>
              <a:t> – restricted to certain, fixed values or places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4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3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9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1782829" y="379413"/>
            <a:ext cx="6172201" cy="533400"/>
          </a:xfrm>
        </p:spPr>
        <p:txBody>
          <a:bodyPr/>
          <a:lstStyle/>
          <a:p>
            <a:pPr eaLnBrk="1" hangingPunct="1"/>
            <a:r>
              <a:rPr lang="en-US" altLang="en-US" sz="3000" b="1" dirty="0" smtClean="0"/>
              <a:t>The Bohr Model of the Atom</a:t>
            </a:r>
          </a:p>
        </p:txBody>
      </p:sp>
      <p:sp>
        <p:nvSpPr>
          <p:cNvPr id="52286" name="Rectangle 62"/>
          <p:cNvSpPr>
            <a:spLocks noGrp="1" noChangeArrowheads="1"/>
          </p:cNvSpPr>
          <p:nvPr>
            <p:ph type="body" sz="half" idx="2"/>
          </p:nvPr>
        </p:nvSpPr>
        <p:spPr>
          <a:xfrm>
            <a:off x="-1" y="5561012"/>
            <a:ext cx="10158413" cy="533400"/>
          </a:xfrm>
        </p:spPr>
        <p:txBody>
          <a:bodyPr/>
          <a:lstStyle/>
          <a:p>
            <a:pPr marL="0" indent="0" eaLnBrk="1" hangingPunct="1">
              <a:lnSpc>
                <a:spcPct val="90000"/>
              </a:lnSpc>
              <a:buNone/>
            </a:pPr>
            <a:r>
              <a:rPr lang="en-US" altLang="en-US" sz="2600" b="1" dirty="0" smtClean="0"/>
              <a:t>- electrons are found at specific, fixed distances from nucleus</a:t>
            </a:r>
            <a:endParaRPr lang="en-US" altLang="en-US" sz="2600" b="1" dirty="0" smtClean="0"/>
          </a:p>
        </p:txBody>
      </p:sp>
      <p:grpSp>
        <p:nvGrpSpPr>
          <p:cNvPr id="24580" name="Group 29"/>
          <p:cNvGrpSpPr>
            <a:grpSpLocks/>
          </p:cNvGrpSpPr>
          <p:nvPr/>
        </p:nvGrpSpPr>
        <p:grpSpPr bwMode="auto">
          <a:xfrm>
            <a:off x="2743622" y="1177394"/>
            <a:ext cx="4210050" cy="4171950"/>
            <a:chOff x="267" y="953"/>
            <a:chExt cx="2387" cy="2366"/>
          </a:xfrm>
        </p:grpSpPr>
        <p:sp>
          <p:nvSpPr>
            <p:cNvPr id="24582" name="Oval 30"/>
            <p:cNvSpPr>
              <a:spLocks noChangeArrowheads="1"/>
            </p:cNvSpPr>
            <p:nvPr/>
          </p:nvSpPr>
          <p:spPr bwMode="auto">
            <a:xfrm>
              <a:off x="1296" y="1968"/>
              <a:ext cx="336" cy="336"/>
            </a:xfrm>
            <a:prstGeom prst="ellipse">
              <a:avLst/>
            </a:prstGeom>
            <a:gradFill rotWithShape="1">
              <a:gsLst>
                <a:gs pos="0">
                  <a:srgbClr val="FF99CC"/>
                </a:gs>
                <a:gs pos="100000">
                  <a:srgbClr val="FF0066"/>
                </a:gs>
              </a:gsLst>
              <a:path path="shape">
                <a:fillToRect l="50000" t="50000" r="50000" b="50000"/>
              </a:path>
            </a:gradFill>
            <a:ln w="9525">
              <a:solidFill>
                <a:srgbClr val="FF0066"/>
              </a:solidFill>
              <a:round/>
              <a:headEnd/>
              <a:tailEnd/>
            </a:ln>
          </p:spPr>
          <p:txBody>
            <a:bodyPr wrap="none"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24583" name="Oval 31"/>
            <p:cNvSpPr>
              <a:spLocks noChangeArrowheads="1"/>
            </p:cNvSpPr>
            <p:nvPr/>
          </p:nvSpPr>
          <p:spPr bwMode="auto">
            <a:xfrm>
              <a:off x="1006" y="1673"/>
              <a:ext cx="912" cy="91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24584" name="Oval 32"/>
            <p:cNvSpPr>
              <a:spLocks noChangeArrowheads="1"/>
            </p:cNvSpPr>
            <p:nvPr/>
          </p:nvSpPr>
          <p:spPr bwMode="auto">
            <a:xfrm>
              <a:off x="725" y="1393"/>
              <a:ext cx="1455" cy="145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24585" name="Oval 33"/>
            <p:cNvSpPr>
              <a:spLocks noChangeArrowheads="1"/>
            </p:cNvSpPr>
            <p:nvPr/>
          </p:nvSpPr>
          <p:spPr bwMode="auto">
            <a:xfrm>
              <a:off x="528" y="1200"/>
              <a:ext cx="1872" cy="187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24586" name="Oval 34"/>
            <p:cNvSpPr>
              <a:spLocks noChangeArrowheads="1"/>
            </p:cNvSpPr>
            <p:nvPr/>
          </p:nvSpPr>
          <p:spPr bwMode="auto">
            <a:xfrm>
              <a:off x="381" y="1053"/>
              <a:ext cx="2160" cy="216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24587" name="Oval 35"/>
            <p:cNvSpPr>
              <a:spLocks noChangeArrowheads="1"/>
            </p:cNvSpPr>
            <p:nvPr/>
          </p:nvSpPr>
          <p:spPr bwMode="auto">
            <a:xfrm>
              <a:off x="267" y="953"/>
              <a:ext cx="2387" cy="236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grpSp>
      <p:sp>
        <p:nvSpPr>
          <p:cNvPr id="52284" name="Oval 60"/>
          <p:cNvSpPr>
            <a:spLocks noChangeArrowheads="1"/>
          </p:cNvSpPr>
          <p:nvPr/>
        </p:nvSpPr>
        <p:spPr bwMode="auto">
          <a:xfrm>
            <a:off x="4699068" y="2277102"/>
            <a:ext cx="339725" cy="339725"/>
          </a:xfrm>
          <a:prstGeom prst="ellipse">
            <a:avLst/>
          </a:prstGeom>
          <a:gradFill rotWithShape="1">
            <a:gsLst>
              <a:gs pos="0">
                <a:srgbClr val="339933"/>
              </a:gs>
              <a:gs pos="100000">
                <a:srgbClr val="00FF00"/>
              </a:gs>
            </a:gsLst>
            <a:lin ang="5400000" scaled="1"/>
          </a:gradFill>
          <a:ln w="9525">
            <a:solidFill>
              <a:srgbClr val="339966"/>
            </a:solidFill>
            <a:round/>
            <a:headEnd/>
            <a:tailEnd/>
          </a:ln>
        </p:spPr>
        <p:txBody>
          <a:bodyPr wrap="none" lIns="101572" tIns="50786" rIns="101572" bIns="50786"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12" name="Rectangle 62"/>
          <p:cNvSpPr txBox="1">
            <a:spLocks noChangeArrowheads="1"/>
          </p:cNvSpPr>
          <p:nvPr/>
        </p:nvSpPr>
        <p:spPr bwMode="auto">
          <a:xfrm>
            <a:off x="15677" y="6455497"/>
            <a:ext cx="1027090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72" tIns="50786" rIns="101572" bIns="50786" numCol="1" anchor="t" anchorCtr="0" compatLnSpc="1">
            <a:prstTxWarp prst="textNoShape">
              <a:avLst/>
            </a:prstTxWarp>
          </a:bodyPr>
          <a:lstStyle>
            <a:lvl1pPr marL="381000" indent="-381000" algn="l" defTabSz="1016000" rtl="0" eaLnBrk="0" fontAlgn="base" hangingPunct="0">
              <a:spcBef>
                <a:spcPct val="20000"/>
              </a:spcBef>
              <a:spcAft>
                <a:spcPct val="0"/>
              </a:spcAft>
              <a:buChar char="•"/>
              <a:defRPr sz="2800">
                <a:solidFill>
                  <a:schemeClr val="tx1"/>
                </a:solidFill>
                <a:latin typeface="+mn-lt"/>
                <a:ea typeface="+mn-ea"/>
                <a:cs typeface="ＭＳ Ｐゴシック"/>
              </a:defRPr>
            </a:lvl1pPr>
            <a:lvl2pPr marL="825500" indent="-317500" algn="l" defTabSz="1016000" rtl="0" eaLnBrk="0" fontAlgn="base" hangingPunct="0">
              <a:spcBef>
                <a:spcPct val="20000"/>
              </a:spcBef>
              <a:spcAft>
                <a:spcPct val="0"/>
              </a:spcAft>
              <a:buChar char="–"/>
              <a:defRPr sz="2400">
                <a:solidFill>
                  <a:schemeClr val="tx1"/>
                </a:solidFill>
                <a:latin typeface="+mn-lt"/>
                <a:ea typeface="+mn-ea"/>
                <a:cs typeface="ＭＳ Ｐゴシック"/>
              </a:defRPr>
            </a:lvl2pPr>
            <a:lvl3pPr marL="1270000" indent="-254000" algn="l" defTabSz="1016000" rtl="0" eaLnBrk="0" fontAlgn="base" hangingPunct="0">
              <a:spcBef>
                <a:spcPct val="20000"/>
              </a:spcBef>
              <a:spcAft>
                <a:spcPct val="0"/>
              </a:spcAft>
              <a:buChar char="•"/>
              <a:defRPr sz="2000">
                <a:solidFill>
                  <a:schemeClr val="tx1"/>
                </a:solidFill>
                <a:latin typeface="+mn-lt"/>
                <a:ea typeface="+mn-ea"/>
                <a:cs typeface="ＭＳ Ｐゴシック"/>
              </a:defRPr>
            </a:lvl3pPr>
            <a:lvl4pPr marL="1778000" indent="-254000" algn="l" defTabSz="1016000" rtl="0" eaLnBrk="0" fontAlgn="base" hangingPunct="0">
              <a:spcBef>
                <a:spcPct val="20000"/>
              </a:spcBef>
              <a:spcAft>
                <a:spcPct val="0"/>
              </a:spcAft>
              <a:buChar char="–"/>
              <a:defRPr sz="1800">
                <a:solidFill>
                  <a:schemeClr val="tx1"/>
                </a:solidFill>
                <a:latin typeface="+mn-lt"/>
                <a:ea typeface="+mn-ea"/>
                <a:cs typeface="ＭＳ Ｐゴシック"/>
              </a:defRPr>
            </a:lvl4pPr>
            <a:lvl5pPr marL="2286000" indent="-254000" algn="l" defTabSz="1016000" rtl="0" eaLnBrk="0" fontAlgn="base" hangingPunct="0">
              <a:spcBef>
                <a:spcPct val="20000"/>
              </a:spcBef>
              <a:spcAft>
                <a:spcPct val="0"/>
              </a:spcAft>
              <a:buChar char="»"/>
              <a:defRPr sz="1800">
                <a:solidFill>
                  <a:schemeClr val="tx1"/>
                </a:solidFill>
                <a:latin typeface="+mn-lt"/>
                <a:ea typeface="+mn-ea"/>
                <a:cs typeface="ＭＳ Ｐゴシック"/>
              </a:defRPr>
            </a:lvl5pPr>
            <a:lvl6pPr marL="2743200" indent="-254000" algn="l" defTabSz="1016000" rtl="0" fontAlgn="base">
              <a:spcBef>
                <a:spcPct val="20000"/>
              </a:spcBef>
              <a:spcAft>
                <a:spcPct val="0"/>
              </a:spcAft>
              <a:buChar char="»"/>
              <a:defRPr sz="1800">
                <a:solidFill>
                  <a:schemeClr val="tx1"/>
                </a:solidFill>
                <a:latin typeface="+mn-lt"/>
                <a:ea typeface="+mn-ea"/>
              </a:defRPr>
            </a:lvl6pPr>
            <a:lvl7pPr marL="3200400" indent="-254000" algn="l" defTabSz="1016000" rtl="0" fontAlgn="base">
              <a:spcBef>
                <a:spcPct val="20000"/>
              </a:spcBef>
              <a:spcAft>
                <a:spcPct val="0"/>
              </a:spcAft>
              <a:buChar char="»"/>
              <a:defRPr sz="1800">
                <a:solidFill>
                  <a:schemeClr val="tx1"/>
                </a:solidFill>
                <a:latin typeface="+mn-lt"/>
                <a:ea typeface="+mn-ea"/>
              </a:defRPr>
            </a:lvl7pPr>
            <a:lvl8pPr marL="3657600" indent="-254000" algn="l" defTabSz="1016000" rtl="0" fontAlgn="base">
              <a:spcBef>
                <a:spcPct val="20000"/>
              </a:spcBef>
              <a:spcAft>
                <a:spcPct val="0"/>
              </a:spcAft>
              <a:buChar char="»"/>
              <a:defRPr sz="1800">
                <a:solidFill>
                  <a:schemeClr val="tx1"/>
                </a:solidFill>
                <a:latin typeface="+mn-lt"/>
                <a:ea typeface="+mn-ea"/>
              </a:defRPr>
            </a:lvl8pPr>
            <a:lvl9pPr marL="4114800" indent="-254000" algn="l" defTabSz="1016000" rtl="0" fontAlgn="base">
              <a:spcBef>
                <a:spcPct val="20000"/>
              </a:spcBef>
              <a:spcAft>
                <a:spcPct val="0"/>
              </a:spcAft>
              <a:buChar char="»"/>
              <a:defRPr sz="1800">
                <a:solidFill>
                  <a:schemeClr val="tx1"/>
                </a:solidFill>
                <a:latin typeface="+mn-lt"/>
                <a:ea typeface="+mn-ea"/>
              </a:defRPr>
            </a:lvl9pPr>
          </a:lstStyle>
          <a:p>
            <a:pPr marL="0" indent="0" eaLnBrk="1" hangingPunct="1">
              <a:lnSpc>
                <a:spcPct val="90000"/>
              </a:lnSpc>
              <a:buFontTx/>
              <a:buNone/>
            </a:pPr>
            <a:r>
              <a:rPr lang="en-US" altLang="en-US" sz="2600" b="1" kern="0" dirty="0" smtClean="0"/>
              <a:t>- the energy the electron possesses is </a:t>
            </a:r>
            <a:r>
              <a:rPr lang="en-US" altLang="en-US" sz="2600" kern="0" dirty="0" smtClean="0"/>
              <a:t>defined by this distance</a:t>
            </a:r>
            <a:endParaRPr lang="en-US" altLang="en-US" sz="2600" b="1" kern="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path" presetSubtype="0" accel="50000" decel="50000" fill="hold" grpId="0" nodeType="clickEffect">
                                  <p:stCondLst>
                                    <p:cond delay="0"/>
                                  </p:stCondLst>
                                  <p:childTnLst>
                                    <p:animMotion origin="layout" path="M 5.68572E-7 2.0842E-8 C 0.04561 2.0842E-8 0.08294 0.04544 0.08294 0.10192 C 0.08294 0.15819 0.04561 0.20404 5.68572E-7 0.20404 C -0.04592 0.20404 -0.08294 0.15819 -0.08294 0.10192 C -0.08294 0.04544 -0.04592 2.0842E-8 5.68572E-7 2.0842E-8 Z " pathEditMode="relative" rAng="0" ptsTypes="fffff">
                                      <p:cBhvr>
                                        <p:cTn id="6" dur="1000" fill="hold"/>
                                        <p:tgtEl>
                                          <p:spTgt spid="52284"/>
                                        </p:tgtEl>
                                        <p:attrNameLst>
                                          <p:attrName>ppt_x</p:attrName>
                                          <p:attrName>ppt_y</p:attrName>
                                        </p:attrNameLst>
                                      </p:cBhvr>
                                      <p:rCtr x="0" y="1019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8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86" grpId="0" build="p"/>
      <p:bldP spid="52284" grpId="0" animBg="1"/>
      <p:bldP spid="1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00" y="836613"/>
            <a:ext cx="1712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531813"/>
            <a:ext cx="25527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0" name="Text Box 6"/>
          <p:cNvSpPr txBox="1">
            <a:spLocks noChangeArrowheads="1"/>
          </p:cNvSpPr>
          <p:nvPr/>
        </p:nvSpPr>
        <p:spPr bwMode="auto">
          <a:xfrm>
            <a:off x="0" y="3351213"/>
            <a:ext cx="47244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000" u="sng" dirty="0"/>
              <a:t>ground state</a:t>
            </a:r>
            <a:r>
              <a:rPr lang="en-US" altLang="en-US" dirty="0"/>
              <a:t> – </a:t>
            </a:r>
            <a:r>
              <a:rPr lang="en-US" altLang="en-US" sz="2400" dirty="0"/>
              <a:t>e</a:t>
            </a:r>
            <a:r>
              <a:rPr lang="en-US" altLang="en-US" sz="3000" baseline="30000" dirty="0">
                <a:latin typeface="Courier New" pitchFamily="49" charset="0"/>
              </a:rPr>
              <a:t>-</a:t>
            </a:r>
            <a:r>
              <a:rPr lang="en-US" altLang="en-US" sz="2400" dirty="0"/>
              <a:t> in atom are in the lowest energy state possible (closest to the nucleus)</a:t>
            </a:r>
            <a:endParaRPr lang="en-US" altLang="en-US" sz="2400" dirty="0">
              <a:latin typeface="Courier New" pitchFamily="49" charset="0"/>
            </a:endParaRPr>
          </a:p>
        </p:txBody>
      </p:sp>
      <p:sp>
        <p:nvSpPr>
          <p:cNvPr id="231431" name="Rectangle 7"/>
          <p:cNvSpPr>
            <a:spLocks noChangeArrowheads="1"/>
          </p:cNvSpPr>
          <p:nvPr/>
        </p:nvSpPr>
        <p:spPr bwMode="auto">
          <a:xfrm>
            <a:off x="5407025" y="3351213"/>
            <a:ext cx="4751388"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2488" indent="-852488"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000" u="sng"/>
              <a:t>excited state</a:t>
            </a:r>
            <a:r>
              <a:rPr lang="en-US" altLang="en-US"/>
              <a:t> – </a:t>
            </a:r>
            <a:r>
              <a:rPr lang="en-US" altLang="en-US" sz="2400"/>
              <a:t>e</a:t>
            </a:r>
            <a:r>
              <a:rPr lang="en-US" altLang="en-US" sz="3000" baseline="30000">
                <a:latin typeface="Courier New" pitchFamily="49" charset="0"/>
              </a:rPr>
              <a:t>-</a:t>
            </a:r>
            <a:r>
              <a:rPr lang="en-US" altLang="en-US" sz="2400"/>
              <a:t> in atom are promoted to higher energy states (further from the nucleus)</a:t>
            </a:r>
          </a:p>
        </p:txBody>
      </p:sp>
      <p:sp>
        <p:nvSpPr>
          <p:cNvPr id="231432" name="Line 8"/>
          <p:cNvSpPr>
            <a:spLocks noChangeShapeType="1"/>
          </p:cNvSpPr>
          <p:nvPr/>
        </p:nvSpPr>
        <p:spPr bwMode="auto">
          <a:xfrm>
            <a:off x="3327400" y="1522413"/>
            <a:ext cx="266700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31433" name="Line 9"/>
          <p:cNvSpPr>
            <a:spLocks noChangeShapeType="1"/>
          </p:cNvSpPr>
          <p:nvPr/>
        </p:nvSpPr>
        <p:spPr bwMode="auto">
          <a:xfrm flipH="1">
            <a:off x="3327400" y="2055813"/>
            <a:ext cx="266700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31434" name="Text Box 10"/>
          <p:cNvSpPr txBox="1">
            <a:spLocks noChangeArrowheads="1"/>
          </p:cNvSpPr>
          <p:nvPr/>
        </p:nvSpPr>
        <p:spPr bwMode="auto">
          <a:xfrm>
            <a:off x="3860800" y="10652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400"/>
              <a:t>absorb E</a:t>
            </a:r>
          </a:p>
        </p:txBody>
      </p:sp>
      <p:sp>
        <p:nvSpPr>
          <p:cNvPr id="231435" name="Text Box 11"/>
          <p:cNvSpPr txBox="1">
            <a:spLocks noChangeArrowheads="1"/>
          </p:cNvSpPr>
          <p:nvPr/>
        </p:nvSpPr>
        <p:spPr bwMode="auto">
          <a:xfrm>
            <a:off x="3860800" y="2132013"/>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400"/>
              <a:t>release E</a:t>
            </a:r>
          </a:p>
        </p:txBody>
      </p:sp>
      <p:sp>
        <p:nvSpPr>
          <p:cNvPr id="2" name="TextBox 1"/>
          <p:cNvSpPr txBox="1">
            <a:spLocks noChangeArrowheads="1"/>
          </p:cNvSpPr>
          <p:nvPr/>
        </p:nvSpPr>
        <p:spPr bwMode="auto">
          <a:xfrm>
            <a:off x="2259013" y="636588"/>
            <a:ext cx="77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eaLnBrk="1" hangingPunct="1"/>
            <a:r>
              <a:rPr lang="en-US" altLang="en-US" sz="2000"/>
              <a:t>n = 1</a:t>
            </a:r>
          </a:p>
        </p:txBody>
      </p:sp>
      <p:sp>
        <p:nvSpPr>
          <p:cNvPr id="11" name="TextBox 10"/>
          <p:cNvSpPr txBox="1">
            <a:spLocks noChangeArrowheads="1"/>
          </p:cNvSpPr>
          <p:nvPr/>
        </p:nvSpPr>
        <p:spPr bwMode="auto">
          <a:xfrm>
            <a:off x="7305675" y="1127125"/>
            <a:ext cx="77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eaLnBrk="1" hangingPunct="1"/>
            <a:r>
              <a:rPr lang="en-US" altLang="en-US" sz="2000"/>
              <a:t>n = 1</a:t>
            </a:r>
          </a:p>
        </p:txBody>
      </p:sp>
      <p:sp>
        <p:nvSpPr>
          <p:cNvPr id="12" name="TextBox 11"/>
          <p:cNvSpPr txBox="1">
            <a:spLocks noChangeArrowheads="1"/>
          </p:cNvSpPr>
          <p:nvPr/>
        </p:nvSpPr>
        <p:spPr bwMode="auto">
          <a:xfrm>
            <a:off x="8050213" y="331788"/>
            <a:ext cx="212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eaLnBrk="1" hangingPunct="1"/>
            <a:r>
              <a:rPr lang="en-US" altLang="en-US" sz="2000"/>
              <a:t>n = 2 (or higher)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4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4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143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314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143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14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1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0" grpId="0"/>
      <p:bldP spid="231431" grpId="0"/>
      <p:bldP spid="231432" grpId="0" animBg="1"/>
      <p:bldP spid="231433" grpId="0" animBg="1"/>
      <p:bldP spid="231434" grpId="0"/>
      <p:bldP spid="231435" grpId="0"/>
      <p:bldP spid="2"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p:cNvSpPr>
            <a:spLocks noGrp="1" noChangeArrowheads="1"/>
          </p:cNvSpPr>
          <p:nvPr>
            <p:ph type="body" idx="1"/>
          </p:nvPr>
        </p:nvSpPr>
        <p:spPr>
          <a:xfrm>
            <a:off x="431800" y="3732213"/>
            <a:ext cx="9117013" cy="3495675"/>
          </a:xfrm>
        </p:spPr>
        <p:txBody>
          <a:bodyPr/>
          <a:lstStyle/>
          <a:p>
            <a:pPr eaLnBrk="1" hangingPunct="1"/>
            <a:r>
              <a:rPr lang="en-US" altLang="en-US" sz="2600" b="1" smtClean="0"/>
              <a:t>when an electron returns from the excited state back down to the ground state, it releases (or emits) energy in the form of a photon of light</a:t>
            </a:r>
            <a:br>
              <a:rPr lang="en-US" altLang="en-US" sz="2600" b="1" smtClean="0"/>
            </a:br>
            <a:endParaRPr lang="en-US" altLang="en-US" sz="2600" b="1" smtClean="0"/>
          </a:p>
          <a:p>
            <a:pPr eaLnBrk="1" hangingPunct="1"/>
            <a:r>
              <a:rPr lang="en-US" altLang="en-US" sz="2600" b="1" smtClean="0"/>
              <a:t>the wavelength (or color) of the photon is indicative (or representative</a:t>
            </a:r>
            <a:r>
              <a:rPr lang="en-US" altLang="en-US" sz="2600" smtClean="0"/>
              <a:t> </a:t>
            </a:r>
            <a:r>
              <a:rPr lang="en-US" altLang="en-US" sz="2600" b="1" smtClean="0"/>
              <a:t>of) the energy difference (or gap) between the orbitals where the transition occurred</a:t>
            </a:r>
            <a:endParaRPr lang="en-US" altLang="en-US" smtClean="0"/>
          </a:p>
        </p:txBody>
      </p:sp>
      <p:pic>
        <p:nvPicPr>
          <p:cNvPr id="266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0" y="0"/>
            <a:ext cx="39624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xfrm>
            <a:off x="278606" y="989012"/>
            <a:ext cx="9677400" cy="617537"/>
          </a:xfrm>
        </p:spPr>
        <p:txBody>
          <a:bodyPr/>
          <a:lstStyle/>
          <a:p>
            <a:pPr eaLnBrk="1" hangingPunct="1"/>
            <a:r>
              <a:rPr lang="en-US" altLang="en-US" sz="3200" b="1" dirty="0" smtClean="0"/>
              <a:t>Electron transitions </a:t>
            </a:r>
            <a:r>
              <a:rPr lang="en-US" altLang="en-US" sz="3200" b="1" dirty="0" smtClean="0"/>
              <a:t>between </a:t>
            </a:r>
            <a:r>
              <a:rPr lang="en-US" altLang="en-US" sz="3200" b="1" dirty="0" smtClean="0"/>
              <a:t>quantized orbitals</a:t>
            </a:r>
            <a:endParaRPr lang="en-US" altLang="en-US" sz="3200" b="1" dirty="0" smtClean="0"/>
          </a:p>
        </p:txBody>
      </p:sp>
      <p:sp>
        <p:nvSpPr>
          <p:cNvPr id="27651" name="Line 5"/>
          <p:cNvSpPr>
            <a:spLocks noChangeShapeType="1"/>
          </p:cNvSpPr>
          <p:nvPr/>
        </p:nvSpPr>
        <p:spPr bwMode="auto">
          <a:xfrm>
            <a:off x="762000" y="5416550"/>
            <a:ext cx="3302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101572" tIns="50786" rIns="101572" bIns="50786" anchor="ctr"/>
          <a:lstStyle/>
          <a:p>
            <a:endParaRPr lang="en-US"/>
          </a:p>
        </p:txBody>
      </p:sp>
      <p:sp>
        <p:nvSpPr>
          <p:cNvPr id="27652" name="Line 13"/>
          <p:cNvSpPr>
            <a:spLocks noChangeShapeType="1"/>
          </p:cNvSpPr>
          <p:nvPr/>
        </p:nvSpPr>
        <p:spPr bwMode="auto">
          <a:xfrm>
            <a:off x="762000" y="3300413"/>
            <a:ext cx="330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101572" tIns="50786" rIns="101572" bIns="50786" anchor="ctr"/>
          <a:lstStyle/>
          <a:p>
            <a:endParaRPr lang="en-US"/>
          </a:p>
        </p:txBody>
      </p:sp>
      <p:sp>
        <p:nvSpPr>
          <p:cNvPr id="27653" name="Line 14"/>
          <p:cNvSpPr>
            <a:spLocks noChangeShapeType="1"/>
          </p:cNvSpPr>
          <p:nvPr/>
        </p:nvSpPr>
        <p:spPr bwMode="auto">
          <a:xfrm>
            <a:off x="762000" y="3300413"/>
            <a:ext cx="330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101572" tIns="50786" rIns="101572" bIns="50786" anchor="ctr"/>
          <a:lstStyle/>
          <a:p>
            <a:endParaRPr lang="en-US"/>
          </a:p>
        </p:txBody>
      </p:sp>
      <p:sp>
        <p:nvSpPr>
          <p:cNvPr id="27654" name="Line 15"/>
          <p:cNvSpPr>
            <a:spLocks noChangeShapeType="1"/>
          </p:cNvSpPr>
          <p:nvPr/>
        </p:nvSpPr>
        <p:spPr bwMode="auto">
          <a:xfrm>
            <a:off x="762000" y="2962275"/>
            <a:ext cx="330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101572" tIns="50786" rIns="101572" bIns="50786" anchor="ctr"/>
          <a:lstStyle/>
          <a:p>
            <a:endParaRPr lang="en-US"/>
          </a:p>
        </p:txBody>
      </p:sp>
      <p:sp>
        <p:nvSpPr>
          <p:cNvPr id="27655" name="Line 16"/>
          <p:cNvSpPr>
            <a:spLocks noChangeShapeType="1"/>
          </p:cNvSpPr>
          <p:nvPr/>
        </p:nvSpPr>
        <p:spPr bwMode="auto">
          <a:xfrm>
            <a:off x="762000" y="2792413"/>
            <a:ext cx="330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101572" tIns="50786" rIns="101572" bIns="50786" anchor="ctr"/>
          <a:lstStyle/>
          <a:p>
            <a:endParaRPr lang="en-US"/>
          </a:p>
        </p:txBody>
      </p:sp>
      <p:sp>
        <p:nvSpPr>
          <p:cNvPr id="27656" name="Line 17"/>
          <p:cNvSpPr>
            <a:spLocks noChangeShapeType="1"/>
          </p:cNvSpPr>
          <p:nvPr/>
        </p:nvSpPr>
        <p:spPr bwMode="auto">
          <a:xfrm>
            <a:off x="762000" y="2708275"/>
            <a:ext cx="330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101572" tIns="50786" rIns="101572" bIns="50786" anchor="ctr"/>
          <a:lstStyle/>
          <a:p>
            <a:endParaRPr lang="en-US"/>
          </a:p>
        </p:txBody>
      </p:sp>
      <p:sp>
        <p:nvSpPr>
          <p:cNvPr id="48147" name="Oval 19"/>
          <p:cNvSpPr>
            <a:spLocks noChangeArrowheads="1"/>
          </p:cNvSpPr>
          <p:nvPr/>
        </p:nvSpPr>
        <p:spPr bwMode="auto">
          <a:xfrm>
            <a:off x="2794000" y="5162550"/>
            <a:ext cx="508000" cy="508000"/>
          </a:xfrm>
          <a:prstGeom prst="ellipse">
            <a:avLst/>
          </a:prstGeom>
          <a:gradFill rotWithShape="1">
            <a:gsLst>
              <a:gs pos="0">
                <a:srgbClr val="CC66FF"/>
              </a:gs>
              <a:gs pos="100000">
                <a:srgbClr val="5E2F76"/>
              </a:gs>
            </a:gsLst>
            <a:path path="shape">
              <a:fillToRect l="50000" t="50000" r="50000" b="50000"/>
            </a:path>
          </a:gradFill>
          <a:ln w="9525">
            <a:solidFill>
              <a:srgbClr val="9900CC"/>
            </a:solidFill>
            <a:round/>
            <a:headEnd/>
            <a:tailEnd/>
          </a:ln>
        </p:spPr>
        <p:txBody>
          <a:bodyPr wrap="none" lIns="101572" tIns="50786" rIns="101572" bIns="50786"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48148" name="Oval 20"/>
          <p:cNvSpPr>
            <a:spLocks noChangeArrowheads="1"/>
          </p:cNvSpPr>
          <p:nvPr/>
        </p:nvSpPr>
        <p:spPr bwMode="auto">
          <a:xfrm>
            <a:off x="2792413" y="3046413"/>
            <a:ext cx="508000" cy="508000"/>
          </a:xfrm>
          <a:prstGeom prst="ellipse">
            <a:avLst/>
          </a:prstGeom>
          <a:gradFill rotWithShape="1">
            <a:gsLst>
              <a:gs pos="0">
                <a:srgbClr val="00FF00"/>
              </a:gs>
              <a:gs pos="100000">
                <a:srgbClr val="007600"/>
              </a:gs>
            </a:gsLst>
            <a:path path="shape">
              <a:fillToRect l="50000" t="50000" r="50000" b="50000"/>
            </a:path>
          </a:gradFill>
          <a:ln w="9525">
            <a:solidFill>
              <a:srgbClr val="00FF00"/>
            </a:solidFill>
            <a:round/>
            <a:headEnd/>
            <a:tailEnd/>
          </a:ln>
        </p:spPr>
        <p:txBody>
          <a:bodyPr wrap="none" lIns="101572" tIns="50786" rIns="101572" bIns="50786"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27659" name="Line 22"/>
          <p:cNvSpPr>
            <a:spLocks noChangeShapeType="1"/>
          </p:cNvSpPr>
          <p:nvPr/>
        </p:nvSpPr>
        <p:spPr bwMode="auto">
          <a:xfrm>
            <a:off x="5840413" y="5416550"/>
            <a:ext cx="3302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101572" tIns="50786" rIns="101572" bIns="50786" anchor="ctr"/>
          <a:lstStyle/>
          <a:p>
            <a:endParaRPr lang="en-US"/>
          </a:p>
        </p:txBody>
      </p:sp>
      <p:sp>
        <p:nvSpPr>
          <p:cNvPr id="27660" name="Line 23"/>
          <p:cNvSpPr>
            <a:spLocks noChangeShapeType="1"/>
          </p:cNvSpPr>
          <p:nvPr/>
        </p:nvSpPr>
        <p:spPr bwMode="auto">
          <a:xfrm>
            <a:off x="5840413" y="3300413"/>
            <a:ext cx="330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101572" tIns="50786" rIns="101572" bIns="50786" anchor="ctr"/>
          <a:lstStyle/>
          <a:p>
            <a:endParaRPr lang="en-US"/>
          </a:p>
        </p:txBody>
      </p:sp>
      <p:sp>
        <p:nvSpPr>
          <p:cNvPr id="27661" name="Line 24"/>
          <p:cNvSpPr>
            <a:spLocks noChangeShapeType="1"/>
          </p:cNvSpPr>
          <p:nvPr/>
        </p:nvSpPr>
        <p:spPr bwMode="auto">
          <a:xfrm>
            <a:off x="5840413" y="2962275"/>
            <a:ext cx="330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101572" tIns="50786" rIns="101572" bIns="50786" anchor="ctr"/>
          <a:lstStyle/>
          <a:p>
            <a:endParaRPr lang="en-US"/>
          </a:p>
        </p:txBody>
      </p:sp>
      <p:sp>
        <p:nvSpPr>
          <p:cNvPr id="27662" name="Line 25"/>
          <p:cNvSpPr>
            <a:spLocks noChangeShapeType="1"/>
          </p:cNvSpPr>
          <p:nvPr/>
        </p:nvSpPr>
        <p:spPr bwMode="auto">
          <a:xfrm>
            <a:off x="5840413" y="2792413"/>
            <a:ext cx="330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101572" tIns="50786" rIns="101572" bIns="50786" anchor="ctr"/>
          <a:lstStyle/>
          <a:p>
            <a:endParaRPr lang="en-US"/>
          </a:p>
        </p:txBody>
      </p:sp>
      <p:sp>
        <p:nvSpPr>
          <p:cNvPr id="27663" name="Line 26"/>
          <p:cNvSpPr>
            <a:spLocks noChangeShapeType="1"/>
          </p:cNvSpPr>
          <p:nvPr/>
        </p:nvSpPr>
        <p:spPr bwMode="auto">
          <a:xfrm>
            <a:off x="5840413" y="2708275"/>
            <a:ext cx="330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101572" tIns="50786" rIns="101572" bIns="50786" anchor="ctr"/>
          <a:lstStyle/>
          <a:p>
            <a:endParaRPr lang="en-US"/>
          </a:p>
        </p:txBody>
      </p:sp>
      <p:sp>
        <p:nvSpPr>
          <p:cNvPr id="48156" name="Oval 28"/>
          <p:cNvSpPr>
            <a:spLocks noChangeArrowheads="1"/>
          </p:cNvSpPr>
          <p:nvPr/>
        </p:nvSpPr>
        <p:spPr bwMode="auto">
          <a:xfrm>
            <a:off x="8212138" y="3046413"/>
            <a:ext cx="506412" cy="508000"/>
          </a:xfrm>
          <a:prstGeom prst="ellipse">
            <a:avLst/>
          </a:prstGeom>
          <a:gradFill rotWithShape="1">
            <a:gsLst>
              <a:gs pos="0">
                <a:srgbClr val="00FF00"/>
              </a:gs>
              <a:gs pos="100000">
                <a:srgbClr val="007600"/>
              </a:gs>
            </a:gsLst>
            <a:path path="shape">
              <a:fillToRect l="50000" t="50000" r="50000" b="50000"/>
            </a:path>
          </a:gradFill>
          <a:ln w="9525">
            <a:solidFill>
              <a:srgbClr val="00FF00"/>
            </a:solidFill>
            <a:round/>
            <a:headEnd/>
            <a:tailEnd/>
          </a:ln>
        </p:spPr>
        <p:txBody>
          <a:bodyPr wrap="none" lIns="101572" tIns="50786" rIns="101572" bIns="50786"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48157" name="Freeform 29"/>
          <p:cNvSpPr>
            <a:spLocks/>
          </p:cNvSpPr>
          <p:nvPr/>
        </p:nvSpPr>
        <p:spPr bwMode="auto">
          <a:xfrm rot="1037141">
            <a:off x="7958138" y="3046413"/>
            <a:ext cx="846137" cy="366712"/>
          </a:xfrm>
          <a:custGeom>
            <a:avLst/>
            <a:gdLst>
              <a:gd name="T0" fmla="*/ 0 w 480"/>
              <a:gd name="T1" fmla="*/ 2147483647 h 208"/>
              <a:gd name="T2" fmla="*/ 2147483647 w 480"/>
              <a:gd name="T3" fmla="*/ 2147483647 h 208"/>
              <a:gd name="T4" fmla="*/ 2147483647 w 480"/>
              <a:gd name="T5" fmla="*/ 2147483647 h 208"/>
              <a:gd name="T6" fmla="*/ 2147483647 w 480"/>
              <a:gd name="T7" fmla="*/ 2147483647 h 208"/>
              <a:gd name="T8" fmla="*/ 2147483647 w 480"/>
              <a:gd name="T9" fmla="*/ 2147483647 h 208"/>
              <a:gd name="T10" fmla="*/ 2147483647 w 480"/>
              <a:gd name="T11" fmla="*/ 2147483647 h 208"/>
              <a:gd name="T12" fmla="*/ 2147483647 w 480"/>
              <a:gd name="T13" fmla="*/ 2147483647 h 208"/>
              <a:gd name="T14" fmla="*/ 2147483647 w 480"/>
              <a:gd name="T15" fmla="*/ 2147483647 h 208"/>
              <a:gd name="T16" fmla="*/ 2147483647 w 480"/>
              <a:gd name="T17" fmla="*/ 2147483647 h 208"/>
              <a:gd name="T18" fmla="*/ 2147483647 w 480"/>
              <a:gd name="T19" fmla="*/ 2147483647 h 208"/>
              <a:gd name="T20" fmla="*/ 2147483647 w 480"/>
              <a:gd name="T21" fmla="*/ 2147483647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80" h="208">
                <a:moveTo>
                  <a:pt x="0" y="160"/>
                </a:moveTo>
                <a:cubicBezTo>
                  <a:pt x="16" y="84"/>
                  <a:pt x="32" y="8"/>
                  <a:pt x="48" y="16"/>
                </a:cubicBezTo>
                <a:cubicBezTo>
                  <a:pt x="64" y="24"/>
                  <a:pt x="80" y="208"/>
                  <a:pt x="96" y="208"/>
                </a:cubicBezTo>
                <a:cubicBezTo>
                  <a:pt x="112" y="208"/>
                  <a:pt x="128" y="16"/>
                  <a:pt x="144" y="16"/>
                </a:cubicBezTo>
                <a:cubicBezTo>
                  <a:pt x="160" y="16"/>
                  <a:pt x="176" y="208"/>
                  <a:pt x="192" y="208"/>
                </a:cubicBezTo>
                <a:cubicBezTo>
                  <a:pt x="208" y="208"/>
                  <a:pt x="224" y="16"/>
                  <a:pt x="240" y="16"/>
                </a:cubicBezTo>
                <a:cubicBezTo>
                  <a:pt x="256" y="16"/>
                  <a:pt x="272" y="208"/>
                  <a:pt x="288" y="208"/>
                </a:cubicBezTo>
                <a:cubicBezTo>
                  <a:pt x="304" y="208"/>
                  <a:pt x="320" y="16"/>
                  <a:pt x="336" y="16"/>
                </a:cubicBezTo>
                <a:cubicBezTo>
                  <a:pt x="352" y="16"/>
                  <a:pt x="368" y="208"/>
                  <a:pt x="384" y="208"/>
                </a:cubicBezTo>
                <a:cubicBezTo>
                  <a:pt x="400" y="208"/>
                  <a:pt x="416" y="32"/>
                  <a:pt x="432" y="16"/>
                </a:cubicBezTo>
                <a:cubicBezTo>
                  <a:pt x="448" y="0"/>
                  <a:pt x="464" y="56"/>
                  <a:pt x="480" y="112"/>
                </a:cubicBezTo>
              </a:path>
            </a:pathLst>
          </a:custGeom>
          <a:noFill/>
          <a:ln w="57150" cmpd="sng">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lIns="101572" tIns="50786" rIns="101572" bIns="50786"/>
          <a:lstStyle/>
          <a:p>
            <a:endParaRPr lang="en-US"/>
          </a:p>
        </p:txBody>
      </p:sp>
      <p:sp>
        <p:nvSpPr>
          <p:cNvPr id="48158" name="Oval 30"/>
          <p:cNvSpPr>
            <a:spLocks noChangeArrowheads="1"/>
          </p:cNvSpPr>
          <p:nvPr/>
        </p:nvSpPr>
        <p:spPr bwMode="auto">
          <a:xfrm>
            <a:off x="8204200" y="5099050"/>
            <a:ext cx="508000" cy="508000"/>
          </a:xfrm>
          <a:prstGeom prst="ellipse">
            <a:avLst/>
          </a:prstGeom>
          <a:gradFill rotWithShape="1">
            <a:gsLst>
              <a:gs pos="0">
                <a:srgbClr val="CC66FF"/>
              </a:gs>
              <a:gs pos="100000">
                <a:srgbClr val="5E2F76"/>
              </a:gs>
            </a:gsLst>
            <a:path path="shape">
              <a:fillToRect l="50000" t="50000" r="50000" b="50000"/>
            </a:path>
          </a:gradFill>
          <a:ln w="9525">
            <a:solidFill>
              <a:srgbClr val="9900CC"/>
            </a:solidFill>
            <a:round/>
            <a:headEnd/>
            <a:tailEnd/>
          </a:ln>
        </p:spPr>
        <p:txBody>
          <a:bodyPr wrap="none" lIns="101572" tIns="50786" rIns="101572" bIns="50786"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48159" name="Rectangle 31"/>
          <p:cNvSpPr>
            <a:spLocks noChangeArrowheads="1"/>
          </p:cNvSpPr>
          <p:nvPr/>
        </p:nvSpPr>
        <p:spPr bwMode="auto">
          <a:xfrm>
            <a:off x="5332413" y="1862138"/>
            <a:ext cx="4233862" cy="41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1572" tIns="50786" rIns="101572" bIns="50786"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endParaRPr lang="en-US" altLang="en-US"/>
          </a:p>
        </p:txBody>
      </p:sp>
      <p:sp>
        <p:nvSpPr>
          <p:cNvPr id="48160" name="AutoShape 32"/>
          <p:cNvSpPr>
            <a:spLocks noChangeArrowheads="1"/>
          </p:cNvSpPr>
          <p:nvPr/>
        </p:nvSpPr>
        <p:spPr bwMode="auto">
          <a:xfrm>
            <a:off x="728663" y="6178550"/>
            <a:ext cx="3640137" cy="1058863"/>
          </a:xfrm>
          <a:prstGeom prst="roundRect">
            <a:avLst>
              <a:gd name="adj" fmla="val 50000"/>
            </a:avLst>
          </a:prstGeom>
          <a:gradFill rotWithShape="1">
            <a:gsLst>
              <a:gs pos="0">
                <a:srgbClr val="000076"/>
              </a:gs>
              <a:gs pos="50000">
                <a:srgbClr val="0000FF"/>
              </a:gs>
              <a:gs pos="100000">
                <a:srgbClr val="000076"/>
              </a:gs>
            </a:gsLst>
            <a:lin ang="5400000" scaled="1"/>
          </a:gradFill>
          <a:ln w="9525">
            <a:solidFill>
              <a:srgbClr val="0099FF"/>
            </a:solidFill>
            <a:round/>
            <a:headEnd/>
            <a:tailEnd/>
          </a:ln>
        </p:spPr>
        <p:txBody>
          <a:bodyPr wrap="none" lIns="101572" tIns="50786" rIns="101572" bIns="50786"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lgn="ctr"/>
            <a:r>
              <a:rPr lang="en-US" altLang="en-US" sz="3600" dirty="0" smtClean="0">
                <a:solidFill>
                  <a:schemeClr val="bg1"/>
                </a:solidFill>
              </a:rPr>
              <a:t>excitation</a:t>
            </a:r>
            <a:endParaRPr lang="en-US" altLang="en-US" sz="3600" dirty="0">
              <a:solidFill>
                <a:schemeClr val="bg1"/>
              </a:solidFill>
            </a:endParaRPr>
          </a:p>
        </p:txBody>
      </p:sp>
      <p:sp>
        <p:nvSpPr>
          <p:cNvPr id="48161" name="AutoShape 33"/>
          <p:cNvSpPr>
            <a:spLocks noChangeArrowheads="1"/>
          </p:cNvSpPr>
          <p:nvPr/>
        </p:nvSpPr>
        <p:spPr bwMode="auto">
          <a:xfrm>
            <a:off x="5671344" y="6178550"/>
            <a:ext cx="3640138" cy="1058863"/>
          </a:xfrm>
          <a:prstGeom prst="roundRect">
            <a:avLst>
              <a:gd name="adj" fmla="val 50000"/>
            </a:avLst>
          </a:prstGeom>
          <a:gradFill rotWithShape="1">
            <a:gsLst>
              <a:gs pos="0">
                <a:srgbClr val="5E2F76"/>
              </a:gs>
              <a:gs pos="50000">
                <a:srgbClr val="CC66FF"/>
              </a:gs>
              <a:gs pos="100000">
                <a:srgbClr val="5E2F76"/>
              </a:gs>
            </a:gsLst>
            <a:lin ang="5400000" scaled="1"/>
          </a:gradFill>
          <a:ln w="9525">
            <a:solidFill>
              <a:srgbClr val="CC66FF"/>
            </a:solidFill>
            <a:round/>
            <a:headEnd/>
            <a:tailEnd/>
          </a:ln>
        </p:spPr>
        <p:txBody>
          <a:bodyPr wrap="none" lIns="101572" tIns="50786" rIns="101572" bIns="50786" anchor="ct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lgn="ctr"/>
            <a:r>
              <a:rPr lang="en-US" altLang="en-US" sz="3600" dirty="0" smtClean="0">
                <a:solidFill>
                  <a:schemeClr val="bg1"/>
                </a:solidFill>
              </a:rPr>
              <a:t>emission</a:t>
            </a:r>
            <a:endParaRPr lang="en-US" altLang="en-US" sz="3100" dirty="0">
              <a:solidFill>
                <a:schemeClr val="bg1"/>
              </a:solidFill>
            </a:endParaRPr>
          </a:p>
        </p:txBody>
      </p:sp>
      <p:sp>
        <p:nvSpPr>
          <p:cNvPr id="27670" name="TextBox 21"/>
          <p:cNvSpPr txBox="1">
            <a:spLocks noChangeArrowheads="1"/>
          </p:cNvSpPr>
          <p:nvPr/>
        </p:nvSpPr>
        <p:spPr bwMode="auto">
          <a:xfrm>
            <a:off x="4494213" y="5162550"/>
            <a:ext cx="893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eaLnBrk="1" hangingPunct="1"/>
            <a:r>
              <a:rPr lang="en-US" altLang="en-US" sz="2400"/>
              <a:t>n = 1</a:t>
            </a:r>
          </a:p>
        </p:txBody>
      </p:sp>
      <p:sp>
        <p:nvSpPr>
          <p:cNvPr id="23" name="TextBox 22"/>
          <p:cNvSpPr txBox="1">
            <a:spLocks noChangeArrowheads="1"/>
          </p:cNvSpPr>
          <p:nvPr/>
        </p:nvSpPr>
        <p:spPr bwMode="auto">
          <a:xfrm>
            <a:off x="4438650" y="3055938"/>
            <a:ext cx="893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eaLnBrk="1" hangingPunct="1"/>
            <a:r>
              <a:rPr lang="en-US" altLang="en-US" sz="2400"/>
              <a:t>n = 2</a:t>
            </a:r>
          </a:p>
        </p:txBody>
      </p:sp>
      <p:sp>
        <p:nvSpPr>
          <p:cNvPr id="2" name="TextBox 1"/>
          <p:cNvSpPr txBox="1"/>
          <p:nvPr/>
        </p:nvSpPr>
        <p:spPr>
          <a:xfrm>
            <a:off x="978302" y="3831901"/>
            <a:ext cx="1811066" cy="523220"/>
          </a:xfrm>
          <a:prstGeom prst="rect">
            <a:avLst/>
          </a:prstGeom>
          <a:noFill/>
        </p:spPr>
        <p:txBody>
          <a:bodyPr wrap="square" rtlCol="0">
            <a:spAutoFit/>
          </a:bodyPr>
          <a:lstStyle/>
          <a:p>
            <a:r>
              <a:rPr lang="en-US" sz="2800" dirty="0" smtClean="0"/>
              <a:t>absorb E</a:t>
            </a:r>
            <a:endParaRPr lang="en-US" sz="2800" dirty="0"/>
          </a:p>
        </p:txBody>
      </p:sp>
      <p:sp>
        <p:nvSpPr>
          <p:cNvPr id="25" name="TextBox 24"/>
          <p:cNvSpPr txBox="1"/>
          <p:nvPr/>
        </p:nvSpPr>
        <p:spPr>
          <a:xfrm>
            <a:off x="6300497" y="3821804"/>
            <a:ext cx="1903703" cy="523220"/>
          </a:xfrm>
          <a:prstGeom prst="rect">
            <a:avLst/>
          </a:prstGeom>
          <a:noFill/>
        </p:spPr>
        <p:txBody>
          <a:bodyPr wrap="square" rtlCol="0">
            <a:spAutoFit/>
          </a:bodyPr>
          <a:lstStyle/>
          <a:p>
            <a:r>
              <a:rPr lang="en-US" sz="2800" dirty="0" smtClean="0"/>
              <a:t>release 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6.90949E-7 2.11799E-6 L -0.0025 -0.28122 " pathEditMode="relative" rAng="0" ptsTypes="AA">
                                      <p:cBhvr>
                                        <p:cTn id="6" dur="2000" fill="hold"/>
                                        <p:tgtEl>
                                          <p:spTgt spid="48147"/>
                                        </p:tgtEl>
                                        <p:attrNameLst>
                                          <p:attrName>ppt_x</p:attrName>
                                          <p:attrName>ppt_y</p:attrName>
                                        </p:attrNameLst>
                                      </p:cBhvr>
                                      <p:rCtr x="-1" y="-141"/>
                                    </p:animMotion>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814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148"/>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48160"/>
                                        </p:tgtEl>
                                        <p:attrNameLst>
                                          <p:attrName>style.visibility</p:attrName>
                                        </p:attrNameLst>
                                      </p:cBhvr>
                                      <p:to>
                                        <p:strVal val="visible"/>
                                      </p:to>
                                    </p:set>
                                    <p:animEffect transition="in" filter="fade">
                                      <p:cBhvr>
                                        <p:cTn id="21" dur="2000"/>
                                        <p:tgtEl>
                                          <p:spTgt spid="4816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2000"/>
                                        <p:tgtEl>
                                          <p:spTgt spid="48159"/>
                                        </p:tgtEl>
                                      </p:cBhvr>
                                    </p:animEffect>
                                    <p:set>
                                      <p:cBhvr>
                                        <p:cTn id="26" dur="1" fill="hold">
                                          <p:stCondLst>
                                            <p:cond delay="1999"/>
                                          </p:stCondLst>
                                        </p:cTn>
                                        <p:tgtEl>
                                          <p:spTgt spid="481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2.61624E-6 L -3.33333E-6 0.27759 " pathEditMode="relative" rAng="0" ptsTypes="AA">
                                      <p:cBhvr>
                                        <p:cTn id="30" dur="2000" fill="hold"/>
                                        <p:tgtEl>
                                          <p:spTgt spid="48156"/>
                                        </p:tgtEl>
                                        <p:attrNameLst>
                                          <p:attrName>ppt_x</p:attrName>
                                          <p:attrName>ppt_y</p:attrName>
                                        </p:attrNameLst>
                                      </p:cBhvr>
                                      <p:rCtr x="0" y="139"/>
                                    </p:animMotion>
                                  </p:childTnLst>
                                </p:cTn>
                              </p:par>
                              <p:par>
                                <p:cTn id="31" presetID="1" presetClass="entr" presetSubtype="0" fill="hold" grpId="0" nodeType="withEffect">
                                  <p:stCondLst>
                                    <p:cond delay="0"/>
                                  </p:stCondLst>
                                  <p:childTnLst>
                                    <p:set>
                                      <p:cBhvr>
                                        <p:cTn id="32" dur="1" fill="hold">
                                          <p:stCondLst>
                                            <p:cond delay="0"/>
                                          </p:stCondLst>
                                        </p:cTn>
                                        <p:tgtEl>
                                          <p:spTgt spid="48157"/>
                                        </p:tgtEl>
                                        <p:attrNameLst>
                                          <p:attrName>style.visibility</p:attrName>
                                        </p:attrNameLst>
                                      </p:cBhvr>
                                      <p:to>
                                        <p:strVal val="visible"/>
                                      </p:to>
                                    </p:set>
                                  </p:childTnLst>
                                </p:cTn>
                              </p:par>
                              <p:par>
                                <p:cTn id="33" presetID="56" presetClass="path" presetSubtype="0" accel="50000" decel="50000" fill="hold" grpId="1" nodeType="withEffect">
                                  <p:stCondLst>
                                    <p:cond delay="0"/>
                                  </p:stCondLst>
                                  <p:childTnLst>
                                    <p:animMotion origin="layout" path="M 0 2.17442E-7 L -0.63333 -0.25723 " pathEditMode="relative" rAng="0" ptsTypes="AA">
                                      <p:cBhvr>
                                        <p:cTn id="34" dur="2000" fill="hold"/>
                                        <p:tgtEl>
                                          <p:spTgt spid="48157"/>
                                        </p:tgtEl>
                                        <p:attrNameLst>
                                          <p:attrName>ppt_x</p:attrName>
                                          <p:attrName>ppt_y</p:attrName>
                                        </p:attrNameLst>
                                      </p:cBhvr>
                                      <p:rCtr x="-317" y="-129"/>
                                    </p:animMotion>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158"/>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481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7" grpId="0" animBg="1"/>
      <p:bldP spid="48147" grpId="1" animBg="1"/>
      <p:bldP spid="48148" grpId="0" animBg="1"/>
      <p:bldP spid="48156" grpId="0" animBg="1"/>
      <p:bldP spid="48156" grpId="1" animBg="1"/>
      <p:bldP spid="48157" grpId="0" animBg="1"/>
      <p:bldP spid="48157" grpId="1" animBg="1"/>
      <p:bldP spid="48158" grpId="0" animBg="1"/>
      <p:bldP spid="48159" grpId="0" animBg="1"/>
      <p:bldP spid="48160" grpId="0" animBg="1"/>
      <p:bldP spid="48161" grpId="0" animBg="1"/>
      <p:bldP spid="23" grpId="0"/>
      <p:bldP spid="2"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1920875" y="134938"/>
            <a:ext cx="6553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800"/>
              <a:t>but why different photons ?</a:t>
            </a:r>
            <a:br>
              <a:rPr lang="en-US" altLang="en-US" sz="2800"/>
            </a:br>
            <a:r>
              <a:rPr lang="en-US" altLang="en-US" sz="2800"/>
              <a:t>ex. hydrogen has 4 different lines</a:t>
            </a:r>
          </a:p>
        </p:txBody>
      </p:sp>
      <p:grpSp>
        <p:nvGrpSpPr>
          <p:cNvPr id="28675" name="Group 3"/>
          <p:cNvGrpSpPr>
            <a:grpSpLocks/>
          </p:cNvGrpSpPr>
          <p:nvPr/>
        </p:nvGrpSpPr>
        <p:grpSpPr bwMode="auto">
          <a:xfrm>
            <a:off x="2471738" y="5332413"/>
            <a:ext cx="5105400" cy="457200"/>
            <a:chOff x="889000" y="5332413"/>
            <a:chExt cx="5105400" cy="457200"/>
          </a:xfrm>
        </p:grpSpPr>
        <p:sp>
          <p:nvSpPr>
            <p:cNvPr id="28688" name="Line 7"/>
            <p:cNvSpPr>
              <a:spLocks noChangeShapeType="1"/>
            </p:cNvSpPr>
            <p:nvPr/>
          </p:nvSpPr>
          <p:spPr bwMode="auto">
            <a:xfrm flipV="1">
              <a:off x="889000" y="5408613"/>
              <a:ext cx="3048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9" name="Text Box 8"/>
            <p:cNvSpPr txBox="1">
              <a:spLocks noChangeArrowheads="1"/>
            </p:cNvSpPr>
            <p:nvPr/>
          </p:nvSpPr>
          <p:spPr bwMode="auto">
            <a:xfrm>
              <a:off x="1193800" y="5332413"/>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400"/>
                <a:t>red photon with </a:t>
              </a:r>
              <a:r>
                <a:rPr lang="el-GR" altLang="en-US" sz="2400">
                  <a:cs typeface="Arial" charset="0"/>
                  <a:sym typeface="Symbol" pitchFamily="18" charset="2"/>
                </a:rPr>
                <a:t></a:t>
              </a:r>
              <a:r>
                <a:rPr lang="en-US" altLang="en-US" sz="2400">
                  <a:cs typeface="Arial" charset="0"/>
                </a:rPr>
                <a:t>= 656 nm</a:t>
              </a:r>
              <a:endParaRPr lang="el-GR" altLang="en-US" sz="2400">
                <a:cs typeface="Arial" charset="0"/>
              </a:endParaRPr>
            </a:p>
          </p:txBody>
        </p:sp>
      </p:grpSp>
      <p:grpSp>
        <p:nvGrpSpPr>
          <p:cNvPr id="28676" name="Group 4"/>
          <p:cNvGrpSpPr>
            <a:grpSpLocks/>
          </p:cNvGrpSpPr>
          <p:nvPr/>
        </p:nvGrpSpPr>
        <p:grpSpPr bwMode="auto">
          <a:xfrm>
            <a:off x="1497013" y="5938838"/>
            <a:ext cx="5461000" cy="533400"/>
            <a:chOff x="736600" y="5942013"/>
            <a:chExt cx="5461000" cy="533400"/>
          </a:xfrm>
        </p:grpSpPr>
        <p:sp>
          <p:nvSpPr>
            <p:cNvPr id="28686" name="Line 10"/>
            <p:cNvSpPr>
              <a:spLocks noChangeShapeType="1"/>
            </p:cNvSpPr>
            <p:nvPr/>
          </p:nvSpPr>
          <p:spPr bwMode="auto">
            <a:xfrm flipV="1">
              <a:off x="736600" y="5942013"/>
              <a:ext cx="381000" cy="533400"/>
            </a:xfrm>
            <a:prstGeom prst="line">
              <a:avLst/>
            </a:prstGeom>
            <a:noFill/>
            <a:ln w="38100">
              <a:solidFill>
                <a:srgbClr val="00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7" name="Rectangle 11"/>
            <p:cNvSpPr>
              <a:spLocks noChangeArrowheads="1"/>
            </p:cNvSpPr>
            <p:nvPr/>
          </p:nvSpPr>
          <p:spPr bwMode="auto">
            <a:xfrm>
              <a:off x="1117600" y="6018213"/>
              <a:ext cx="508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400"/>
                <a:t>turquoise photon with </a:t>
              </a:r>
              <a:r>
                <a:rPr lang="el-GR" altLang="en-US" sz="2400">
                  <a:sym typeface="Symbol" pitchFamily="18" charset="2"/>
                </a:rPr>
                <a:t></a:t>
              </a:r>
              <a:r>
                <a:rPr lang="en-US" altLang="en-US" sz="2400"/>
                <a:t>= 486 nm</a:t>
              </a:r>
              <a:endParaRPr lang="el-GR" altLang="en-US" sz="2400"/>
            </a:p>
          </p:txBody>
        </p:sp>
      </p:grpSp>
      <p:grpSp>
        <p:nvGrpSpPr>
          <p:cNvPr id="28677" name="Group 2"/>
          <p:cNvGrpSpPr>
            <a:grpSpLocks/>
          </p:cNvGrpSpPr>
          <p:nvPr/>
        </p:nvGrpSpPr>
        <p:grpSpPr bwMode="auto">
          <a:xfrm>
            <a:off x="1925638" y="1081088"/>
            <a:ext cx="6934200" cy="4159250"/>
            <a:chOff x="1925183" y="1081118"/>
            <a:chExt cx="6934200" cy="4159832"/>
          </a:xfrm>
        </p:grpSpPr>
        <p:pic>
          <p:nvPicPr>
            <p:cNvPr id="2868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183" y="1081118"/>
              <a:ext cx="6934200" cy="415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682" name="Group 1"/>
            <p:cNvGrpSpPr>
              <a:grpSpLocks/>
            </p:cNvGrpSpPr>
            <p:nvPr/>
          </p:nvGrpSpPr>
          <p:grpSpPr bwMode="auto">
            <a:xfrm>
              <a:off x="2895600" y="3732213"/>
              <a:ext cx="1117600" cy="1295398"/>
              <a:chOff x="2895600" y="3732213"/>
              <a:chExt cx="1117600" cy="1295398"/>
            </a:xfrm>
          </p:grpSpPr>
          <p:sp>
            <p:nvSpPr>
              <p:cNvPr id="28683" name="Line 6"/>
              <p:cNvSpPr>
                <a:spLocks noChangeShapeType="1"/>
              </p:cNvSpPr>
              <p:nvPr/>
            </p:nvSpPr>
            <p:spPr bwMode="auto">
              <a:xfrm flipV="1">
                <a:off x="2895600" y="3732213"/>
                <a:ext cx="3810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4" name="Line 9"/>
              <p:cNvSpPr>
                <a:spLocks noChangeShapeType="1"/>
              </p:cNvSpPr>
              <p:nvPr/>
            </p:nvSpPr>
            <p:spPr bwMode="auto">
              <a:xfrm flipV="1">
                <a:off x="3176814" y="3974187"/>
                <a:ext cx="381000" cy="609600"/>
              </a:xfrm>
              <a:prstGeom prst="line">
                <a:avLst/>
              </a:prstGeom>
              <a:noFill/>
              <a:ln w="38100">
                <a:solidFill>
                  <a:srgbClr val="00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5" name="Line 12"/>
              <p:cNvSpPr>
                <a:spLocks noChangeShapeType="1"/>
              </p:cNvSpPr>
              <p:nvPr/>
            </p:nvSpPr>
            <p:spPr bwMode="auto">
              <a:xfrm flipV="1">
                <a:off x="4013200" y="4037012"/>
                <a:ext cx="0" cy="990599"/>
              </a:xfrm>
              <a:prstGeom prst="line">
                <a:avLst/>
              </a:prstGeom>
              <a:noFill/>
              <a:ln w="38100">
                <a:solidFill>
                  <a:srgbClr val="66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28678" name="Group 5"/>
          <p:cNvGrpSpPr>
            <a:grpSpLocks/>
          </p:cNvGrpSpPr>
          <p:nvPr/>
        </p:nvGrpSpPr>
        <p:grpSpPr bwMode="auto">
          <a:xfrm>
            <a:off x="1709738" y="6675438"/>
            <a:ext cx="5384800" cy="457200"/>
            <a:chOff x="736600" y="6704013"/>
            <a:chExt cx="5384800" cy="457200"/>
          </a:xfrm>
        </p:grpSpPr>
        <p:sp>
          <p:nvSpPr>
            <p:cNvPr id="28679" name="Line 13"/>
            <p:cNvSpPr>
              <a:spLocks noChangeShapeType="1"/>
            </p:cNvSpPr>
            <p:nvPr/>
          </p:nvSpPr>
          <p:spPr bwMode="auto">
            <a:xfrm flipV="1">
              <a:off x="736600" y="6704013"/>
              <a:ext cx="838200" cy="457200"/>
            </a:xfrm>
            <a:prstGeom prst="line">
              <a:avLst/>
            </a:prstGeom>
            <a:noFill/>
            <a:ln w="38100">
              <a:solidFill>
                <a:srgbClr val="66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0" name="Rectangle 14"/>
            <p:cNvSpPr>
              <a:spLocks noChangeArrowheads="1"/>
            </p:cNvSpPr>
            <p:nvPr/>
          </p:nvSpPr>
          <p:spPr bwMode="auto">
            <a:xfrm>
              <a:off x="1498600" y="6704013"/>
              <a:ext cx="462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400"/>
                <a:t>purple photon with </a:t>
              </a:r>
              <a:r>
                <a:rPr lang="el-GR" altLang="en-US" sz="2400">
                  <a:sym typeface="Symbol" pitchFamily="18" charset="2"/>
                </a:rPr>
                <a:t></a:t>
              </a:r>
              <a:r>
                <a:rPr lang="en-US" altLang="en-US" sz="2400"/>
                <a:t>= 434 nm</a:t>
              </a:r>
              <a:endParaRPr lang="el-GR" altLang="en-US" sz="2400"/>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13" y="242888"/>
            <a:ext cx="7454900" cy="715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TextBox 3"/>
          <p:cNvSpPr txBox="1">
            <a:spLocks noChangeArrowheads="1"/>
          </p:cNvSpPr>
          <p:nvPr/>
        </p:nvSpPr>
        <p:spPr bwMode="auto">
          <a:xfrm>
            <a:off x="6907213" y="379413"/>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r>
              <a:rPr lang="en-US" altLang="en-US"/>
              <a:t>Real Story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ChangeArrowheads="1"/>
          </p:cNvSpPr>
          <p:nvPr/>
        </p:nvSpPr>
        <p:spPr bwMode="auto">
          <a:xfrm>
            <a:off x="279400" y="317500"/>
            <a:ext cx="9879013"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206750" indent="-3206750"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frequency, </a:t>
            </a:r>
            <a:r>
              <a:rPr lang="el-GR" altLang="en-US" sz="3600" u="sng">
                <a:cs typeface="Arial" charset="0"/>
              </a:rPr>
              <a:t>ν</a:t>
            </a:r>
            <a:r>
              <a:rPr lang="en-US" altLang="en-US"/>
              <a:t> – # times per second a wavelength moves past a point</a:t>
            </a:r>
          </a:p>
        </p:txBody>
      </p:sp>
      <p:grpSp>
        <p:nvGrpSpPr>
          <p:cNvPr id="2" name="Group 1"/>
          <p:cNvGrpSpPr>
            <a:grpSpLocks/>
          </p:cNvGrpSpPr>
          <p:nvPr/>
        </p:nvGrpSpPr>
        <p:grpSpPr bwMode="auto">
          <a:xfrm>
            <a:off x="1103313" y="3028950"/>
            <a:ext cx="7161212" cy="1143000"/>
            <a:chOff x="1262273" y="5789613"/>
            <a:chExt cx="7160515" cy="1142886"/>
          </a:xfrm>
        </p:grpSpPr>
        <p:sp>
          <p:nvSpPr>
            <p:cNvPr id="4122" name="Text Box 12"/>
            <p:cNvSpPr txBox="1">
              <a:spLocks noChangeArrowheads="1"/>
            </p:cNvSpPr>
            <p:nvPr/>
          </p:nvSpPr>
          <p:spPr bwMode="auto">
            <a:xfrm>
              <a:off x="1262273" y="6475299"/>
              <a:ext cx="716051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400"/>
                <a:t>0			 1			 2 (sec)</a:t>
              </a:r>
            </a:p>
          </p:txBody>
        </p:sp>
        <p:pic>
          <p:nvPicPr>
            <p:cNvPr id="4123"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5789613"/>
              <a:ext cx="57912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484313"/>
            <a:ext cx="8245475" cy="175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a:grpSpLocks/>
          </p:cNvGrpSpPr>
          <p:nvPr/>
        </p:nvGrpSpPr>
        <p:grpSpPr bwMode="auto">
          <a:xfrm>
            <a:off x="4475163" y="4173538"/>
            <a:ext cx="5645150" cy="3443287"/>
            <a:chOff x="3047206" y="4172744"/>
            <a:chExt cx="5645028" cy="3444082"/>
          </a:xfrm>
        </p:grpSpPr>
        <p:pic>
          <p:nvPicPr>
            <p:cNvPr id="41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206" y="4172744"/>
              <a:ext cx="2597822" cy="344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1" name="Text Box 9"/>
            <p:cNvSpPr txBox="1">
              <a:spLocks noChangeArrowheads="1"/>
            </p:cNvSpPr>
            <p:nvPr/>
          </p:nvSpPr>
          <p:spPr bwMode="auto">
            <a:xfrm>
              <a:off x="5645028" y="5127624"/>
              <a:ext cx="30472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lgn="ctr">
                <a:spcBef>
                  <a:spcPct val="50000"/>
                </a:spcBef>
              </a:pPr>
              <a:r>
                <a:rPr lang="en-US" altLang="en-US"/>
                <a:t>Heinrich Hertz</a:t>
              </a:r>
              <a:br>
                <a:rPr lang="en-US" altLang="en-US"/>
              </a:br>
              <a:r>
                <a:rPr lang="en-US" altLang="en-US"/>
                <a:t>1857-1894</a:t>
              </a:r>
            </a:p>
          </p:txBody>
        </p:sp>
      </p:grpSp>
      <p:grpSp>
        <p:nvGrpSpPr>
          <p:cNvPr id="9" name="Group 8"/>
          <p:cNvGrpSpPr>
            <a:grpSpLocks/>
          </p:cNvGrpSpPr>
          <p:nvPr/>
        </p:nvGrpSpPr>
        <p:grpSpPr bwMode="auto">
          <a:xfrm>
            <a:off x="244475" y="4452938"/>
            <a:ext cx="3295650" cy="1014412"/>
            <a:chOff x="5968999" y="4851248"/>
            <a:chExt cx="3295310" cy="1014413"/>
          </a:xfrm>
        </p:grpSpPr>
        <p:sp>
          <p:nvSpPr>
            <p:cNvPr id="4116" name="TextBox 3"/>
            <p:cNvSpPr txBox="1">
              <a:spLocks noChangeArrowheads="1"/>
            </p:cNvSpPr>
            <p:nvPr/>
          </p:nvSpPr>
          <p:spPr bwMode="auto">
            <a:xfrm>
              <a:off x="5968999" y="5081456"/>
              <a:ext cx="26916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eaLnBrk="1" hangingPunct="1"/>
              <a:r>
                <a:rPr lang="en-US" altLang="en-US" sz="3000"/>
                <a:t>units for  v =</a:t>
              </a:r>
            </a:p>
          </p:txBody>
        </p:sp>
        <p:grpSp>
          <p:nvGrpSpPr>
            <p:cNvPr id="4117" name="Group 18"/>
            <p:cNvGrpSpPr>
              <a:grpSpLocks/>
            </p:cNvGrpSpPr>
            <p:nvPr/>
          </p:nvGrpSpPr>
          <p:grpSpPr bwMode="auto">
            <a:xfrm>
              <a:off x="8363290" y="4851248"/>
              <a:ext cx="901019" cy="1014413"/>
              <a:chOff x="4403632" y="4187179"/>
              <a:chExt cx="1524000" cy="1015663"/>
            </a:xfrm>
          </p:grpSpPr>
          <p:sp>
            <p:nvSpPr>
              <p:cNvPr id="4118" name="TextBox 14"/>
              <p:cNvSpPr txBox="1">
                <a:spLocks noChangeArrowheads="1"/>
              </p:cNvSpPr>
              <p:nvPr/>
            </p:nvSpPr>
            <p:spPr bwMode="auto">
              <a:xfrm>
                <a:off x="4403632" y="4187179"/>
                <a:ext cx="152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lgn="ctr" eaLnBrk="1" hangingPunct="1"/>
                <a:r>
                  <a:rPr lang="en-US" altLang="en-US" sz="3000"/>
                  <a:t>1</a:t>
                </a:r>
              </a:p>
              <a:p>
                <a:pPr algn="ctr" eaLnBrk="1" hangingPunct="1"/>
                <a:r>
                  <a:rPr lang="en-US" altLang="en-US" sz="3000"/>
                  <a:t>sec</a:t>
                </a:r>
              </a:p>
            </p:txBody>
          </p:sp>
          <p:cxnSp>
            <p:nvCxnSpPr>
              <p:cNvPr id="4119" name="Straight Connector 16"/>
              <p:cNvCxnSpPr>
                <a:cxnSpLocks noChangeShapeType="1"/>
              </p:cNvCxnSpPr>
              <p:nvPr/>
            </p:nvCxnSpPr>
            <p:spPr bwMode="auto">
              <a:xfrm>
                <a:off x="4585842" y="4689756"/>
                <a:ext cx="1159577" cy="0"/>
              </a:xfrm>
              <a:prstGeom prst="line">
                <a:avLst/>
              </a:prstGeom>
              <a:noFill/>
              <a:ln w="349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3" name="Group 12"/>
          <p:cNvGrpSpPr>
            <a:grpSpLocks/>
          </p:cNvGrpSpPr>
          <p:nvPr/>
        </p:nvGrpSpPr>
        <p:grpSpPr bwMode="auto">
          <a:xfrm>
            <a:off x="244475" y="5988050"/>
            <a:ext cx="3954463" cy="1014413"/>
            <a:chOff x="6203952" y="6204842"/>
            <a:chExt cx="3954460" cy="1014413"/>
          </a:xfrm>
        </p:grpSpPr>
        <p:grpSp>
          <p:nvGrpSpPr>
            <p:cNvPr id="4112" name="Group 9"/>
            <p:cNvGrpSpPr>
              <a:grpSpLocks/>
            </p:cNvGrpSpPr>
            <p:nvPr/>
          </p:nvGrpSpPr>
          <p:grpSpPr bwMode="auto">
            <a:xfrm>
              <a:off x="6203952" y="6204842"/>
              <a:ext cx="901019" cy="1014413"/>
              <a:chOff x="6547077" y="6194409"/>
              <a:chExt cx="901019" cy="1014413"/>
            </a:xfrm>
          </p:grpSpPr>
          <p:sp>
            <p:nvSpPr>
              <p:cNvPr id="4114" name="TextBox 14"/>
              <p:cNvSpPr txBox="1">
                <a:spLocks noChangeArrowheads="1"/>
              </p:cNvSpPr>
              <p:nvPr/>
            </p:nvSpPr>
            <p:spPr bwMode="auto">
              <a:xfrm>
                <a:off x="6547077" y="6194409"/>
                <a:ext cx="901019"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lgn="ctr" eaLnBrk="1" hangingPunct="1"/>
                <a:r>
                  <a:rPr lang="en-US" altLang="en-US" sz="3000"/>
                  <a:t>1</a:t>
                </a:r>
              </a:p>
              <a:p>
                <a:pPr algn="ctr" eaLnBrk="1" hangingPunct="1"/>
                <a:r>
                  <a:rPr lang="en-US" altLang="en-US" sz="3000"/>
                  <a:t>sec</a:t>
                </a:r>
              </a:p>
            </p:txBody>
          </p:sp>
          <p:cxnSp>
            <p:nvCxnSpPr>
              <p:cNvPr id="4115" name="Straight Connector 23"/>
              <p:cNvCxnSpPr>
                <a:cxnSpLocks noChangeShapeType="1"/>
              </p:cNvCxnSpPr>
              <p:nvPr/>
            </p:nvCxnSpPr>
            <p:spPr bwMode="auto">
              <a:xfrm>
                <a:off x="6654462" y="6726490"/>
                <a:ext cx="685565" cy="0"/>
              </a:xfrm>
              <a:prstGeom prst="line">
                <a:avLst/>
              </a:prstGeom>
              <a:noFill/>
              <a:ln w="349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113" name="TextBox 10"/>
            <p:cNvSpPr txBox="1">
              <a:spLocks noChangeArrowheads="1"/>
            </p:cNvSpPr>
            <p:nvPr/>
          </p:nvSpPr>
          <p:spPr bwMode="auto">
            <a:xfrm>
              <a:off x="7104971" y="6399212"/>
              <a:ext cx="30534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eaLnBrk="1" hangingPunct="1"/>
              <a:r>
                <a:rPr lang="en-US" altLang="en-US" sz="3000"/>
                <a:t>=  Hertz  or  Hz</a:t>
              </a:r>
            </a:p>
          </p:txBody>
        </p:sp>
      </p:grpSp>
      <p:sp>
        <p:nvSpPr>
          <p:cNvPr id="28" name="Text Box 9"/>
          <p:cNvSpPr txBox="1">
            <a:spLocks noChangeArrowheads="1"/>
          </p:cNvSpPr>
          <p:nvPr/>
        </p:nvSpPr>
        <p:spPr bwMode="auto">
          <a:xfrm>
            <a:off x="1976438" y="4478338"/>
            <a:ext cx="1609725" cy="9540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600"/>
              <a:t> </a:t>
            </a:r>
            <a:r>
              <a:rPr lang="en-US" altLang="en-US"/>
              <a:t> </a:t>
            </a:r>
            <a:br>
              <a:rPr lang="en-US" altLang="en-US"/>
            </a:br>
            <a:endParaRPr lang="en-US" altLang="en-US" sz="2000"/>
          </a:p>
        </p:txBody>
      </p:sp>
      <p:sp>
        <p:nvSpPr>
          <p:cNvPr id="29" name="Text Box 9"/>
          <p:cNvSpPr txBox="1">
            <a:spLocks noChangeArrowheads="1"/>
          </p:cNvSpPr>
          <p:nvPr/>
        </p:nvSpPr>
        <p:spPr bwMode="auto">
          <a:xfrm>
            <a:off x="163513" y="5999163"/>
            <a:ext cx="3919537" cy="9540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600"/>
              <a:t> </a:t>
            </a:r>
            <a:r>
              <a:rPr lang="en-US" altLang="en-US"/>
              <a:t> </a:t>
            </a:r>
            <a:br>
              <a:rPr lang="en-US" altLang="en-US"/>
            </a:br>
            <a:endParaRPr lang="en-US" altLang="en-US" sz="2000"/>
          </a:p>
        </p:txBody>
      </p:sp>
      <p:grpSp>
        <p:nvGrpSpPr>
          <p:cNvPr id="18" name="Group 17"/>
          <p:cNvGrpSpPr>
            <a:grpSpLocks/>
          </p:cNvGrpSpPr>
          <p:nvPr/>
        </p:nvGrpSpPr>
        <p:grpSpPr bwMode="auto">
          <a:xfrm>
            <a:off x="8197850" y="1409700"/>
            <a:ext cx="1854200" cy="954088"/>
            <a:chOff x="8018508" y="2356520"/>
            <a:chExt cx="1854005" cy="954107"/>
          </a:xfrm>
        </p:grpSpPr>
        <p:sp>
          <p:nvSpPr>
            <p:cNvPr id="4108" name="Text Box 15"/>
            <p:cNvSpPr txBox="1">
              <a:spLocks noChangeArrowheads="1"/>
            </p:cNvSpPr>
            <p:nvPr/>
          </p:nvSpPr>
          <p:spPr bwMode="auto">
            <a:xfrm>
              <a:off x="8018508" y="2601117"/>
              <a:ext cx="10607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l-GR" altLang="en-US" sz="2800">
                  <a:cs typeface="Arial" charset="0"/>
                </a:rPr>
                <a:t>ν</a:t>
              </a:r>
              <a:r>
                <a:rPr lang="en-US" altLang="en-US" sz="2800">
                  <a:cs typeface="Arial" charset="0"/>
                </a:rPr>
                <a:t> = 1</a:t>
              </a:r>
              <a:endParaRPr lang="el-GR" altLang="en-US" sz="2800">
                <a:cs typeface="Arial" charset="0"/>
              </a:endParaRPr>
            </a:p>
          </p:txBody>
        </p:sp>
        <p:grpSp>
          <p:nvGrpSpPr>
            <p:cNvPr id="4109" name="Group 13"/>
            <p:cNvGrpSpPr>
              <a:grpSpLocks/>
            </p:cNvGrpSpPr>
            <p:nvPr/>
          </p:nvGrpSpPr>
          <p:grpSpPr bwMode="auto">
            <a:xfrm>
              <a:off x="8971494" y="2356520"/>
              <a:ext cx="901019" cy="954107"/>
              <a:chOff x="8843588" y="1301899"/>
              <a:chExt cx="901019" cy="954107"/>
            </a:xfrm>
          </p:grpSpPr>
          <p:sp>
            <p:nvSpPr>
              <p:cNvPr id="4110" name="TextBox 14"/>
              <p:cNvSpPr txBox="1">
                <a:spLocks noChangeArrowheads="1"/>
              </p:cNvSpPr>
              <p:nvPr/>
            </p:nvSpPr>
            <p:spPr bwMode="auto">
              <a:xfrm>
                <a:off x="8843588" y="1301899"/>
                <a:ext cx="901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lgn="ctr" eaLnBrk="1" hangingPunct="1"/>
                <a:r>
                  <a:rPr lang="en-US" altLang="en-US" sz="2800"/>
                  <a:t>1</a:t>
                </a:r>
              </a:p>
              <a:p>
                <a:pPr algn="ctr" eaLnBrk="1" hangingPunct="1"/>
                <a:r>
                  <a:rPr lang="en-US" altLang="en-US" sz="2800"/>
                  <a:t>sec</a:t>
                </a:r>
              </a:p>
            </p:txBody>
          </p:sp>
          <p:cxnSp>
            <p:nvCxnSpPr>
              <p:cNvPr id="4111" name="Straight Connector 30"/>
              <p:cNvCxnSpPr>
                <a:cxnSpLocks noChangeShapeType="1"/>
              </p:cNvCxnSpPr>
              <p:nvPr/>
            </p:nvCxnSpPr>
            <p:spPr bwMode="auto">
              <a:xfrm>
                <a:off x="8951314" y="1809105"/>
                <a:ext cx="685565" cy="0"/>
              </a:xfrm>
              <a:prstGeom prst="line">
                <a:avLst/>
              </a:prstGeom>
              <a:noFill/>
              <a:ln w="349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5" name="Text Box 15"/>
          <p:cNvSpPr txBox="1">
            <a:spLocks noChangeArrowheads="1"/>
          </p:cNvSpPr>
          <p:nvPr/>
        </p:nvSpPr>
        <p:spPr bwMode="auto">
          <a:xfrm>
            <a:off x="8197850" y="2565400"/>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l-GR" altLang="en-US" sz="2800">
                <a:cs typeface="Arial" charset="0"/>
              </a:rPr>
              <a:t>ν</a:t>
            </a:r>
            <a:r>
              <a:rPr lang="en-US" altLang="en-US" sz="2800">
                <a:cs typeface="Arial" charset="0"/>
              </a:rPr>
              <a:t> = 1 Hz</a:t>
            </a:r>
            <a:endParaRPr lang="el-GR" altLang="en-US" sz="280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49" name="Text Box 17"/>
          <p:cNvSpPr txBox="1">
            <a:spLocks noChangeArrowheads="1"/>
          </p:cNvSpPr>
          <p:nvPr/>
        </p:nvSpPr>
        <p:spPr bwMode="auto">
          <a:xfrm>
            <a:off x="5535613" y="5180013"/>
            <a:ext cx="20335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800"/>
              <a:t>or    5 Hz</a:t>
            </a:r>
          </a:p>
        </p:txBody>
      </p:sp>
      <p:pic>
        <p:nvPicPr>
          <p:cNvPr id="512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475" y="1454150"/>
            <a:ext cx="67818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4" name="Group 9"/>
          <p:cNvGrpSpPr>
            <a:grpSpLocks/>
          </p:cNvGrpSpPr>
          <p:nvPr/>
        </p:nvGrpSpPr>
        <p:grpSpPr bwMode="auto">
          <a:xfrm>
            <a:off x="2106613" y="3332163"/>
            <a:ext cx="7116762" cy="1143000"/>
            <a:chOff x="1346200" y="5789613"/>
            <a:chExt cx="7010400" cy="1143000"/>
          </a:xfrm>
        </p:grpSpPr>
        <p:sp>
          <p:nvSpPr>
            <p:cNvPr id="5130" name="Text Box 12"/>
            <p:cNvSpPr txBox="1">
              <a:spLocks noChangeArrowheads="1"/>
            </p:cNvSpPr>
            <p:nvPr/>
          </p:nvSpPr>
          <p:spPr bwMode="auto">
            <a:xfrm>
              <a:off x="1346200" y="6475413"/>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2400"/>
                <a:t>0			1			 2 (sec)</a:t>
              </a:r>
            </a:p>
          </p:txBody>
        </p:sp>
        <p:pic>
          <p:nvPicPr>
            <p:cNvPr id="513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00" y="5789613"/>
              <a:ext cx="57912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2735263" y="4933950"/>
            <a:ext cx="2297112" cy="1230313"/>
            <a:chOff x="8098505" y="2356520"/>
            <a:chExt cx="1943979" cy="1230412"/>
          </a:xfrm>
        </p:grpSpPr>
        <p:sp>
          <p:nvSpPr>
            <p:cNvPr id="5126" name="Text Box 15"/>
            <p:cNvSpPr txBox="1">
              <a:spLocks noChangeArrowheads="1"/>
            </p:cNvSpPr>
            <p:nvPr/>
          </p:nvSpPr>
          <p:spPr bwMode="auto">
            <a:xfrm>
              <a:off x="8098505" y="2571269"/>
              <a:ext cx="10607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l-GR" altLang="en-US" sz="3000">
                  <a:cs typeface="Arial" charset="0"/>
                </a:rPr>
                <a:t>ν</a:t>
              </a:r>
              <a:r>
                <a:rPr lang="en-US" altLang="en-US" sz="3000">
                  <a:cs typeface="Arial" charset="0"/>
                </a:rPr>
                <a:t>  =  5</a:t>
              </a:r>
              <a:endParaRPr lang="el-GR" altLang="en-US" sz="3000">
                <a:cs typeface="Arial" charset="0"/>
              </a:endParaRPr>
            </a:p>
          </p:txBody>
        </p:sp>
        <p:grpSp>
          <p:nvGrpSpPr>
            <p:cNvPr id="5127" name="Group 15"/>
            <p:cNvGrpSpPr>
              <a:grpSpLocks/>
            </p:cNvGrpSpPr>
            <p:nvPr/>
          </p:nvGrpSpPr>
          <p:grpSpPr bwMode="auto">
            <a:xfrm>
              <a:off x="9141465" y="2356520"/>
              <a:ext cx="901019" cy="954107"/>
              <a:chOff x="9013559" y="1301899"/>
              <a:chExt cx="901019" cy="954107"/>
            </a:xfrm>
          </p:grpSpPr>
          <p:sp>
            <p:nvSpPr>
              <p:cNvPr id="5128" name="TextBox 14"/>
              <p:cNvSpPr txBox="1">
                <a:spLocks noChangeArrowheads="1"/>
              </p:cNvSpPr>
              <p:nvPr/>
            </p:nvSpPr>
            <p:spPr bwMode="auto">
              <a:xfrm>
                <a:off x="9013559" y="1301899"/>
                <a:ext cx="9010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lgn="ctr" eaLnBrk="1" hangingPunct="1"/>
                <a:r>
                  <a:rPr lang="en-US" altLang="en-US" sz="2800"/>
                  <a:t>1</a:t>
                </a:r>
              </a:p>
              <a:p>
                <a:pPr algn="ctr" eaLnBrk="1" hangingPunct="1"/>
                <a:r>
                  <a:rPr lang="en-US" altLang="en-US" sz="2800"/>
                  <a:t>sec</a:t>
                </a:r>
              </a:p>
            </p:txBody>
          </p:sp>
          <p:cxnSp>
            <p:nvCxnSpPr>
              <p:cNvPr id="5129" name="Straight Connector 17"/>
              <p:cNvCxnSpPr>
                <a:cxnSpLocks noChangeShapeType="1"/>
              </p:cNvCxnSpPr>
              <p:nvPr/>
            </p:nvCxnSpPr>
            <p:spPr bwMode="auto">
              <a:xfrm>
                <a:off x="9121285" y="1808763"/>
                <a:ext cx="685565" cy="0"/>
              </a:xfrm>
              <a:prstGeom prst="line">
                <a:avLst/>
              </a:prstGeom>
              <a:noFill/>
              <a:ln w="349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3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ChangeArrowheads="1"/>
          </p:cNvSpPr>
          <p:nvPr/>
        </p:nvSpPr>
        <p:spPr bwMode="auto">
          <a:xfrm>
            <a:off x="965200" y="2513013"/>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r>
              <a:rPr lang="en-US" altLang="en-US" u="sng">
                <a:solidFill>
                  <a:srgbClr val="FF0000"/>
                </a:solidFill>
              </a:rPr>
              <a:t>All</a:t>
            </a:r>
            <a:r>
              <a:rPr lang="en-US" altLang="en-US"/>
              <a:t> electromagnetic radiation travels at the </a:t>
            </a:r>
            <a:r>
              <a:rPr lang="en-US" altLang="en-US" u="sng">
                <a:solidFill>
                  <a:srgbClr val="FF0000"/>
                </a:solidFill>
              </a:rPr>
              <a:t>same</a:t>
            </a:r>
            <a:r>
              <a:rPr lang="en-US" altLang="en-US"/>
              <a:t> velocity:  the speed of light, or </a:t>
            </a:r>
            <a:r>
              <a:rPr lang="en-US" altLang="en-US" i="1"/>
              <a:t>c</a:t>
            </a:r>
            <a:r>
              <a:rPr lang="en-US" altLang="en-US"/>
              <a:t>.</a:t>
            </a:r>
            <a:endParaRPr lang="en-US" altLang="en-US">
              <a:sym typeface="Symbol" pitchFamily="18" charset="2"/>
            </a:endParaRPr>
          </a:p>
        </p:txBody>
      </p:sp>
      <p:sp>
        <p:nvSpPr>
          <p:cNvPr id="124932" name="Text Box 4"/>
          <p:cNvSpPr txBox="1">
            <a:spLocks noChangeArrowheads="1"/>
          </p:cNvSpPr>
          <p:nvPr/>
        </p:nvSpPr>
        <p:spPr bwMode="auto">
          <a:xfrm>
            <a:off x="2794000" y="4113213"/>
            <a:ext cx="4495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 c = 3.00 </a:t>
            </a:r>
            <a:r>
              <a:rPr lang="en-US" altLang="en-US">
                <a:sym typeface="Symbol" pitchFamily="18" charset="2"/>
              </a:rPr>
              <a:t> 10</a:t>
            </a:r>
            <a:r>
              <a:rPr lang="en-US" altLang="en-US" baseline="30000">
                <a:sym typeface="Symbol" pitchFamily="18" charset="2"/>
              </a:rPr>
              <a:t>8</a:t>
            </a:r>
            <a:r>
              <a:rPr lang="en-US" altLang="en-US">
                <a:sym typeface="Symbol" pitchFamily="18" charset="2"/>
              </a:rPr>
              <a:t>  m/sec</a:t>
            </a:r>
          </a:p>
        </p:txBody>
      </p:sp>
      <p:sp>
        <p:nvSpPr>
          <p:cNvPr id="6148" name="Text Box 5"/>
          <p:cNvSpPr txBox="1">
            <a:spLocks noChangeArrowheads="1"/>
          </p:cNvSpPr>
          <p:nvPr/>
        </p:nvSpPr>
        <p:spPr bwMode="auto">
          <a:xfrm>
            <a:off x="3860800" y="455613"/>
            <a:ext cx="12938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 </a:t>
            </a:r>
            <a:r>
              <a:rPr lang="el-GR" altLang="en-US" sz="4000">
                <a:cs typeface="Arial" charset="0"/>
                <a:sym typeface="Symbol" pitchFamily="18" charset="2"/>
              </a:rPr>
              <a:t></a:t>
            </a:r>
            <a:r>
              <a:rPr lang="en-US" altLang="en-US">
                <a:cs typeface="Arial" charset="0"/>
              </a:rPr>
              <a:t>·</a:t>
            </a:r>
            <a:r>
              <a:rPr lang="el-GR" altLang="en-US" sz="4000">
                <a:cs typeface="Arial" charset="0"/>
              </a:rPr>
              <a:t>ν</a:t>
            </a:r>
          </a:p>
        </p:txBody>
      </p:sp>
      <p:sp>
        <p:nvSpPr>
          <p:cNvPr id="124934" name="Text Box 6"/>
          <p:cNvSpPr txBox="1">
            <a:spLocks noChangeArrowheads="1"/>
          </p:cNvSpPr>
          <p:nvPr/>
        </p:nvSpPr>
        <p:spPr bwMode="auto">
          <a:xfrm>
            <a:off x="3632200" y="1446213"/>
            <a:ext cx="4495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(m) · (1/sec)  =  m/sec</a:t>
            </a:r>
          </a:p>
        </p:txBody>
      </p:sp>
      <p:sp>
        <p:nvSpPr>
          <p:cNvPr id="124937" name="Text Box 9"/>
          <p:cNvSpPr txBox="1">
            <a:spLocks noChangeArrowheads="1"/>
          </p:cNvSpPr>
          <p:nvPr/>
        </p:nvSpPr>
        <p:spPr bwMode="auto">
          <a:xfrm>
            <a:off x="3556000" y="5180013"/>
            <a:ext cx="2436813" cy="879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  </a:t>
            </a:r>
            <a:r>
              <a:rPr lang="en-US" altLang="en-US" sz="4000"/>
              <a:t>c =</a:t>
            </a:r>
            <a:r>
              <a:rPr lang="en-US" altLang="en-US"/>
              <a:t> </a:t>
            </a:r>
            <a:r>
              <a:rPr lang="el-GR" altLang="en-US" sz="5000">
                <a:cs typeface="Arial" charset="0"/>
                <a:sym typeface="Symbol" pitchFamily="18" charset="2"/>
              </a:rPr>
              <a:t></a:t>
            </a:r>
            <a:r>
              <a:rPr lang="en-US" altLang="en-US" sz="5000">
                <a:cs typeface="Arial" charset="0"/>
              </a:rPr>
              <a:t>·</a:t>
            </a:r>
            <a:r>
              <a:rPr lang="el-GR" altLang="en-US" sz="5000">
                <a:cs typeface="Arial" charset="0"/>
              </a:rPr>
              <a:t>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p:bldP spid="124932" grpId="0"/>
      <p:bldP spid="124934" grpId="0"/>
      <p:bldP spid="1249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574800" y="227013"/>
            <a:ext cx="7543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u="sng"/>
              <a:t>The entire electromagnetic spectrum</a:t>
            </a:r>
          </a:p>
        </p:txBody>
      </p:sp>
      <p:pic>
        <p:nvPicPr>
          <p:cNvPr id="71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1130300"/>
            <a:ext cx="10026650" cy="521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871538"/>
            <a:ext cx="98488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660400" y="760413"/>
            <a:ext cx="88392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The wavelength of an ASU blue safety light is 443 nm. What is the frequency of that blue light ?</a:t>
            </a:r>
          </a:p>
        </p:txBody>
      </p:sp>
      <p:sp>
        <p:nvSpPr>
          <p:cNvPr id="219141" name="Text Box 5"/>
          <p:cNvSpPr txBox="1">
            <a:spLocks noChangeArrowheads="1"/>
          </p:cNvSpPr>
          <p:nvPr/>
        </p:nvSpPr>
        <p:spPr bwMode="auto">
          <a:xfrm>
            <a:off x="2946400" y="2741613"/>
            <a:ext cx="3810000" cy="5984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a:t> 1 m  =  1 x 10</a:t>
            </a:r>
            <a:r>
              <a:rPr lang="en-US" altLang="en-US" baseline="30000"/>
              <a:t>9</a:t>
            </a:r>
            <a:r>
              <a:rPr lang="en-US" altLang="en-US"/>
              <a:t> nm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013" y="387350"/>
            <a:ext cx="5699125" cy="670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 Box 3"/>
          <p:cNvSpPr txBox="1">
            <a:spLocks noChangeArrowheads="1"/>
          </p:cNvSpPr>
          <p:nvPr/>
        </p:nvSpPr>
        <p:spPr bwMode="auto">
          <a:xfrm>
            <a:off x="23813" y="1217613"/>
            <a:ext cx="55626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52538" indent="-1252538" eaLnBrk="0" hangingPunct="0">
              <a:defRPr sz="3200" b="1">
                <a:solidFill>
                  <a:schemeClr val="tx1"/>
                </a:solidFill>
                <a:latin typeface="Arial" charset="0"/>
                <a:ea typeface="ＭＳ Ｐゴシック" pitchFamily="34" charset="-128"/>
              </a:defRPr>
            </a:lvl1pPr>
            <a:lvl2pPr marL="742950" indent="-285750" eaLnBrk="0" hangingPunct="0">
              <a:defRPr sz="3200" b="1">
                <a:solidFill>
                  <a:schemeClr val="tx1"/>
                </a:solidFill>
                <a:latin typeface="Arial" charset="0"/>
                <a:ea typeface="ＭＳ Ｐゴシック" pitchFamily="34" charset="-128"/>
              </a:defRPr>
            </a:lvl2pPr>
            <a:lvl3pPr marL="1143000" indent="-228600" eaLnBrk="0" hangingPunct="0">
              <a:defRPr sz="3200" b="1">
                <a:solidFill>
                  <a:schemeClr val="tx1"/>
                </a:solidFill>
                <a:latin typeface="Arial" charset="0"/>
                <a:ea typeface="ＭＳ Ｐゴシック" pitchFamily="34" charset="-128"/>
              </a:defRPr>
            </a:lvl3pPr>
            <a:lvl4pPr marL="1600200" indent="-228600" eaLnBrk="0" hangingPunct="0">
              <a:defRPr sz="3200" b="1">
                <a:solidFill>
                  <a:schemeClr val="tx1"/>
                </a:solidFill>
                <a:latin typeface="Arial" charset="0"/>
                <a:ea typeface="ＭＳ Ｐゴシック" pitchFamily="34" charset="-128"/>
              </a:defRPr>
            </a:lvl4pPr>
            <a:lvl5pPr marL="2057400" indent="-228600" eaLnBrk="0" hangingPunct="0">
              <a:defRPr sz="32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Arial" charset="0"/>
                <a:ea typeface="ＭＳ Ｐゴシック" pitchFamily="34" charset="-128"/>
              </a:defRPr>
            </a:lvl9pPr>
          </a:lstStyle>
          <a:p>
            <a:pPr>
              <a:spcBef>
                <a:spcPct val="50000"/>
              </a:spcBef>
            </a:pPr>
            <a:r>
              <a:rPr lang="en-US" altLang="en-US" sz="3400" u="sng"/>
              <a:t>the photoelectric effect</a:t>
            </a:r>
            <a:r>
              <a:rPr lang="en-US" altLang="en-US"/>
              <a:t> – </a:t>
            </a:r>
            <a:r>
              <a:rPr lang="en-US" altLang="en-US" b="0"/>
              <a:t>ability of light to knock e</a:t>
            </a:r>
            <a:r>
              <a:rPr lang="en-US" altLang="en-US" b="0" baseline="30000"/>
              <a:t>-</a:t>
            </a:r>
            <a:r>
              <a:rPr lang="en-US" altLang="en-US" b="0"/>
              <a:t> out of a metal</a:t>
            </a:r>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3813175"/>
            <a:ext cx="4340225" cy="327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2694</TotalTime>
  <Words>1015</Words>
  <Application>Microsoft Office PowerPoint</Application>
  <PresentationFormat>Custom</PresentationFormat>
  <Paragraphs>158</Paragraphs>
  <Slides>28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ＭＳ Ｐゴシック</vt:lpstr>
      <vt:lpstr>Symbol</vt:lpstr>
      <vt:lpstr>Wingdings</vt:lpstr>
      <vt:lpstr>Courier New</vt:lpstr>
      <vt:lpstr>Times New Roman</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Bohr Model of the Atom</vt:lpstr>
      <vt:lpstr>PowerPoint Presentation</vt:lpstr>
      <vt:lpstr>PowerPoint Presentation</vt:lpstr>
      <vt:lpstr>Electron transitions between quantized orbitals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CHE 1101 ch 6</dc:subject>
  <dc:creator>BJ Yoblinski</dc:creator>
  <cp:lastModifiedBy>BJ Yoblinski</cp:lastModifiedBy>
  <cp:revision>133</cp:revision>
  <dcterms:created xsi:type="dcterms:W3CDTF">2005-01-06T22:49:30Z</dcterms:created>
  <dcterms:modified xsi:type="dcterms:W3CDTF">2014-09-01T20:07:03Z</dcterms:modified>
</cp:coreProperties>
</file>