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sldIdLst>
    <p:sldId id="268" r:id="rId2"/>
    <p:sldId id="290" r:id="rId3"/>
    <p:sldId id="270" r:id="rId4"/>
    <p:sldId id="292" r:id="rId5"/>
    <p:sldId id="291" r:id="rId6"/>
    <p:sldId id="266" r:id="rId7"/>
    <p:sldId id="293" r:id="rId8"/>
    <p:sldId id="272" r:id="rId9"/>
    <p:sldId id="269" r:id="rId10"/>
    <p:sldId id="274" r:id="rId11"/>
    <p:sldId id="273" r:id="rId12"/>
    <p:sldId id="275" r:id="rId13"/>
    <p:sldId id="276" r:id="rId14"/>
    <p:sldId id="294" r:id="rId15"/>
    <p:sldId id="296" r:id="rId16"/>
    <p:sldId id="299" r:id="rId17"/>
    <p:sldId id="277" r:id="rId18"/>
    <p:sldId id="308" r:id="rId19"/>
    <p:sldId id="278" r:id="rId20"/>
    <p:sldId id="309" r:id="rId21"/>
    <p:sldId id="300" r:id="rId22"/>
    <p:sldId id="265" r:id="rId23"/>
    <p:sldId id="282" r:id="rId24"/>
    <p:sldId id="310" r:id="rId25"/>
    <p:sldId id="297" r:id="rId26"/>
    <p:sldId id="261" r:id="rId27"/>
    <p:sldId id="283" r:id="rId28"/>
    <p:sldId id="298" r:id="rId29"/>
    <p:sldId id="284" r:id="rId30"/>
    <p:sldId id="285" r:id="rId31"/>
    <p:sldId id="286" r:id="rId32"/>
    <p:sldId id="306" r:id="rId33"/>
    <p:sldId id="307" r:id="rId34"/>
  </p:sldIdLst>
  <p:sldSz cx="10167938" cy="761682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595" autoAdjust="0"/>
  </p:normalViewPr>
  <p:slideViewPr>
    <p:cSldViewPr>
      <p:cViewPr varScale="1">
        <p:scale>
          <a:sx n="60" d="100"/>
          <a:sy n="60" d="100"/>
        </p:scale>
        <p:origin x="-859" y="-67"/>
      </p:cViewPr>
      <p:guideLst>
        <p:guide orient="horz" pos="2399"/>
        <p:guide pos="3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1413" y="685800"/>
            <a:ext cx="45751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/>
              </a:defRPr>
            </a:lvl1pPr>
          </a:lstStyle>
          <a:p>
            <a:pPr>
              <a:defRPr/>
            </a:pPr>
            <a:fld id="{B85080ED-DC6D-445B-9D8E-42F5E7756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80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2807110-D8A7-46EC-9662-0A737FEDB2C0}" type="slidenum">
              <a:rPr lang="en-US" altLang="en-US" sz="1200" b="0" smtClean="0">
                <a:latin typeface="Times"/>
              </a:rPr>
              <a:pPr/>
              <a:t>22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04-20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3B69942-E71E-49B4-9BF3-5E413BEB4A4F}" type="slidenum">
              <a:rPr lang="en-US" altLang="en-US" sz="1200" b="0" smtClean="0">
                <a:latin typeface="Times"/>
              </a:rPr>
              <a:pPr/>
              <a:t>26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04-06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5375"/>
            <a:ext cx="8643938" cy="1633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4316413"/>
            <a:ext cx="7116762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BBFA-386B-485C-804F-1ACBF50643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6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F648E-0B3C-462C-AA56-C4BB4C372F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4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5350" y="676275"/>
            <a:ext cx="2160588" cy="609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30950" cy="609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1CEF9-706C-48C6-B774-C56C1E7D7B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07A87-7019-4CAD-AAA9-8C5621297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7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4263"/>
            <a:ext cx="8642350" cy="1512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42350" cy="16652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E7D6A-C4E5-479B-80A3-FCF3520D8A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6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4975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75" y="2200275"/>
            <a:ext cx="424656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940BE-A75F-42D2-8C13-2C9A84AB2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7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51938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9262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92625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5725" y="1704975"/>
            <a:ext cx="449421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5725" y="2416175"/>
            <a:ext cx="4494213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40926-522A-4CA6-AF81-A8A93F962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0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374DF-309D-471E-864E-25C841ED52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1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31388-5328-40D7-B2D4-6FEBD5343C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5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4863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100" y="303213"/>
            <a:ext cx="5684838" cy="650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4863" cy="521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F5E7A-14D3-4756-98DE-D1A5341BA8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3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5332413"/>
            <a:ext cx="6100762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2313" y="681038"/>
            <a:ext cx="6100762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2313" y="5961063"/>
            <a:ext cx="6100762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4BDDC-01EF-42D9-9EED-ED9241161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4393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26" tIns="50813" rIns="101626" bIns="508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43938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0550"/>
            <a:ext cx="211931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>
              <a:defRPr sz="1600" b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3450" y="6940550"/>
            <a:ext cx="32210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ctr">
              <a:defRPr sz="1600" b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6625" y="6940550"/>
            <a:ext cx="211931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r">
              <a:defRPr sz="1600" b="0">
                <a:latin typeface="Times"/>
              </a:defRPr>
            </a:lvl1pPr>
          </a:lstStyle>
          <a:p>
            <a:pPr>
              <a:defRPr/>
            </a:pPr>
            <a:fld id="{334178EA-1CC2-4D52-A1D0-21B8C8D024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2pPr>
      <a:lvl3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3pPr>
      <a:lvl4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4pPr>
      <a:lvl5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5pPr>
      <a:lvl6pPr marL="4572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6pPr>
      <a:lvl7pPr marL="9144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7pPr>
      <a:lvl8pPr marL="13716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8pPr>
      <a:lvl9pPr marL="18288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32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04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576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148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350963" y="220821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solvent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largest component of mixture</a:t>
            </a:r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588963" y="608013"/>
            <a:ext cx="89916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01838" indent="-2001838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solution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homogeneous mixture of 2 or more substances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350963" y="3275013"/>
            <a:ext cx="7620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solute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smaller component of mixture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88963" y="4875213"/>
            <a:ext cx="86106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68725" indent="-37687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aqueous solution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a solution where H</a:t>
            </a:r>
            <a:r>
              <a:rPr lang="en-US" altLang="en-US" baseline="-25000"/>
              <a:t>2</a:t>
            </a:r>
            <a:r>
              <a:rPr lang="en-US" altLang="en-US"/>
              <a:t>O is the solvent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051" grpId="0"/>
      <p:bldP spid="24583" grpId="0"/>
      <p:bldP spid="245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98488" y="3351213"/>
            <a:ext cx="8686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90963" indent="-389096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net ionic equation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reaction where spectator ions are cancelled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234950" y="684213"/>
            <a:ext cx="98298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200400" indent="-32004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spectator ions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ions which remain “unchanged” on both sides of the arrow. They do NOT take part in the precipitation portion of the reaction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4950" y="5456238"/>
            <a:ext cx="9829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90963" indent="-389096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All</a:t>
            </a:r>
            <a:r>
              <a:rPr lang="en-US" altLang="en-US"/>
              <a:t> reactions must </a:t>
            </a:r>
            <a:r>
              <a:rPr lang="en-US" altLang="en-US" u="sng">
                <a:solidFill>
                  <a:srgbClr val="FF0000"/>
                </a:solidFill>
              </a:rPr>
              <a:t>mass balance</a:t>
            </a:r>
            <a:r>
              <a:rPr lang="en-US" altLang="en-US"/>
              <a:t> and </a:t>
            </a:r>
            <a:r>
              <a:rPr lang="en-US" altLang="en-US" u="sng">
                <a:solidFill>
                  <a:srgbClr val="FF0000"/>
                </a:solidFill>
              </a:rPr>
              <a:t>charge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404144" y="455612"/>
            <a:ext cx="6629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1. </a:t>
            </a:r>
            <a:r>
              <a:rPr lang="en-US" altLang="en-US" u="sng" dirty="0">
                <a:solidFill>
                  <a:srgbClr val="00B050"/>
                </a:solidFill>
              </a:rPr>
              <a:t>Soluble</a:t>
            </a:r>
            <a:r>
              <a:rPr lang="en-US" altLang="en-US" u="sng" dirty="0"/>
              <a:t> compounds contain</a:t>
            </a:r>
            <a:r>
              <a:rPr lang="en-US" altLang="en-US" dirty="0"/>
              <a:t>: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719932" y="1446212"/>
            <a:ext cx="891540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dirty="0"/>
              <a:t> alkali metals: Li</a:t>
            </a:r>
            <a:r>
              <a:rPr lang="en-US" altLang="en-US" baseline="30000" dirty="0"/>
              <a:t>+</a:t>
            </a:r>
            <a:r>
              <a:rPr lang="en-US" altLang="en-US" dirty="0"/>
              <a:t>, Na</a:t>
            </a:r>
            <a:r>
              <a:rPr lang="en-US" altLang="en-US" baseline="30000" dirty="0"/>
              <a:t>+</a:t>
            </a:r>
            <a:r>
              <a:rPr lang="en-US" altLang="en-US" dirty="0"/>
              <a:t>, K</a:t>
            </a:r>
            <a:r>
              <a:rPr lang="en-US" altLang="en-US" baseline="30000" dirty="0"/>
              <a:t>+</a:t>
            </a:r>
            <a:r>
              <a:rPr lang="en-US" altLang="en-US" dirty="0"/>
              <a:t>, </a:t>
            </a:r>
            <a:r>
              <a:rPr lang="en-US" altLang="en-US" dirty="0" err="1"/>
              <a:t>Rb</a:t>
            </a:r>
            <a:r>
              <a:rPr lang="en-US" altLang="en-US" baseline="30000" dirty="0"/>
              <a:t>+</a:t>
            </a:r>
            <a:r>
              <a:rPr lang="en-US" altLang="en-US" dirty="0"/>
              <a:t>, Cs</a:t>
            </a:r>
            <a:r>
              <a:rPr lang="en-US" altLang="en-US" baseline="30000" dirty="0"/>
              <a:t>+</a:t>
            </a:r>
            <a:endParaRPr lang="en-US" altLang="en-US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dirty="0"/>
              <a:t> ammonium: NH</a:t>
            </a:r>
            <a:r>
              <a:rPr lang="en-US" altLang="en-US" baseline="-25000" dirty="0"/>
              <a:t>4</a:t>
            </a:r>
            <a:r>
              <a:rPr lang="en-US" altLang="en-US" baseline="30000" dirty="0"/>
              <a:t>+</a:t>
            </a:r>
            <a:endParaRPr lang="en-US" altLang="en-US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dirty="0"/>
              <a:t> nitrates: </a:t>
            </a:r>
            <a:r>
              <a:rPr lang="en-US" altLang="en-US" dirty="0" smtClean="0"/>
              <a:t>NO</a:t>
            </a:r>
            <a:r>
              <a:rPr lang="en-US" altLang="en-US" baseline="-25000" dirty="0" smtClean="0"/>
              <a:t>3</a:t>
            </a:r>
            <a:r>
              <a:rPr lang="en-US" altLang="en-US" sz="3200" baseline="30000" dirty="0" smtClean="0">
                <a:latin typeface="Courier New" pitchFamily="49" charset="0"/>
              </a:rPr>
              <a:t>-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200" dirty="0" smtClean="0"/>
              <a:t> acetates: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C</a:t>
            </a:r>
            <a:r>
              <a:rPr lang="en-US" altLang="en-US" sz="3200" baseline="-25000" dirty="0" smtClean="0"/>
              <a:t>2</a:t>
            </a:r>
            <a:r>
              <a:rPr lang="en-US" altLang="en-US" sz="3200" dirty="0" smtClean="0"/>
              <a:t>H</a:t>
            </a:r>
            <a:r>
              <a:rPr lang="en-US" altLang="en-US" sz="3200" baseline="-25000" dirty="0" smtClean="0"/>
              <a:t>3</a:t>
            </a:r>
            <a:r>
              <a:rPr lang="en-US" altLang="en-US" sz="3200" dirty="0" smtClean="0"/>
              <a:t>O</a:t>
            </a:r>
            <a:r>
              <a:rPr lang="en-US" altLang="en-US" sz="3200" baseline="-25000" dirty="0" smtClean="0"/>
              <a:t>2</a:t>
            </a:r>
            <a:r>
              <a:rPr lang="en-US" altLang="en-US" sz="3600" baseline="30000" dirty="0" smtClean="0">
                <a:latin typeface="Courier New" pitchFamily="49" charset="0"/>
              </a:rPr>
              <a:t>-  </a:t>
            </a:r>
            <a:r>
              <a:rPr lang="en-US" altLang="en-US" sz="3200" dirty="0" smtClean="0"/>
              <a:t>or    CH</a:t>
            </a:r>
            <a:r>
              <a:rPr lang="en-US" altLang="en-US" sz="3200" baseline="-25000" dirty="0" smtClean="0"/>
              <a:t>3</a:t>
            </a:r>
            <a:r>
              <a:rPr lang="en-US" altLang="en-US" sz="3200" dirty="0" smtClean="0"/>
              <a:t>COO</a:t>
            </a:r>
            <a:r>
              <a:rPr lang="en-US" altLang="en-US" sz="3200" baseline="30000" dirty="0" smtClean="0">
                <a:latin typeface="Courier New" pitchFamily="49" charset="0"/>
              </a:rPr>
              <a:t>-</a:t>
            </a:r>
            <a:endParaRPr lang="en-US" altLang="en-US" sz="3200" baseline="-25000" dirty="0">
              <a:latin typeface="Courier New" pitchFamily="49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dirty="0"/>
              <a:t> halides: Cl</a:t>
            </a:r>
            <a:r>
              <a:rPr lang="en-US" altLang="en-US" sz="3200" baseline="30000" dirty="0">
                <a:latin typeface="Courier New" pitchFamily="49" charset="0"/>
              </a:rPr>
              <a:t>-</a:t>
            </a:r>
            <a:r>
              <a:rPr lang="en-US" altLang="en-US" dirty="0"/>
              <a:t>,  Br</a:t>
            </a:r>
            <a:r>
              <a:rPr lang="en-US" altLang="en-US" sz="3200" baseline="30000" dirty="0">
                <a:latin typeface="Courier New" pitchFamily="49" charset="0"/>
              </a:rPr>
              <a:t>-</a:t>
            </a:r>
            <a:r>
              <a:rPr lang="en-US" altLang="en-US" dirty="0"/>
              <a:t> , I</a:t>
            </a:r>
            <a:r>
              <a:rPr lang="en-US" altLang="en-US" sz="3200" baseline="30000" dirty="0">
                <a:latin typeface="Courier New" pitchFamily="49" charset="0"/>
              </a:rPr>
              <a:t>-</a:t>
            </a:r>
            <a:r>
              <a:rPr lang="en-US" altLang="en-US" dirty="0"/>
              <a:t>  (except when the halide</a:t>
            </a:r>
            <a:br>
              <a:rPr lang="en-US" altLang="en-US" dirty="0"/>
            </a:br>
            <a:r>
              <a:rPr lang="en-US" altLang="en-US" dirty="0"/>
              <a:t>is attached to Ag</a:t>
            </a:r>
            <a:r>
              <a:rPr lang="en-US" altLang="en-US" baseline="30000" dirty="0"/>
              <a:t>+</a:t>
            </a:r>
            <a:r>
              <a:rPr lang="en-US" altLang="en-US" dirty="0"/>
              <a:t> or Pb</a:t>
            </a:r>
            <a:r>
              <a:rPr lang="en-US" altLang="en-US" baseline="30000" dirty="0"/>
              <a:t>2+</a:t>
            </a:r>
            <a:r>
              <a:rPr lang="en-US" altLang="en-US" dirty="0"/>
              <a:t>, then it’s </a:t>
            </a:r>
            <a:r>
              <a:rPr lang="en-US" altLang="en-US" u="sng" dirty="0"/>
              <a:t>insoluble</a:t>
            </a:r>
            <a:r>
              <a:rPr lang="en-US" altLang="en-US" dirty="0"/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dirty="0"/>
              <a:t> sulfates: SO</a:t>
            </a:r>
            <a:r>
              <a:rPr lang="en-US" altLang="en-US" baseline="-25000" dirty="0"/>
              <a:t>4</a:t>
            </a:r>
            <a:r>
              <a:rPr lang="en-US" altLang="en-US" sz="2800" baseline="30000" dirty="0">
                <a:latin typeface="Courier New" pitchFamily="49" charset="0"/>
              </a:rPr>
              <a:t>2</a:t>
            </a:r>
            <a:r>
              <a:rPr lang="en-US" altLang="en-US" sz="3200" baseline="30000" dirty="0">
                <a:latin typeface="Courier New" pitchFamily="49" charset="0"/>
              </a:rPr>
              <a:t>-</a:t>
            </a:r>
            <a:r>
              <a:rPr lang="en-US" altLang="en-US" dirty="0"/>
              <a:t>  (except when the sulfate is </a:t>
            </a:r>
            <a:r>
              <a:rPr lang="en-US" altLang="en-US" dirty="0" smtClean="0"/>
              <a:t>attached </a:t>
            </a:r>
            <a:r>
              <a:rPr lang="en-US" altLang="en-US" dirty="0"/>
              <a:t>to Ag</a:t>
            </a:r>
            <a:r>
              <a:rPr lang="en-US" altLang="en-US" baseline="30000" dirty="0"/>
              <a:t>+</a:t>
            </a:r>
            <a:r>
              <a:rPr lang="en-US" altLang="en-US" dirty="0"/>
              <a:t>, Pb</a:t>
            </a:r>
            <a:r>
              <a:rPr lang="en-US" altLang="en-US" baseline="30000" dirty="0"/>
              <a:t>2+</a:t>
            </a:r>
            <a:r>
              <a:rPr lang="en-US" altLang="en-US" dirty="0"/>
              <a:t>, Ca</a:t>
            </a:r>
            <a:r>
              <a:rPr lang="en-US" altLang="en-US" baseline="30000" dirty="0"/>
              <a:t>2+</a:t>
            </a:r>
            <a:r>
              <a:rPr lang="en-US" altLang="en-US" dirty="0"/>
              <a:t>, Sr</a:t>
            </a:r>
            <a:r>
              <a:rPr lang="en-US" altLang="en-US" baseline="30000" dirty="0"/>
              <a:t>2+</a:t>
            </a:r>
            <a:r>
              <a:rPr lang="en-US" altLang="en-US" dirty="0"/>
              <a:t>, or Ba</a:t>
            </a:r>
            <a:r>
              <a:rPr lang="en-US" altLang="en-US" baseline="30000" dirty="0"/>
              <a:t>2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,</a:t>
            </a:r>
            <a:br>
              <a:rPr lang="en-US" altLang="en-US" dirty="0" smtClean="0"/>
            </a:br>
            <a:r>
              <a:rPr lang="en-US" altLang="en-US" dirty="0" smtClean="0"/>
              <a:t>then </a:t>
            </a:r>
            <a:r>
              <a:rPr lang="en-US" altLang="en-US" dirty="0"/>
              <a:t>it’s </a:t>
            </a:r>
            <a:r>
              <a:rPr lang="en-US" altLang="en-US" u="sng" dirty="0"/>
              <a:t>insoluble</a:t>
            </a:r>
            <a:r>
              <a:rPr lang="en-US" alt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274763" y="684213"/>
            <a:ext cx="61388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2. </a:t>
            </a:r>
            <a:r>
              <a:rPr lang="en-US" altLang="en-US" u="sng">
                <a:solidFill>
                  <a:srgbClr val="FF0000"/>
                </a:solidFill>
              </a:rPr>
              <a:t>Insoluble</a:t>
            </a:r>
            <a:r>
              <a:rPr lang="en-US" altLang="en-US" u="sng"/>
              <a:t> compounds contain</a:t>
            </a:r>
            <a:r>
              <a:rPr lang="en-US" altLang="en-US"/>
              <a:t>: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1046163" y="2055813"/>
            <a:ext cx="40386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dirty="0"/>
              <a:t> carbonates: CO</a:t>
            </a:r>
            <a:r>
              <a:rPr lang="en-US" altLang="en-US" baseline="-25000" dirty="0"/>
              <a:t>3</a:t>
            </a:r>
            <a:r>
              <a:rPr lang="en-US" altLang="en-US" baseline="30000" dirty="0"/>
              <a:t>2</a:t>
            </a:r>
            <a:r>
              <a:rPr lang="en-US" altLang="en-US" sz="2800" baseline="30000" dirty="0">
                <a:latin typeface="Courier New" pitchFamily="49" charset="0"/>
              </a:rPr>
              <a:t>-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dirty="0"/>
              <a:t> phosphates: PO</a:t>
            </a:r>
            <a:r>
              <a:rPr lang="en-US" altLang="en-US" baseline="-25000" dirty="0"/>
              <a:t>4</a:t>
            </a:r>
            <a:r>
              <a:rPr lang="en-US" altLang="en-US" baseline="30000" dirty="0"/>
              <a:t>3</a:t>
            </a:r>
            <a:r>
              <a:rPr lang="en-US" altLang="en-US" sz="3200" baseline="30000" dirty="0">
                <a:latin typeface="Courier New" pitchFamily="49" charset="0"/>
              </a:rPr>
              <a:t>-</a:t>
            </a:r>
            <a:endParaRPr lang="en-US" altLang="en-US" sz="3200" dirty="0">
              <a:latin typeface="Courier New" pitchFamily="49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dirty="0"/>
              <a:t> sulfides: S</a:t>
            </a:r>
            <a:r>
              <a:rPr lang="en-US" altLang="en-US" baseline="30000" dirty="0"/>
              <a:t>2</a:t>
            </a:r>
            <a:r>
              <a:rPr lang="en-US" altLang="en-US" sz="3200" baseline="30000" dirty="0">
                <a:latin typeface="Courier New" pitchFamily="49" charset="0"/>
              </a:rPr>
              <a:t>-</a:t>
            </a:r>
            <a:endParaRPr lang="en-US" altLang="en-US" sz="3200" dirty="0">
              <a:latin typeface="Courier New" pitchFamily="49" charset="0"/>
            </a:endParaRP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1198563" y="4951413"/>
            <a:ext cx="7696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dirty="0"/>
              <a:t> hydroxides: OH</a:t>
            </a:r>
            <a:r>
              <a:rPr lang="en-US" altLang="en-US" baseline="30000" dirty="0"/>
              <a:t>-</a:t>
            </a:r>
            <a:r>
              <a:rPr lang="en-US" altLang="en-US" dirty="0"/>
              <a:t> (except when the hydroxide is attached to an alkali metal or Ba</a:t>
            </a:r>
            <a:r>
              <a:rPr lang="en-US" altLang="en-US" baseline="30000" dirty="0"/>
              <a:t>2+</a:t>
            </a:r>
            <a:r>
              <a:rPr lang="en-US" altLang="en-US" dirty="0"/>
              <a:t>, then it’s </a:t>
            </a:r>
            <a:r>
              <a:rPr lang="en-US" altLang="en-US" u="sng" dirty="0"/>
              <a:t>soluble</a:t>
            </a:r>
            <a:r>
              <a:rPr lang="en-US" altLang="en-US" dirty="0"/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84763" y="1995488"/>
            <a:ext cx="4953000" cy="2133600"/>
            <a:chOff x="5084763" y="1995488"/>
            <a:chExt cx="4953000" cy="2133600"/>
          </a:xfrm>
        </p:grpSpPr>
        <p:sp>
          <p:nvSpPr>
            <p:cNvPr id="13317" name="Text Box 9"/>
            <p:cNvSpPr txBox="1">
              <a:spLocks noChangeArrowheads="1"/>
            </p:cNvSpPr>
            <p:nvPr/>
          </p:nvSpPr>
          <p:spPr bwMode="auto">
            <a:xfrm>
              <a:off x="5618163" y="2132013"/>
              <a:ext cx="4419600" cy="193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except when attached to an alkali metal or ammonium, then it’s </a:t>
              </a:r>
              <a:r>
                <a:rPr lang="en-US" altLang="en-US" u="sng" dirty="0"/>
                <a:t>soluble</a:t>
              </a:r>
            </a:p>
          </p:txBody>
        </p:sp>
        <p:sp>
          <p:nvSpPr>
            <p:cNvPr id="13319" name="AutoShape 11"/>
            <p:cNvSpPr>
              <a:spLocks/>
            </p:cNvSpPr>
            <p:nvPr/>
          </p:nvSpPr>
          <p:spPr bwMode="auto">
            <a:xfrm>
              <a:off x="5084763" y="1995488"/>
              <a:ext cx="304800" cy="2133600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274763" y="608013"/>
            <a:ext cx="769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precipitation reactions often undergo an </a:t>
            </a:r>
            <a:r>
              <a:rPr lang="en-US" altLang="en-US" sz="3200">
                <a:solidFill>
                  <a:schemeClr val="accent2"/>
                </a:solidFill>
              </a:rPr>
              <a:t>exchange reaction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919288" y="3206750"/>
            <a:ext cx="4876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A and B are cations</a:t>
            </a:r>
            <a:br>
              <a:rPr lang="en-US" altLang="en-US" sz="3600"/>
            </a:br>
            <a:r>
              <a:rPr lang="en-US" altLang="en-US" sz="3600"/>
              <a:t>X and Y are anions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601788" y="2132013"/>
            <a:ext cx="7162800" cy="701675"/>
            <a:chOff x="1731963" y="3351212"/>
            <a:chExt cx="7162800" cy="701675"/>
          </a:xfrm>
        </p:grpSpPr>
        <p:sp>
          <p:nvSpPr>
            <p:cNvPr id="14345" name="Line 7"/>
            <p:cNvSpPr>
              <a:spLocks noChangeShapeType="1"/>
            </p:cNvSpPr>
            <p:nvPr/>
          </p:nvSpPr>
          <p:spPr bwMode="auto">
            <a:xfrm>
              <a:off x="4475163" y="3702049"/>
              <a:ext cx="838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Rectangle 7"/>
            <p:cNvSpPr>
              <a:spLocks noChangeArrowheads="1"/>
            </p:cNvSpPr>
            <p:nvPr/>
          </p:nvSpPr>
          <p:spPr bwMode="auto">
            <a:xfrm>
              <a:off x="1731963" y="3351212"/>
              <a:ext cx="71628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>
                  <a:solidFill>
                    <a:srgbClr val="FF0000"/>
                  </a:solidFill>
                </a:rPr>
                <a:t>AX</a:t>
              </a:r>
              <a:r>
                <a:rPr lang="en-US" altLang="en-US" sz="4000"/>
                <a:t>  +  </a:t>
              </a:r>
              <a:r>
                <a:rPr lang="en-US" altLang="en-US" sz="4000">
                  <a:solidFill>
                    <a:schemeClr val="accent2"/>
                  </a:solidFill>
                </a:rPr>
                <a:t>BY</a:t>
              </a:r>
              <a:r>
                <a:rPr lang="en-US" altLang="en-US" sz="4000"/>
                <a:t> 		  </a:t>
              </a:r>
              <a:r>
                <a:rPr lang="en-US" altLang="en-US" sz="4000">
                  <a:solidFill>
                    <a:srgbClr val="FF0000"/>
                  </a:solidFill>
                </a:rPr>
                <a:t>A</a:t>
              </a:r>
              <a:r>
                <a:rPr lang="en-US" altLang="en-US" sz="4000">
                  <a:solidFill>
                    <a:schemeClr val="accent2"/>
                  </a:solidFill>
                </a:rPr>
                <a:t>Y</a:t>
              </a:r>
              <a:r>
                <a:rPr lang="en-US" altLang="en-US" sz="4000"/>
                <a:t>  +  </a:t>
              </a:r>
              <a:r>
                <a:rPr lang="en-US" altLang="en-US" sz="4000">
                  <a:solidFill>
                    <a:schemeClr val="accent2"/>
                  </a:solidFill>
                </a:rPr>
                <a:t>B</a:t>
              </a:r>
              <a:r>
                <a:rPr lang="en-US" altLang="en-US" sz="4000">
                  <a:solidFill>
                    <a:srgbClr val="FF0000"/>
                  </a:solidFill>
                </a:rPr>
                <a:t>X</a:t>
              </a:r>
              <a:r>
                <a:rPr lang="en-US" altLang="en-US" sz="4000"/>
                <a:t>  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19188" y="5180013"/>
            <a:ext cx="4727575" cy="615950"/>
            <a:chOff x="1236663" y="5730071"/>
            <a:chExt cx="4726535" cy="615553"/>
          </a:xfrm>
        </p:grpSpPr>
        <p:sp>
          <p:nvSpPr>
            <p:cNvPr id="14343" name="Text Box 8"/>
            <p:cNvSpPr txBox="1">
              <a:spLocks noChangeArrowheads="1"/>
            </p:cNvSpPr>
            <p:nvPr/>
          </p:nvSpPr>
          <p:spPr bwMode="auto">
            <a:xfrm>
              <a:off x="1236663" y="5730071"/>
              <a:ext cx="472653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</a:rPr>
                <a:t>AgNO</a:t>
              </a:r>
              <a:r>
                <a:rPr lang="en-US" altLang="en-US" sz="3400" baseline="-25000">
                  <a:solidFill>
                    <a:srgbClr val="FF0000"/>
                  </a:solidFill>
                </a:rPr>
                <a:t>3</a:t>
              </a:r>
              <a:r>
                <a:rPr lang="en-US" altLang="en-US" sz="3400"/>
                <a:t>  +  </a:t>
              </a:r>
              <a:r>
                <a:rPr lang="en-US" altLang="en-US" sz="3400">
                  <a:solidFill>
                    <a:schemeClr val="accent2"/>
                  </a:solidFill>
                </a:rPr>
                <a:t>KBr</a:t>
              </a:r>
              <a:endParaRPr lang="en-US" altLang="en-US" sz="3400">
                <a:solidFill>
                  <a:srgbClr val="FF0000"/>
                </a:solidFill>
              </a:endParaRPr>
            </a:p>
          </p:txBody>
        </p:sp>
        <p:sp>
          <p:nvSpPr>
            <p:cNvPr id="14344" name="Line 7"/>
            <p:cNvSpPr>
              <a:spLocks noChangeShapeType="1"/>
            </p:cNvSpPr>
            <p:nvPr/>
          </p:nvSpPr>
          <p:spPr bwMode="auto">
            <a:xfrm>
              <a:off x="4758699" y="6034871"/>
              <a:ext cx="838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00713" y="5192713"/>
            <a:ext cx="2947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Ag</a:t>
            </a:r>
            <a:r>
              <a:rPr lang="en-US" altLang="en-US" sz="3200">
                <a:solidFill>
                  <a:schemeClr val="accent2"/>
                </a:solidFill>
              </a:rPr>
              <a:t>Br</a:t>
            </a:r>
            <a:r>
              <a:rPr lang="en-US" altLang="en-US" sz="3200"/>
              <a:t>  +  </a:t>
            </a:r>
            <a:r>
              <a:rPr lang="en-US" altLang="en-US" sz="3200">
                <a:solidFill>
                  <a:schemeClr val="accent2"/>
                </a:solidFill>
              </a:rPr>
              <a:t>K</a:t>
            </a:r>
            <a:r>
              <a:rPr lang="en-US" altLang="en-US" sz="3200">
                <a:solidFill>
                  <a:srgbClr val="FF0000"/>
                </a:solidFill>
              </a:rPr>
              <a:t>NO</a:t>
            </a:r>
            <a:r>
              <a:rPr lang="en-US" altLang="en-US" sz="3200" baseline="-25000">
                <a:solidFill>
                  <a:srgbClr val="FF0000"/>
                </a:solidFill>
              </a:rPr>
              <a:t>3</a:t>
            </a:r>
            <a:endParaRPr lang="en-US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427163" y="684213"/>
            <a:ext cx="7467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Determine the products and write the: </a:t>
            </a:r>
            <a:br>
              <a:rPr lang="en-US" altLang="en-US"/>
            </a:br>
            <a:r>
              <a:rPr lang="en-US" altLang="en-US" sz="1000"/>
              <a:t/>
            </a:r>
            <a:br>
              <a:rPr lang="en-US" altLang="en-US" sz="1000"/>
            </a:br>
            <a:r>
              <a:rPr lang="en-US" altLang="en-US"/>
              <a:t> 	1. Complete ionic equation;</a:t>
            </a:r>
            <a:br>
              <a:rPr lang="en-US" altLang="en-US"/>
            </a:br>
            <a:r>
              <a:rPr lang="en-US" altLang="en-US"/>
              <a:t> 	2. Net ionic equation;</a:t>
            </a:r>
            <a:br>
              <a:rPr lang="en-US" altLang="en-US"/>
            </a:br>
            <a:r>
              <a:rPr lang="en-US" altLang="en-US"/>
              <a:t> 	3. Molecular equation for:</a:t>
            </a:r>
            <a:endParaRPr lang="en-US" altLang="en-US" sz="3200">
              <a:latin typeface="Courier New" pitchFamily="49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884363" y="3579813"/>
            <a:ext cx="6210300" cy="615950"/>
            <a:chOff x="1693069" y="3427412"/>
            <a:chExt cx="6210300" cy="615553"/>
          </a:xfrm>
        </p:grpSpPr>
        <p:grpSp>
          <p:nvGrpSpPr>
            <p:cNvPr id="15364" name="Group 6"/>
            <p:cNvGrpSpPr>
              <a:grpSpLocks/>
            </p:cNvGrpSpPr>
            <p:nvPr/>
          </p:nvGrpSpPr>
          <p:grpSpPr bwMode="auto">
            <a:xfrm>
              <a:off x="1693069" y="3427412"/>
              <a:ext cx="4762500" cy="615553"/>
              <a:chOff x="1693069" y="3427412"/>
              <a:chExt cx="4762500" cy="615553"/>
            </a:xfrm>
          </p:grpSpPr>
          <p:sp>
            <p:nvSpPr>
              <p:cNvPr id="15366" name="Rectangle 2"/>
              <p:cNvSpPr>
                <a:spLocks noChangeArrowheads="1"/>
              </p:cNvSpPr>
              <p:nvPr/>
            </p:nvSpPr>
            <p:spPr bwMode="auto">
              <a:xfrm>
                <a:off x="1693069" y="3427412"/>
                <a:ext cx="4762500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400"/>
                  <a:t>Pb(NO</a:t>
                </a:r>
                <a:r>
                  <a:rPr lang="en-US" altLang="en-US" sz="3400" baseline="-25000"/>
                  <a:t>3</a:t>
                </a:r>
                <a:r>
                  <a:rPr lang="en-US" altLang="en-US" sz="3400"/>
                  <a:t>)</a:t>
                </a:r>
                <a:r>
                  <a:rPr lang="en-US" altLang="en-US" sz="3400" baseline="-25000"/>
                  <a:t>2</a:t>
                </a:r>
                <a:r>
                  <a:rPr lang="en-US" altLang="en-US" sz="3400"/>
                  <a:t>   +   K</a:t>
                </a:r>
                <a:r>
                  <a:rPr lang="en-US" altLang="en-US" sz="3400">
                    <a:latin typeface="Lucida Sans Typewriter" pitchFamily="49" charset="0"/>
                  </a:rPr>
                  <a:t>I</a:t>
                </a:r>
              </a:p>
            </p:txBody>
          </p:sp>
          <p:sp>
            <p:nvSpPr>
              <p:cNvPr id="15367" name="Line 7"/>
              <p:cNvSpPr>
                <a:spLocks noChangeShapeType="1"/>
              </p:cNvSpPr>
              <p:nvPr/>
            </p:nvSpPr>
            <p:spPr bwMode="auto">
              <a:xfrm>
                <a:off x="5488168" y="3735188"/>
                <a:ext cx="838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65" name="TextBox 7"/>
            <p:cNvSpPr txBox="1">
              <a:spLocks noChangeArrowheads="1"/>
            </p:cNvSpPr>
            <p:nvPr/>
          </p:nvSpPr>
          <p:spPr bwMode="auto">
            <a:xfrm>
              <a:off x="6684169" y="3427412"/>
              <a:ext cx="12192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???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655763" y="638175"/>
            <a:ext cx="720883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Br</a:t>
            </a:r>
            <a:r>
              <a:rPr lang="en-US" altLang="en-US">
                <a:cs typeface="Arial" charset="0"/>
              </a:rPr>
              <a:t>ø</a:t>
            </a:r>
            <a:r>
              <a:rPr lang="en-US" altLang="en-US"/>
              <a:t>nsted–Lowry acid/base definition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08000" y="1598613"/>
            <a:ext cx="8813800" cy="5291137"/>
            <a:chOff x="507990" y="1598612"/>
            <a:chExt cx="8813810" cy="5290651"/>
          </a:xfrm>
        </p:grpSpPr>
        <p:grpSp>
          <p:nvGrpSpPr>
            <p:cNvPr id="16388" name="Group 2"/>
            <p:cNvGrpSpPr>
              <a:grpSpLocks/>
            </p:cNvGrpSpPr>
            <p:nvPr/>
          </p:nvGrpSpPr>
          <p:grpSpPr bwMode="auto">
            <a:xfrm>
              <a:off x="507990" y="1598612"/>
              <a:ext cx="3954563" cy="5282863"/>
              <a:chOff x="507990" y="1827212"/>
              <a:chExt cx="3954563" cy="5282863"/>
            </a:xfrm>
          </p:grpSpPr>
          <p:pic>
            <p:nvPicPr>
              <p:cNvPr id="16392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716" y="1827212"/>
                <a:ext cx="2984257" cy="3913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3" name="TextBox 3"/>
              <p:cNvSpPr txBox="1">
                <a:spLocks noChangeArrowheads="1"/>
              </p:cNvSpPr>
              <p:nvPr/>
            </p:nvSpPr>
            <p:spPr bwMode="auto">
              <a:xfrm>
                <a:off x="507990" y="6094412"/>
                <a:ext cx="3954563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/>
                  <a:t>Johannes Br</a:t>
                </a:r>
                <a:r>
                  <a:rPr lang="en-US" altLang="en-US">
                    <a:cs typeface="Arial" charset="0"/>
                  </a:rPr>
                  <a:t>ø</a:t>
                </a:r>
                <a:r>
                  <a:rPr lang="en-US" altLang="en-US"/>
                  <a:t>nsted</a:t>
                </a:r>
                <a:br>
                  <a:rPr lang="en-US" altLang="en-US"/>
                </a:br>
                <a:r>
                  <a:rPr lang="en-US" altLang="en-US"/>
                  <a:t>1879 – 1947</a:t>
                </a:r>
              </a:p>
            </p:txBody>
          </p:sp>
        </p:grpSp>
        <p:grpSp>
          <p:nvGrpSpPr>
            <p:cNvPr id="16389" name="Group 3"/>
            <p:cNvGrpSpPr>
              <a:grpSpLocks/>
            </p:cNvGrpSpPr>
            <p:nvPr/>
          </p:nvGrpSpPr>
          <p:grpSpPr bwMode="auto">
            <a:xfrm>
              <a:off x="5724525" y="1605989"/>
              <a:ext cx="3597275" cy="5283274"/>
              <a:chOff x="5724525" y="1827212"/>
              <a:chExt cx="3597275" cy="5283274"/>
            </a:xfrm>
          </p:grpSpPr>
          <p:pic>
            <p:nvPicPr>
              <p:cNvPr id="1639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5416" y="1827212"/>
                <a:ext cx="3315494" cy="3913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391" name="TextBox 3"/>
              <p:cNvSpPr txBox="1">
                <a:spLocks noChangeArrowheads="1"/>
              </p:cNvSpPr>
              <p:nvPr/>
            </p:nvSpPr>
            <p:spPr bwMode="auto">
              <a:xfrm>
                <a:off x="5724525" y="6094412"/>
                <a:ext cx="3597275" cy="10160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/>
                  <a:t>Thomas Lowry</a:t>
                </a:r>
                <a:br>
                  <a:rPr lang="en-US" altLang="en-US"/>
                </a:br>
                <a:r>
                  <a:rPr lang="en-US" altLang="en-US"/>
                  <a:t>1874 – 1936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741363" y="303213"/>
            <a:ext cx="90678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57600" indent="-36576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Br</a:t>
            </a:r>
            <a:r>
              <a:rPr lang="en-US" altLang="en-US" sz="3200" u="sng">
                <a:cs typeface="Arial" charset="0"/>
              </a:rPr>
              <a:t>ø</a:t>
            </a:r>
            <a:r>
              <a:rPr lang="en-US" altLang="en-US" sz="3200" u="sng"/>
              <a:t>nsted–Lowry acid</a:t>
            </a:r>
            <a:r>
              <a:rPr lang="en-US" altLang="en-US"/>
              <a:t> – chemical substance that acts as a proton </a:t>
            </a:r>
            <a:r>
              <a:rPr lang="en-US" altLang="en-US" u="sng">
                <a:solidFill>
                  <a:srgbClr val="0070C0"/>
                </a:solidFill>
              </a:rPr>
              <a:t>donor</a:t>
            </a:r>
            <a:r>
              <a:rPr lang="en-US" altLang="en-US"/>
              <a:t> (species that produces H</a:t>
            </a:r>
            <a:r>
              <a:rPr lang="en-US" altLang="en-US" baseline="30000"/>
              <a:t>+</a:t>
            </a:r>
            <a:r>
              <a:rPr lang="en-US" altLang="en-US"/>
              <a:t>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12763" y="4037013"/>
            <a:ext cx="92964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57600" indent="-36576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Br</a:t>
            </a:r>
            <a:r>
              <a:rPr lang="en-US" altLang="en-US" sz="3200" u="sng">
                <a:cs typeface="Arial" charset="0"/>
              </a:rPr>
              <a:t>ø</a:t>
            </a:r>
            <a:r>
              <a:rPr lang="en-US" altLang="en-US" sz="3200" u="sng"/>
              <a:t>nsted–Lowry base</a:t>
            </a:r>
            <a:r>
              <a:rPr lang="en-US" altLang="en-US"/>
              <a:t> – chemical substance that acts as a proton </a:t>
            </a:r>
            <a:r>
              <a:rPr lang="en-US" altLang="en-US" u="sng">
                <a:solidFill>
                  <a:srgbClr val="0070C0"/>
                </a:solidFill>
              </a:rPr>
              <a:t>acceptor</a:t>
            </a:r>
            <a:r>
              <a:rPr lang="en-US" altLang="en-US"/>
              <a:t> (species that takes in H</a:t>
            </a:r>
            <a:r>
              <a:rPr lang="en-US" altLang="en-US" baseline="30000"/>
              <a:t>+</a:t>
            </a:r>
            <a:r>
              <a:rPr lang="en-US" altLang="en-US"/>
              <a:t>)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074863" y="2132013"/>
            <a:ext cx="6400800" cy="677862"/>
            <a:chOff x="1340644" y="4980703"/>
            <a:chExt cx="6481618" cy="677109"/>
          </a:xfrm>
        </p:grpSpPr>
        <p:grpSp>
          <p:nvGrpSpPr>
            <p:cNvPr id="17416" name="Group 4"/>
            <p:cNvGrpSpPr>
              <a:grpSpLocks/>
            </p:cNvGrpSpPr>
            <p:nvPr/>
          </p:nvGrpSpPr>
          <p:grpSpPr bwMode="auto">
            <a:xfrm>
              <a:off x="1340644" y="5103814"/>
              <a:ext cx="6481618" cy="553998"/>
              <a:chOff x="1330978" y="2055812"/>
              <a:chExt cx="6724073" cy="554503"/>
            </a:xfrm>
          </p:grpSpPr>
          <p:sp>
            <p:nvSpPr>
              <p:cNvPr id="17418" name="TextBox 4"/>
              <p:cNvSpPr txBox="1">
                <a:spLocks noChangeArrowheads="1"/>
              </p:cNvSpPr>
              <p:nvPr/>
            </p:nvSpPr>
            <p:spPr bwMode="auto">
              <a:xfrm>
                <a:off x="1330978" y="2055812"/>
                <a:ext cx="6724073" cy="554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dirty="0" err="1"/>
                  <a:t>HCl</a:t>
                </a:r>
                <a:r>
                  <a:rPr lang="en-US" altLang="en-US" dirty="0"/>
                  <a:t>	</a:t>
                </a:r>
                <a:r>
                  <a:rPr lang="en-US" altLang="en-US" sz="2800" dirty="0"/>
                  <a:t> </a:t>
                </a:r>
                <a:r>
                  <a:rPr lang="en-US" altLang="en-US" dirty="0"/>
                  <a:t>		H</a:t>
                </a:r>
                <a:r>
                  <a:rPr lang="en-US" altLang="en-US" baseline="30000" dirty="0"/>
                  <a:t>+</a:t>
                </a:r>
                <a:r>
                  <a:rPr lang="en-US" altLang="en-US" sz="2800" dirty="0"/>
                  <a:t> </a:t>
                </a:r>
                <a:r>
                  <a:rPr lang="en-US" altLang="en-US" sz="2600" dirty="0"/>
                  <a:t>(</a:t>
                </a:r>
                <a:r>
                  <a:rPr lang="en-US" altLang="en-US" sz="2600" dirty="0" err="1">
                    <a:sym typeface="MT Extra" pitchFamily="18" charset="2"/>
                  </a:rPr>
                  <a:t>aq</a:t>
                </a:r>
                <a:r>
                  <a:rPr lang="en-US" altLang="en-US" sz="2600" dirty="0"/>
                  <a:t>)</a:t>
                </a:r>
                <a:r>
                  <a:rPr lang="en-US" altLang="en-US" dirty="0"/>
                  <a:t>   +   Cl</a:t>
                </a:r>
                <a:r>
                  <a:rPr lang="en-US" altLang="en-US" sz="3200" baseline="30000" dirty="0">
                    <a:latin typeface="Courier New" pitchFamily="49" charset="0"/>
                    <a:cs typeface="Courier New" pitchFamily="49" charset="0"/>
                  </a:rPr>
                  <a:t>-</a:t>
                </a:r>
                <a:r>
                  <a:rPr lang="en-US" altLang="en-US" sz="2800" dirty="0"/>
                  <a:t> </a:t>
                </a:r>
                <a:r>
                  <a:rPr lang="en-US" altLang="en-US" sz="2600" dirty="0"/>
                  <a:t>(</a:t>
                </a:r>
                <a:r>
                  <a:rPr lang="en-US" altLang="en-US" sz="2600" dirty="0" err="1"/>
                  <a:t>aq</a:t>
                </a:r>
                <a:r>
                  <a:rPr lang="en-US" altLang="en-US" sz="2600" dirty="0"/>
                  <a:t>)</a:t>
                </a:r>
              </a:p>
            </p:txBody>
          </p:sp>
          <p:cxnSp>
            <p:nvCxnSpPr>
              <p:cNvPr id="17419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2605665" y="2352221"/>
                <a:ext cx="9906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417" name="TextBox 7"/>
            <p:cNvSpPr txBox="1">
              <a:spLocks noChangeArrowheads="1"/>
            </p:cNvSpPr>
            <p:nvPr/>
          </p:nvSpPr>
          <p:spPr bwMode="auto">
            <a:xfrm>
              <a:off x="2665809" y="4980703"/>
              <a:ext cx="76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/>
                <a:t>H</a:t>
              </a:r>
              <a:r>
                <a:rPr lang="en-US" altLang="en-US" sz="2000" baseline="-25000"/>
                <a:t>2</a:t>
              </a:r>
              <a:r>
                <a:rPr lang="en-US" altLang="en-US" sz="2000"/>
                <a:t>O</a:t>
              </a:r>
            </a:p>
          </p:txBody>
        </p:sp>
      </p:grp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1617663" y="5942013"/>
            <a:ext cx="7315200" cy="554037"/>
            <a:chOff x="370395" y="2055812"/>
            <a:chExt cx="7684656" cy="553888"/>
          </a:xfrm>
        </p:grpSpPr>
        <p:sp>
          <p:nvSpPr>
            <p:cNvPr id="17414" name="TextBox 9"/>
            <p:cNvSpPr txBox="1">
              <a:spLocks noChangeArrowheads="1"/>
            </p:cNvSpPr>
            <p:nvPr/>
          </p:nvSpPr>
          <p:spPr bwMode="auto">
            <a:xfrm>
              <a:off x="370395" y="2055812"/>
              <a:ext cx="7684656" cy="5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H</a:t>
              </a:r>
              <a:r>
                <a:rPr lang="en-US" altLang="en-US" baseline="30000"/>
                <a:t>+</a:t>
              </a:r>
              <a:r>
                <a:rPr lang="en-US" altLang="en-US" sz="2800"/>
                <a:t> </a:t>
              </a:r>
              <a:r>
                <a:rPr lang="en-US" altLang="en-US" sz="2600"/>
                <a:t>(</a:t>
              </a:r>
              <a:r>
                <a:rPr lang="en-US" altLang="en-US" sz="2600">
                  <a:sym typeface="MT Extra" pitchFamily="18" charset="2"/>
                </a:rPr>
                <a:t>aq</a:t>
              </a:r>
              <a:r>
                <a:rPr lang="en-US" altLang="en-US" sz="2600"/>
                <a:t>)</a:t>
              </a:r>
              <a:r>
                <a:rPr lang="en-US" altLang="en-US"/>
                <a:t>   +   OH</a:t>
              </a:r>
              <a:r>
                <a:rPr lang="en-US" altLang="en-US" sz="3200" baseline="300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 sz="2800"/>
                <a:t> </a:t>
              </a:r>
              <a:r>
                <a:rPr lang="en-US" altLang="en-US" sz="2600"/>
                <a:t>(aq)		       </a:t>
              </a:r>
              <a:r>
                <a:rPr lang="en-US" altLang="en-US"/>
                <a:t>H</a:t>
              </a:r>
              <a:r>
                <a:rPr lang="en-US" altLang="en-US" baseline="-25000"/>
                <a:t>2</a:t>
              </a:r>
              <a:r>
                <a:rPr lang="en-US" altLang="en-US"/>
                <a:t>O</a:t>
              </a:r>
              <a:endParaRPr lang="en-US" altLang="en-US" sz="2600"/>
            </a:p>
          </p:txBody>
        </p:sp>
        <p:cxnSp>
          <p:nvCxnSpPr>
            <p:cNvPr id="17415" name="Straight Arrow Connector 8"/>
            <p:cNvCxnSpPr>
              <a:cxnSpLocks noChangeShapeType="1"/>
            </p:cNvCxnSpPr>
            <p:nvPr/>
          </p:nvCxnSpPr>
          <p:spPr bwMode="auto">
            <a:xfrm>
              <a:off x="4449533" y="2346368"/>
              <a:ext cx="9906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631825" y="836613"/>
            <a:ext cx="89916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2075" indent="-26320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strong acid</a:t>
            </a:r>
            <a:r>
              <a:rPr lang="en-US" altLang="en-US"/>
              <a:t> </a:t>
            </a:r>
            <a:r>
              <a:rPr lang="en-US" altLang="en-US">
                <a:latin typeface="Courier New" pitchFamily="49" charset="0"/>
              </a:rPr>
              <a:t>–</a:t>
            </a:r>
            <a:r>
              <a:rPr lang="en-US" altLang="en-US"/>
              <a:t> an acid that completely, 100% dissociates into ions in aqueous solution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31825" y="4570413"/>
            <a:ext cx="876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33913" indent="-463391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6 common strong acids:  </a:t>
            </a:r>
            <a:r>
              <a:rPr lang="en-US" altLang="en-US" dirty="0" err="1"/>
              <a:t>HCl</a:t>
            </a:r>
            <a:r>
              <a:rPr lang="en-US" altLang="en-US" dirty="0"/>
              <a:t>, </a:t>
            </a:r>
            <a:r>
              <a:rPr lang="en-US" altLang="en-US" dirty="0" err="1"/>
              <a:t>HBr</a:t>
            </a:r>
            <a:r>
              <a:rPr lang="en-US" altLang="en-US" dirty="0"/>
              <a:t>, HI,</a:t>
            </a:r>
            <a:br>
              <a:rPr lang="en-US" altLang="en-US" dirty="0"/>
            </a:br>
            <a:r>
              <a:rPr lang="en-US" altLang="en-US" dirty="0"/>
              <a:t>HNO</a:t>
            </a:r>
            <a:r>
              <a:rPr lang="en-US" altLang="en-US" baseline="-25000" dirty="0"/>
              <a:t>3</a:t>
            </a:r>
            <a:r>
              <a:rPr lang="en-US" altLang="en-US" dirty="0"/>
              <a:t>, H</a:t>
            </a:r>
            <a:r>
              <a:rPr lang="en-US" altLang="en-US" baseline="-25000" dirty="0"/>
              <a:t>2</a:t>
            </a:r>
            <a:r>
              <a:rPr lang="en-US" altLang="en-US" dirty="0"/>
              <a:t>SO</a:t>
            </a:r>
            <a:r>
              <a:rPr lang="en-US" altLang="en-US" baseline="-25000" dirty="0"/>
              <a:t>4</a:t>
            </a:r>
            <a:r>
              <a:rPr lang="en-US" altLang="en-US" dirty="0"/>
              <a:t>, HClO</a:t>
            </a:r>
            <a:r>
              <a:rPr lang="en-US" altLang="en-US" baseline="-25000" dirty="0"/>
              <a:t>4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46275" y="2863850"/>
            <a:ext cx="6400800" cy="636588"/>
            <a:chOff x="1340644" y="5021563"/>
            <a:chExt cx="6481618" cy="636249"/>
          </a:xfrm>
        </p:grpSpPr>
        <p:grpSp>
          <p:nvGrpSpPr>
            <p:cNvPr id="18437" name="Group 4"/>
            <p:cNvGrpSpPr>
              <a:grpSpLocks/>
            </p:cNvGrpSpPr>
            <p:nvPr/>
          </p:nvGrpSpPr>
          <p:grpSpPr bwMode="auto">
            <a:xfrm>
              <a:off x="1340644" y="5103814"/>
              <a:ext cx="6481618" cy="553998"/>
              <a:chOff x="1330978" y="2055812"/>
              <a:chExt cx="6724073" cy="554503"/>
            </a:xfrm>
          </p:grpSpPr>
          <p:sp>
            <p:nvSpPr>
              <p:cNvPr id="18439" name="TextBox 4"/>
              <p:cNvSpPr txBox="1">
                <a:spLocks noChangeArrowheads="1"/>
              </p:cNvSpPr>
              <p:nvPr/>
            </p:nvSpPr>
            <p:spPr bwMode="auto">
              <a:xfrm>
                <a:off x="1330978" y="2055812"/>
                <a:ext cx="6724073" cy="554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/>
                  <a:t>  HCl	</a:t>
                </a:r>
                <a:r>
                  <a:rPr lang="en-US" altLang="en-US" sz="2800"/>
                  <a:t> </a:t>
                </a:r>
                <a:r>
                  <a:rPr lang="en-US" altLang="en-US"/>
                  <a:t>		H</a:t>
                </a:r>
                <a:r>
                  <a:rPr lang="en-US" altLang="en-US" baseline="30000"/>
                  <a:t>+</a:t>
                </a:r>
                <a:r>
                  <a:rPr lang="en-US" altLang="en-US" sz="2800"/>
                  <a:t> </a:t>
                </a:r>
                <a:r>
                  <a:rPr lang="en-US" altLang="en-US" sz="2600"/>
                  <a:t>(</a:t>
                </a:r>
                <a:r>
                  <a:rPr lang="en-US" altLang="en-US" sz="2600">
                    <a:sym typeface="MT Extra" pitchFamily="18" charset="2"/>
                  </a:rPr>
                  <a:t>aq</a:t>
                </a:r>
                <a:r>
                  <a:rPr lang="en-US" altLang="en-US" sz="2600"/>
                  <a:t>)</a:t>
                </a:r>
                <a:r>
                  <a:rPr lang="en-US" altLang="en-US"/>
                  <a:t>   +   Cl</a:t>
                </a:r>
                <a:r>
                  <a:rPr lang="en-US" altLang="en-US" sz="3200" baseline="30000">
                    <a:latin typeface="Courier New" pitchFamily="49" charset="0"/>
                    <a:cs typeface="Courier New" pitchFamily="49" charset="0"/>
                  </a:rPr>
                  <a:t>-</a:t>
                </a:r>
                <a:r>
                  <a:rPr lang="en-US" altLang="en-US" sz="2800"/>
                  <a:t> </a:t>
                </a:r>
                <a:r>
                  <a:rPr lang="en-US" altLang="en-US" sz="2600"/>
                  <a:t>(aq)</a:t>
                </a:r>
              </a:p>
            </p:txBody>
          </p:sp>
          <p:cxnSp>
            <p:nvCxnSpPr>
              <p:cNvPr id="18440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2786762" y="2352221"/>
                <a:ext cx="9906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8438" name="TextBox 7"/>
            <p:cNvSpPr txBox="1">
              <a:spLocks noChangeArrowheads="1"/>
            </p:cNvSpPr>
            <p:nvPr/>
          </p:nvSpPr>
          <p:spPr bwMode="auto">
            <a:xfrm>
              <a:off x="2840375" y="5021563"/>
              <a:ext cx="76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/>
                <a:t>H</a:t>
              </a:r>
              <a:r>
                <a:rPr lang="en-US" altLang="en-US" sz="2000" baseline="-25000"/>
                <a:t>2</a:t>
              </a:r>
              <a:r>
                <a:rPr lang="en-US" altLang="en-US" sz="2000"/>
                <a:t>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343551" y="977125"/>
            <a:ext cx="1686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33913" indent="-463391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 smtClean="0"/>
              <a:t>HCl</a:t>
            </a:r>
            <a:r>
              <a:rPr lang="en-US" altLang="en-US" dirty="0" smtClean="0"/>
              <a:t> </a:t>
            </a:r>
            <a:r>
              <a:rPr lang="en-US" altLang="en-US" sz="2600" dirty="0" smtClean="0"/>
              <a:t>(</a:t>
            </a:r>
            <a:r>
              <a:rPr lang="en-US" altLang="en-US" sz="2600" dirty="0" err="1" smtClean="0">
                <a:sym typeface="MT Extra" pitchFamily="18" charset="2"/>
              </a:rPr>
              <a:t>aq</a:t>
            </a:r>
            <a:r>
              <a:rPr lang="en-US" altLang="en-US" sz="2600" dirty="0" smtClean="0"/>
              <a:t>)</a:t>
            </a:r>
            <a:r>
              <a:rPr lang="en-US" altLang="en-US" dirty="0" smtClean="0"/>
              <a:t> </a:t>
            </a:r>
            <a:endParaRPr lang="en-US" altLang="en-US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1355091" y="1903412"/>
            <a:ext cx="1705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 smtClean="0"/>
              <a:t>HBr</a:t>
            </a:r>
            <a:r>
              <a:rPr lang="en-US" altLang="en-US" sz="3200" dirty="0" smtClean="0"/>
              <a:t> </a:t>
            </a:r>
            <a:r>
              <a:rPr lang="en-US" altLang="en-US" sz="2600" dirty="0" smtClean="0"/>
              <a:t>(</a:t>
            </a:r>
            <a:r>
              <a:rPr lang="en-US" altLang="en-US" sz="2600" dirty="0" err="1" smtClean="0">
                <a:sym typeface="MT Extra" pitchFamily="18" charset="2"/>
              </a:rPr>
              <a:t>aq</a:t>
            </a:r>
            <a:r>
              <a:rPr lang="en-US" altLang="en-US" sz="2600" dirty="0" smtClean="0"/>
              <a:t>) 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1369625" y="2894012"/>
            <a:ext cx="1386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HI</a:t>
            </a:r>
            <a:r>
              <a:rPr lang="en-US" altLang="en-US" sz="3200" dirty="0" smtClean="0"/>
              <a:t> </a:t>
            </a:r>
            <a:r>
              <a:rPr lang="en-US" altLang="en-US" sz="2600" dirty="0" smtClean="0"/>
              <a:t>(</a:t>
            </a:r>
            <a:r>
              <a:rPr lang="en-US" altLang="en-US" sz="2600" dirty="0" err="1" smtClean="0">
                <a:sym typeface="MT Extra" pitchFamily="18" charset="2"/>
              </a:rPr>
              <a:t>aq</a:t>
            </a:r>
            <a:r>
              <a:rPr lang="en-US" altLang="en-US" sz="2600" dirty="0" smtClean="0"/>
              <a:t>) 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1382828" y="3938466"/>
            <a:ext cx="1999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HNO</a:t>
            </a:r>
            <a:r>
              <a:rPr lang="en-US" altLang="en-US" baseline="-25000" dirty="0" smtClean="0"/>
              <a:t>3</a:t>
            </a:r>
            <a:r>
              <a:rPr lang="en-US" altLang="en-US" sz="3200" dirty="0" smtClean="0"/>
              <a:t> </a:t>
            </a:r>
            <a:r>
              <a:rPr lang="en-US" altLang="en-US" sz="2600" dirty="0" smtClean="0"/>
              <a:t>(</a:t>
            </a:r>
            <a:r>
              <a:rPr lang="en-US" altLang="en-US" sz="2600" dirty="0" err="1" smtClean="0">
                <a:sym typeface="MT Extra" pitchFamily="18" charset="2"/>
              </a:rPr>
              <a:t>aq</a:t>
            </a:r>
            <a:r>
              <a:rPr lang="en-US" altLang="en-US" sz="2600" dirty="0" smtClean="0"/>
              <a:t>) 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1395528" y="4962808"/>
            <a:ext cx="2121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SO</a:t>
            </a:r>
            <a:r>
              <a:rPr lang="en-US" altLang="en-US" baseline="-25000" dirty="0" smtClean="0"/>
              <a:t>4</a:t>
            </a:r>
            <a:r>
              <a:rPr lang="en-US" altLang="en-US" sz="3200" dirty="0" smtClean="0"/>
              <a:t> </a:t>
            </a:r>
            <a:r>
              <a:rPr lang="en-US" altLang="en-US" sz="2600" dirty="0" smtClean="0"/>
              <a:t>(</a:t>
            </a:r>
            <a:r>
              <a:rPr lang="en-US" altLang="en-US" sz="2600" dirty="0" err="1" smtClean="0">
                <a:sym typeface="MT Extra" pitchFamily="18" charset="2"/>
              </a:rPr>
              <a:t>aq</a:t>
            </a:r>
            <a:r>
              <a:rPr lang="en-US" altLang="en-US" sz="2600" dirty="0" smtClean="0"/>
              <a:t>) 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1409954" y="5958501"/>
            <a:ext cx="2106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HClO</a:t>
            </a:r>
            <a:r>
              <a:rPr lang="en-US" altLang="en-US" baseline="-25000" dirty="0" smtClean="0"/>
              <a:t>4</a:t>
            </a:r>
            <a:r>
              <a:rPr lang="en-US" altLang="en-US" sz="3200" dirty="0" smtClean="0"/>
              <a:t> </a:t>
            </a:r>
            <a:r>
              <a:rPr lang="en-US" altLang="en-US" sz="2600" dirty="0" smtClean="0"/>
              <a:t>(</a:t>
            </a:r>
            <a:r>
              <a:rPr lang="en-US" altLang="en-US" sz="2600" dirty="0" err="1" smtClean="0">
                <a:sym typeface="MT Extra" pitchFamily="18" charset="2"/>
              </a:rPr>
              <a:t>aq</a:t>
            </a:r>
            <a:r>
              <a:rPr lang="en-US" altLang="en-US" sz="2600" dirty="0" smtClean="0"/>
              <a:t>) </a:t>
            </a:r>
            <a:endParaRPr lang="en-US" altLang="en-US" sz="2600" baseline="-250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64769" y="977125"/>
            <a:ext cx="3733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33913" indent="-463391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/>
              <a:t>hydrochloric acid</a:t>
            </a:r>
            <a:endParaRPr lang="en-US" altLang="en-US" baseline="-250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64769" y="1954012"/>
            <a:ext cx="3733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33913" indent="-463391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 smtClean="0"/>
              <a:t>hydrobromic</a:t>
            </a:r>
            <a:r>
              <a:rPr lang="en-US" altLang="en-US" dirty="0" smtClean="0"/>
              <a:t> acid</a:t>
            </a:r>
            <a:endParaRPr lang="en-US" altLang="en-US" baseline="-250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864769" y="2917824"/>
            <a:ext cx="3733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33913" indent="-463391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 smtClean="0"/>
              <a:t>hydroiodic</a:t>
            </a:r>
            <a:r>
              <a:rPr lang="en-US" altLang="en-US" dirty="0" smtClean="0"/>
              <a:t> acid</a:t>
            </a:r>
            <a:endParaRPr lang="en-US" altLang="en-US" baseline="-250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881438" y="3969243"/>
            <a:ext cx="2362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33913" indent="-463391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/>
              <a:t>nitric acid</a:t>
            </a:r>
            <a:endParaRPr lang="en-US" altLang="en-US" baseline="-2500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81438" y="4993585"/>
            <a:ext cx="29551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33913" indent="-463391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/>
              <a:t>sulfuric  acid</a:t>
            </a:r>
            <a:endParaRPr lang="en-US" altLang="en-US" baseline="-25000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881438" y="5958501"/>
            <a:ext cx="33361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33913" indent="-463391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 smtClean="0"/>
              <a:t>perchloric</a:t>
            </a:r>
            <a:r>
              <a:rPr lang="en-US" altLang="en-US" dirty="0" smtClean="0"/>
              <a:t>  acid</a:t>
            </a:r>
            <a:endParaRPr lang="en-US" altLang="en-US" baseline="-25000" dirty="0"/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816769" y="737589"/>
            <a:ext cx="6781800" cy="6093976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64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646113" y="912813"/>
            <a:ext cx="89154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3200" indent="-27432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strong base</a:t>
            </a:r>
            <a:r>
              <a:rPr lang="en-US" altLang="en-US"/>
              <a:t> </a:t>
            </a:r>
            <a:r>
              <a:rPr lang="en-US" altLang="en-US">
                <a:latin typeface="Courier New" pitchFamily="49" charset="0"/>
              </a:rPr>
              <a:t>–</a:t>
            </a:r>
            <a:r>
              <a:rPr lang="en-US" altLang="en-US"/>
              <a:t> a base that completely, 100% dissociates into ions in aqueous solution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50850" y="4951413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45038" indent="-4745038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6 common strong bases:  LiOH, NaOH, KOH, RbOH, CsOH, Ba(OH)</a:t>
            </a:r>
            <a:r>
              <a:rPr lang="en-US" altLang="en-US" baseline="-25000"/>
              <a:t>2</a:t>
            </a:r>
            <a:endParaRPr lang="en-US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89088" y="3046413"/>
            <a:ext cx="7315200" cy="677862"/>
            <a:chOff x="414698" y="4980703"/>
            <a:chExt cx="7407564" cy="676490"/>
          </a:xfrm>
        </p:grpSpPr>
        <p:grpSp>
          <p:nvGrpSpPr>
            <p:cNvPr id="19461" name="Group 4"/>
            <p:cNvGrpSpPr>
              <a:grpSpLocks/>
            </p:cNvGrpSpPr>
            <p:nvPr/>
          </p:nvGrpSpPr>
          <p:grpSpPr bwMode="auto">
            <a:xfrm>
              <a:off x="414698" y="5103811"/>
              <a:ext cx="7407564" cy="553382"/>
              <a:chOff x="370395" y="2055812"/>
              <a:chExt cx="7684656" cy="553887"/>
            </a:xfrm>
          </p:grpSpPr>
          <p:sp>
            <p:nvSpPr>
              <p:cNvPr id="19463" name="TextBox 4"/>
              <p:cNvSpPr txBox="1">
                <a:spLocks noChangeArrowheads="1"/>
              </p:cNvSpPr>
              <p:nvPr/>
            </p:nvSpPr>
            <p:spPr bwMode="auto">
              <a:xfrm>
                <a:off x="370395" y="2055812"/>
                <a:ext cx="7684656" cy="553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/>
                  <a:t>NaOH (s) 		</a:t>
                </a:r>
                <a:r>
                  <a:rPr lang="en-US" altLang="en-US" sz="2800"/>
                  <a:t> </a:t>
                </a:r>
                <a:r>
                  <a:rPr lang="en-US" altLang="en-US"/>
                  <a:t>      Na</a:t>
                </a:r>
                <a:r>
                  <a:rPr lang="en-US" altLang="en-US" baseline="30000"/>
                  <a:t>+</a:t>
                </a:r>
                <a:r>
                  <a:rPr lang="en-US" altLang="en-US" sz="2800"/>
                  <a:t> </a:t>
                </a:r>
                <a:r>
                  <a:rPr lang="en-US" altLang="en-US" sz="2600"/>
                  <a:t>(</a:t>
                </a:r>
                <a:r>
                  <a:rPr lang="en-US" altLang="en-US" sz="2600">
                    <a:sym typeface="MT Extra" pitchFamily="18" charset="2"/>
                  </a:rPr>
                  <a:t>aq</a:t>
                </a:r>
                <a:r>
                  <a:rPr lang="en-US" altLang="en-US" sz="2600"/>
                  <a:t>)</a:t>
                </a:r>
                <a:r>
                  <a:rPr lang="en-US" altLang="en-US"/>
                  <a:t>   +   OH</a:t>
                </a:r>
                <a:r>
                  <a:rPr lang="en-US" altLang="en-US" sz="3200" baseline="30000">
                    <a:latin typeface="Courier New" pitchFamily="49" charset="0"/>
                    <a:cs typeface="Courier New" pitchFamily="49" charset="0"/>
                  </a:rPr>
                  <a:t>-</a:t>
                </a:r>
                <a:r>
                  <a:rPr lang="en-US" altLang="en-US" sz="2800"/>
                  <a:t> </a:t>
                </a:r>
                <a:r>
                  <a:rPr lang="en-US" altLang="en-US" sz="2600"/>
                  <a:t>(aq)</a:t>
                </a:r>
              </a:p>
            </p:txBody>
          </p:sp>
          <p:cxnSp>
            <p:nvCxnSpPr>
              <p:cNvPr id="19464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2605665" y="2352221"/>
                <a:ext cx="9906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9462" name="TextBox 7"/>
            <p:cNvSpPr txBox="1">
              <a:spLocks noChangeArrowheads="1"/>
            </p:cNvSpPr>
            <p:nvPr/>
          </p:nvSpPr>
          <p:spPr bwMode="auto">
            <a:xfrm>
              <a:off x="2665809" y="4980703"/>
              <a:ext cx="76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/>
                <a:t>H</a:t>
              </a:r>
              <a:r>
                <a:rPr lang="en-US" altLang="en-US" sz="2000" baseline="-25000"/>
                <a:t>2</a:t>
              </a:r>
              <a:r>
                <a:rPr lang="en-US" altLang="en-US" sz="2000"/>
                <a:t>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227013"/>
            <a:ext cx="47434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81138" y="5999163"/>
            <a:ext cx="8001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Pure water does </a:t>
            </a:r>
            <a:r>
              <a:rPr lang="en-US" altLang="en-US" u="sng">
                <a:solidFill>
                  <a:srgbClr val="FF0000"/>
                </a:solidFill>
              </a:rPr>
              <a:t>NOT</a:t>
            </a:r>
            <a:r>
              <a:rPr lang="en-US" altLang="en-US"/>
              <a:t> conduct electricity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619257" y="989050"/>
            <a:ext cx="1686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33913" indent="-463391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 smtClean="0"/>
              <a:t>LiOH</a:t>
            </a:r>
            <a:r>
              <a:rPr lang="en-US" altLang="en-US" dirty="0" smtClean="0"/>
              <a:t> </a:t>
            </a:r>
            <a:endParaRPr lang="en-US" altLang="en-US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1599713" y="1952624"/>
            <a:ext cx="12522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 smtClean="0"/>
              <a:t>NaOH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1599713" y="2921970"/>
            <a:ext cx="10390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KOH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1588492" y="3948728"/>
            <a:ext cx="12747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 smtClean="0"/>
              <a:t>RbOH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1588492" y="5000544"/>
            <a:ext cx="12522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 smtClean="0"/>
              <a:t>CsOH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1599713" y="6013703"/>
            <a:ext cx="17059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Ba(OH)</a:t>
            </a:r>
            <a:r>
              <a:rPr lang="en-US" altLang="en-US" baseline="-25000" dirty="0" smtClean="0"/>
              <a:t>2</a:t>
            </a:r>
            <a:endParaRPr lang="en-US" altLang="en-US" sz="2600" baseline="-250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64769" y="977125"/>
            <a:ext cx="3733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33913" indent="-463391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/>
              <a:t>lithium hydroxide</a:t>
            </a:r>
            <a:endParaRPr lang="en-US" altLang="en-US" baseline="-250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13571" y="1903412"/>
            <a:ext cx="3733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33913" indent="-463391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/>
              <a:t>sodium hydroxide</a:t>
            </a:r>
            <a:endParaRPr lang="en-US" altLang="en-US" baseline="-250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864769" y="2841624"/>
            <a:ext cx="525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33913" indent="-463391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/>
              <a:t>potassium hydroxide</a:t>
            </a:r>
            <a:endParaRPr lang="en-US" altLang="en-US" baseline="-250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864769" y="3929022"/>
            <a:ext cx="41743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33913" indent="-463391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/>
              <a:t>rubidium hydroxide</a:t>
            </a:r>
            <a:endParaRPr lang="en-US" altLang="en-US" baseline="-2500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55243" y="4951372"/>
            <a:ext cx="4326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33913" indent="-463391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/>
              <a:t>cesium hydroxide</a:t>
            </a:r>
            <a:endParaRPr lang="en-US" altLang="en-US" baseline="-25000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864769" y="6013703"/>
            <a:ext cx="40219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33913" indent="-463391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/>
              <a:t>barium hydroxide</a:t>
            </a:r>
            <a:endParaRPr lang="en-US" altLang="en-US" baseline="-25000" dirty="0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121570" y="725878"/>
            <a:ext cx="7162800" cy="6093976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088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312738" y="989013"/>
            <a:ext cx="96774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45038" indent="-4745038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neutralization reaction</a:t>
            </a:r>
            <a:r>
              <a:rPr lang="en-US" altLang="en-US"/>
              <a:t> </a:t>
            </a:r>
            <a:r>
              <a:rPr lang="en-US" altLang="en-US">
                <a:latin typeface="Courier New" pitchFamily="49" charset="0"/>
              </a:rPr>
              <a:t>–</a:t>
            </a:r>
            <a:r>
              <a:rPr lang="en-US" altLang="en-US"/>
              <a:t> acid and base neutralize each other and form a salt and water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579563" y="3328988"/>
            <a:ext cx="7696200" cy="554037"/>
            <a:chOff x="236350" y="8284369"/>
            <a:chExt cx="4867462" cy="553998"/>
          </a:xfrm>
        </p:grpSpPr>
        <p:sp>
          <p:nvSpPr>
            <p:cNvPr id="20484" name="Text Box 6"/>
            <p:cNvSpPr txBox="1">
              <a:spLocks noChangeArrowheads="1"/>
            </p:cNvSpPr>
            <p:nvPr/>
          </p:nvSpPr>
          <p:spPr bwMode="auto">
            <a:xfrm>
              <a:off x="236350" y="8284369"/>
              <a:ext cx="486746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743200" indent="-2743200"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acid   +   base		 salt   +   water</a:t>
              </a:r>
            </a:p>
          </p:txBody>
        </p:sp>
        <p:cxnSp>
          <p:nvCxnSpPr>
            <p:cNvPr id="20485" name="Straight Arrow Connector 8"/>
            <p:cNvCxnSpPr>
              <a:cxnSpLocks noChangeShapeType="1"/>
            </p:cNvCxnSpPr>
            <p:nvPr/>
          </p:nvCxnSpPr>
          <p:spPr bwMode="auto">
            <a:xfrm>
              <a:off x="2062331" y="8605521"/>
              <a:ext cx="433734" cy="0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31800"/>
            <a:ext cx="389572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431800"/>
            <a:ext cx="3452813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32563" y="6399213"/>
            <a:ext cx="18827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endpoint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36563" y="912812"/>
            <a:ext cx="92964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09988" indent="-3709988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 dirty="0"/>
              <a:t>concentration</a:t>
            </a:r>
            <a:r>
              <a:rPr lang="en-US" altLang="en-US" sz="3200" dirty="0"/>
              <a:t>, [ ]</a:t>
            </a:r>
            <a:r>
              <a:rPr lang="en-US" altLang="en-US" dirty="0"/>
              <a:t> </a:t>
            </a:r>
            <a:r>
              <a:rPr lang="en-US" altLang="en-US" dirty="0">
                <a:latin typeface="Courier New" pitchFamily="49" charset="0"/>
              </a:rPr>
              <a:t>–</a:t>
            </a:r>
            <a:r>
              <a:rPr lang="en-US" altLang="en-US" dirty="0"/>
              <a:t> specific ratio of solute to solvent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6369" y="2727326"/>
            <a:ext cx="6705600" cy="1016000"/>
            <a:chOff x="741363" y="2055813"/>
            <a:chExt cx="6705600" cy="1016000"/>
          </a:xfrm>
        </p:grpSpPr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741363" y="2284413"/>
              <a:ext cx="2743200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molarity, </a:t>
              </a:r>
              <a:r>
                <a:rPr lang="en-US" altLang="en-US" u="sng" dirty="0"/>
                <a:t>M</a:t>
              </a:r>
              <a:r>
                <a:rPr lang="en-US" altLang="en-US" dirty="0"/>
                <a:t>  = </a:t>
              </a:r>
            </a:p>
          </p:txBody>
        </p:sp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3408363" y="2055813"/>
              <a:ext cx="40386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u="sng" dirty="0"/>
                <a:t>      moles solute	</a:t>
              </a:r>
              <a:r>
                <a:rPr lang="en-US" altLang="en-US" u="sng" dirty="0" smtClean="0"/>
                <a:t>    </a:t>
              </a:r>
              <a:r>
                <a:rPr lang="en-US" altLang="en-US" u="sng" dirty="0"/>
                <a:t/>
              </a:r>
              <a:br>
                <a:rPr lang="en-US" altLang="en-US" u="sng" dirty="0"/>
              </a:br>
              <a:r>
                <a:rPr lang="en-US" altLang="en-US" dirty="0"/>
                <a:t>  L solution formed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98563" y="4722812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* denominator is </a:t>
            </a:r>
            <a:r>
              <a:rPr lang="en-US" altLang="en-US" u="sng" dirty="0">
                <a:solidFill>
                  <a:srgbClr val="FF0000"/>
                </a:solidFill>
              </a:rPr>
              <a:t>NOT</a:t>
            </a:r>
            <a:r>
              <a:rPr lang="en-US" altLang="en-US" dirty="0"/>
              <a:t> liters of </a:t>
            </a:r>
            <a:r>
              <a:rPr lang="en-US" altLang="en-US" dirty="0">
                <a:solidFill>
                  <a:srgbClr val="FF0000"/>
                </a:solidFill>
              </a:rPr>
              <a:t>solvent</a:t>
            </a:r>
            <a:r>
              <a:rPr lang="en-US" altLang="en-US" dirty="0"/>
              <a:t>…..</a:t>
            </a:r>
            <a:br>
              <a:rPr lang="en-US" altLang="en-US" dirty="0"/>
            </a:br>
            <a:r>
              <a:rPr lang="en-US" altLang="en-US" dirty="0"/>
              <a:t>but rather liters of solution formed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197769" y="2635161"/>
            <a:ext cx="7010400" cy="1200329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 dirty="0"/>
              <a:t> 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endParaRPr lang="en-US" alt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1969" y="836612"/>
            <a:ext cx="9372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Describe the preparation of a 1.00 </a:t>
            </a:r>
            <a:r>
              <a:rPr lang="en-US" altLang="en-US" u="sng" dirty="0"/>
              <a:t>M</a:t>
            </a:r>
            <a:r>
              <a:rPr lang="en-US" altLang="en-US" dirty="0"/>
              <a:t> C</a:t>
            </a:r>
            <a:r>
              <a:rPr lang="en-US" altLang="en-US" baseline="-25000" dirty="0"/>
              <a:t>12</a:t>
            </a:r>
            <a:r>
              <a:rPr lang="en-US" altLang="en-US" dirty="0"/>
              <a:t>H</a:t>
            </a:r>
            <a:r>
              <a:rPr lang="en-US" altLang="en-US" baseline="-25000" dirty="0"/>
              <a:t>22</a:t>
            </a:r>
            <a:r>
              <a:rPr lang="en-US" altLang="en-US" dirty="0"/>
              <a:t>O</a:t>
            </a:r>
            <a:r>
              <a:rPr lang="en-US" altLang="en-US" baseline="-25000" dirty="0"/>
              <a:t>11</a:t>
            </a:r>
            <a:r>
              <a:rPr lang="en-US" altLang="en-US" dirty="0"/>
              <a:t> </a:t>
            </a:r>
            <a:r>
              <a:rPr lang="en-US" altLang="en-US" sz="2600" dirty="0"/>
              <a:t>(</a:t>
            </a:r>
            <a:r>
              <a:rPr lang="en-US" altLang="en-US" sz="2600" dirty="0" err="1"/>
              <a:t>aq</a:t>
            </a:r>
            <a:r>
              <a:rPr lang="en-US" altLang="en-US" sz="2600" dirty="0"/>
              <a:t>) </a:t>
            </a:r>
            <a:r>
              <a:rPr lang="en-US" altLang="en-US" dirty="0"/>
              <a:t>solution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3369" y="2741612"/>
            <a:ext cx="965596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/>
              <a:t>Weigh out 342.296 g C</a:t>
            </a:r>
            <a:r>
              <a:rPr lang="en-US" altLang="en-US" baseline="-25000" dirty="0" smtClean="0"/>
              <a:t>12</a:t>
            </a:r>
            <a:r>
              <a:rPr lang="en-US" altLang="en-US" dirty="0" smtClean="0"/>
              <a:t>H</a:t>
            </a:r>
            <a:r>
              <a:rPr lang="en-US" altLang="en-US" baseline="-25000" dirty="0" smtClean="0"/>
              <a:t>22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11</a:t>
            </a:r>
            <a:r>
              <a:rPr lang="en-US" altLang="en-US" dirty="0" smtClean="0"/>
              <a:t> (sugar) and dissolve in enough DI water to form a 1.00 L C</a:t>
            </a:r>
            <a:r>
              <a:rPr lang="en-US" altLang="en-US" baseline="-25000" dirty="0" smtClean="0"/>
              <a:t>12</a:t>
            </a:r>
            <a:r>
              <a:rPr lang="en-US" altLang="en-US" dirty="0" smtClean="0"/>
              <a:t>H</a:t>
            </a:r>
            <a:r>
              <a:rPr lang="en-US" altLang="en-US" baseline="-25000" dirty="0" smtClean="0"/>
              <a:t>22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11</a:t>
            </a:r>
            <a:r>
              <a:rPr lang="en-US" altLang="en-US" dirty="0" smtClean="0"/>
              <a:t> </a:t>
            </a:r>
            <a:r>
              <a:rPr lang="en-US" altLang="en-US" sz="2600" dirty="0" smtClean="0"/>
              <a:t>(</a:t>
            </a:r>
            <a:r>
              <a:rPr lang="en-US" altLang="en-US" sz="2600" dirty="0" err="1" smtClean="0"/>
              <a:t>aq</a:t>
            </a:r>
            <a:r>
              <a:rPr lang="en-US" altLang="en-US" sz="2600" dirty="0" smtClean="0"/>
              <a:t>) </a:t>
            </a:r>
            <a:r>
              <a:rPr lang="en-US" altLang="en-US" dirty="0" smtClean="0"/>
              <a:t>solution.</a:t>
            </a:r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103966" y="4685862"/>
            <a:ext cx="39052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Mix well and serve 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1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809626" y="657225"/>
            <a:ext cx="868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/>
              <a:t>3.870 g of calcium chloride </a:t>
            </a:r>
            <a:r>
              <a:rPr lang="en-US" altLang="en-US" dirty="0"/>
              <a:t>is dissolved in enough water to make a </a:t>
            </a:r>
            <a:r>
              <a:rPr lang="en-US" altLang="en-US" dirty="0" smtClean="0"/>
              <a:t>125.0 </a:t>
            </a:r>
            <a:r>
              <a:rPr lang="en-US" altLang="en-US" dirty="0"/>
              <a:t>mL aqueous solution. What is the </a:t>
            </a:r>
            <a:r>
              <a:rPr lang="en-US" altLang="en-US" dirty="0" smtClean="0"/>
              <a:t>molarity of this aqueous calcium chloride solution </a:t>
            </a:r>
            <a:r>
              <a:rPr lang="en-US" altLang="en-US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484563" y="4189413"/>
            <a:ext cx="990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u="sng"/>
              <a:t>M</a:t>
            </a:r>
            <a:r>
              <a:rPr lang="en-US" altLang="en-US"/>
              <a:t>  = 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475163" y="4037013"/>
            <a:ext cx="1371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u="sng"/>
              <a:t>moles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  L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2417763" y="1516063"/>
            <a:ext cx="5105400" cy="5683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( </a:t>
            </a:r>
            <a:r>
              <a:rPr lang="en-US" altLang="en-US" u="sng"/>
              <a:t>M</a:t>
            </a:r>
            <a:r>
              <a:rPr lang="en-US" altLang="en-US"/>
              <a:t> ) (volume in L) = moles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122363" y="3046413"/>
            <a:ext cx="2971800" cy="5683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</a:t>
            </a:r>
            <a:r>
              <a:rPr lang="en-US" altLang="en-US" u="sng"/>
              <a:t>M</a:t>
            </a:r>
            <a:r>
              <a:rPr lang="en-US" altLang="en-US"/>
              <a:t> x V = moles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6303963" y="3046413"/>
            <a:ext cx="3048000" cy="5683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</a:t>
            </a:r>
            <a:r>
              <a:rPr lang="en-US" altLang="en-US" u="sng"/>
              <a:t>M</a:t>
            </a:r>
            <a:r>
              <a:rPr lang="en-US" altLang="en-US"/>
              <a:t> x L = moles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876800" y="2436813"/>
            <a:ext cx="568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or</a:t>
            </a:r>
          </a:p>
        </p:txBody>
      </p:sp>
      <p:cxnSp>
        <p:nvCxnSpPr>
          <p:cNvPr id="19466" name="Straight Arrow Connector 11"/>
          <p:cNvCxnSpPr>
            <a:cxnSpLocks noChangeShapeType="1"/>
          </p:cNvCxnSpPr>
          <p:nvPr/>
        </p:nvCxnSpPr>
        <p:spPr bwMode="auto">
          <a:xfrm flipV="1">
            <a:off x="2722563" y="2284413"/>
            <a:ext cx="1066800" cy="609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7" name="Straight Arrow Connector 13"/>
          <p:cNvCxnSpPr>
            <a:cxnSpLocks noChangeShapeType="1"/>
          </p:cNvCxnSpPr>
          <p:nvPr/>
        </p:nvCxnSpPr>
        <p:spPr bwMode="auto">
          <a:xfrm rot="10800000">
            <a:off x="6303963" y="2360613"/>
            <a:ext cx="990600" cy="533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8" name="Straight Arrow Connector 16"/>
          <p:cNvCxnSpPr>
            <a:cxnSpLocks noChangeShapeType="1"/>
          </p:cNvCxnSpPr>
          <p:nvPr/>
        </p:nvCxnSpPr>
        <p:spPr bwMode="auto">
          <a:xfrm rot="10800000">
            <a:off x="4322763" y="3351213"/>
            <a:ext cx="1752600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9" name="Rectangle 19"/>
          <p:cNvSpPr>
            <a:spLocks noChangeArrowheads="1"/>
          </p:cNvSpPr>
          <p:nvPr/>
        </p:nvSpPr>
        <p:spPr bwMode="auto">
          <a:xfrm>
            <a:off x="3103563" y="5484813"/>
            <a:ext cx="144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u="sng"/>
              <a:t>moles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  L </a:t>
            </a:r>
          </a:p>
        </p:txBody>
      </p:sp>
      <p:sp>
        <p:nvSpPr>
          <p:cNvPr id="19470" name="TextBox 20"/>
          <p:cNvSpPr txBox="1">
            <a:spLocks noChangeArrowheads="1"/>
          </p:cNvSpPr>
          <p:nvPr/>
        </p:nvSpPr>
        <p:spPr bwMode="auto">
          <a:xfrm>
            <a:off x="4703763" y="5637213"/>
            <a:ext cx="685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(L)</a:t>
            </a:r>
          </a:p>
        </p:txBody>
      </p:sp>
      <p:sp>
        <p:nvSpPr>
          <p:cNvPr id="19472" name="AutoShape 16"/>
          <p:cNvSpPr>
            <a:spLocks/>
          </p:cNvSpPr>
          <p:nvPr/>
        </p:nvSpPr>
        <p:spPr bwMode="auto">
          <a:xfrm>
            <a:off x="3027363" y="5484813"/>
            <a:ext cx="152400" cy="990600"/>
          </a:xfrm>
          <a:prstGeom prst="leftBracket">
            <a:avLst>
              <a:gd name="adj" fmla="val 541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9473" name="AutoShape 17"/>
          <p:cNvSpPr>
            <a:spLocks/>
          </p:cNvSpPr>
          <p:nvPr/>
        </p:nvSpPr>
        <p:spPr bwMode="auto">
          <a:xfrm>
            <a:off x="4322763" y="5484813"/>
            <a:ext cx="152400" cy="990600"/>
          </a:xfrm>
          <a:prstGeom prst="rightBracket">
            <a:avLst>
              <a:gd name="adj" fmla="val 541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5400000">
            <a:off x="3560763" y="6094413"/>
            <a:ext cx="304800" cy="30480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rot="5400000">
            <a:off x="4856163" y="5789613"/>
            <a:ext cx="304800" cy="30480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>
            <a:off x="3485357" y="5103019"/>
            <a:ext cx="45720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 rot="5400000" flipH="1" flipV="1">
            <a:off x="4779963" y="6475413"/>
            <a:ext cx="6096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Connector 58"/>
          <p:cNvCxnSpPr>
            <a:cxnSpLocks noChangeShapeType="1"/>
          </p:cNvCxnSpPr>
          <p:nvPr/>
        </p:nvCxnSpPr>
        <p:spPr bwMode="auto">
          <a:xfrm rot="10800000">
            <a:off x="2189163" y="6780213"/>
            <a:ext cx="28956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 rot="5400000">
            <a:off x="627063" y="5218113"/>
            <a:ext cx="31242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5541963" y="5637213"/>
            <a:ext cx="1752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=  moles</a:t>
            </a:r>
          </a:p>
        </p:txBody>
      </p:sp>
      <p:sp>
        <p:nvSpPr>
          <p:cNvPr id="31766" name="TextBox 67"/>
          <p:cNvSpPr txBox="1">
            <a:spLocks noChangeArrowheads="1"/>
          </p:cNvSpPr>
          <p:nvPr/>
        </p:nvSpPr>
        <p:spPr bwMode="auto">
          <a:xfrm>
            <a:off x="1122363" y="455613"/>
            <a:ext cx="8305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 highly useful manipulation of molarity, </a:t>
            </a:r>
            <a:r>
              <a:rPr lang="en-US" altLang="en-US" u="sng"/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1" grpId="0" animBg="1"/>
      <p:bldP spid="19462" grpId="0" animBg="1"/>
      <p:bldP spid="19463" grpId="0" animBg="1"/>
      <p:bldP spid="19465" grpId="0"/>
      <p:bldP spid="19469" grpId="0"/>
      <p:bldP spid="19470" grpId="0"/>
      <p:bldP spid="19472" grpId="0" animBg="1"/>
      <p:bldP spid="19473" grpId="0" animBg="1"/>
      <p:bldP spid="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encrypted-tbn2.gstatic.com/images?q=tbn:ANd9GcSEqabDkm4UOrGRXrOGvc81yyJSX3qBfYrcv-7Yoga_oyQJ4S4G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9" y="3198813"/>
            <a:ext cx="50292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89736" y="3198813"/>
            <a:ext cx="2846387" cy="57467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 </a:t>
            </a:r>
            <a:r>
              <a:rPr lang="en-US" altLang="en-US" u="sng" dirty="0"/>
              <a:t>M</a:t>
            </a:r>
            <a:r>
              <a:rPr lang="en-US" altLang="en-US" dirty="0"/>
              <a:t> x </a:t>
            </a:r>
            <a:r>
              <a:rPr lang="en-US" altLang="en-US" dirty="0" smtClean="0"/>
              <a:t>L </a:t>
            </a:r>
            <a:r>
              <a:rPr lang="en-US" altLang="en-US" dirty="0"/>
              <a:t>= moles</a:t>
            </a: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463549" y="434976"/>
            <a:ext cx="942102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/>
              <a:t>copper(II) sulfate </a:t>
            </a:r>
            <a:r>
              <a:rPr lang="en-US" altLang="en-US" dirty="0" err="1" smtClean="0"/>
              <a:t>pentahydrate</a:t>
            </a:r>
            <a:r>
              <a:rPr lang="en-US" altLang="en-US" dirty="0" smtClean="0"/>
              <a:t> is </a:t>
            </a:r>
            <a:r>
              <a:rPr lang="en-US" altLang="en-US" dirty="0"/>
              <a:t>a beautiful </a:t>
            </a:r>
            <a:r>
              <a:rPr lang="en-US" altLang="en-US" dirty="0">
                <a:solidFill>
                  <a:srgbClr val="0070C0"/>
                </a:solidFill>
              </a:rPr>
              <a:t>blue</a:t>
            </a:r>
            <a:r>
              <a:rPr lang="en-US" altLang="en-US" dirty="0"/>
              <a:t> compound that is highly water soluble. </a:t>
            </a:r>
            <a:r>
              <a:rPr lang="en-US" altLang="en-US" dirty="0" smtClean="0"/>
              <a:t>Describe the preparation of 225.0 </a:t>
            </a:r>
            <a:r>
              <a:rPr lang="en-US" altLang="en-US" dirty="0"/>
              <a:t>mL of 0.345 </a:t>
            </a:r>
            <a:r>
              <a:rPr lang="en-US" altLang="en-US" u="sng" dirty="0"/>
              <a:t>M</a:t>
            </a:r>
            <a:r>
              <a:rPr lang="en-US" altLang="en-US" dirty="0"/>
              <a:t> </a:t>
            </a:r>
            <a:r>
              <a:rPr lang="en-US" altLang="en-US" dirty="0" smtClean="0"/>
              <a:t>aqueous copper(II) sulfate solution ?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817563" y="608013"/>
            <a:ext cx="89709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Weigh out 19.4 g CuSO</a:t>
            </a:r>
            <a:r>
              <a:rPr lang="en-US" altLang="en-US" baseline="-25000" dirty="0"/>
              <a:t>4</a:t>
            </a:r>
            <a:r>
              <a:rPr lang="en-US" altLang="en-US" dirty="0"/>
              <a:t>∙5H</a:t>
            </a:r>
            <a:r>
              <a:rPr lang="en-US" altLang="en-US" baseline="-25000" dirty="0"/>
              <a:t>2</a:t>
            </a:r>
            <a:r>
              <a:rPr lang="en-US" altLang="en-US" dirty="0"/>
              <a:t>O and dissolve in </a:t>
            </a:r>
            <a:r>
              <a:rPr lang="en-US" altLang="en-US" u="sng" dirty="0"/>
              <a:t>enough</a:t>
            </a:r>
            <a:r>
              <a:rPr lang="en-US" altLang="en-US" dirty="0"/>
              <a:t> DI water to form a total of 225.0 mL of solution. Mix well and serve. The resulting solution is 0.345 </a:t>
            </a:r>
            <a:r>
              <a:rPr lang="en-US" altLang="en-US" u="sng" dirty="0"/>
              <a:t>M</a:t>
            </a:r>
            <a:r>
              <a:rPr lang="en-US" altLang="en-US" dirty="0"/>
              <a:t> CuSO</a:t>
            </a:r>
            <a:r>
              <a:rPr lang="en-US" altLang="en-US" baseline="-25000" dirty="0"/>
              <a:t>4</a:t>
            </a:r>
            <a:r>
              <a:rPr lang="en-US" altLang="en-US" dirty="0"/>
              <a:t> </a:t>
            </a:r>
            <a:r>
              <a:rPr lang="en-US" altLang="en-US" sz="2600" dirty="0"/>
              <a:t>(</a:t>
            </a:r>
            <a:r>
              <a:rPr lang="en-US" altLang="en-US" sz="2600" dirty="0" err="1"/>
              <a:t>aq</a:t>
            </a:r>
            <a:r>
              <a:rPr lang="en-US" altLang="en-US" sz="2600" dirty="0"/>
              <a:t>)</a:t>
            </a:r>
          </a:p>
        </p:txBody>
      </p:sp>
      <p:pic>
        <p:nvPicPr>
          <p:cNvPr id="3" name="Picture 6" descr="https://encrypted-tbn2.gstatic.com/images?q=tbn:ANd9GcTNvggEYJmiexoS-77lTdkPJM3Oa2f0hp8jLyW6Vwv4-Mp4t50Z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2733675"/>
            <a:ext cx="3429000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741363" y="760413"/>
            <a:ext cx="9220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 patient requires 2.06 g KCl</a:t>
            </a:r>
            <a:r>
              <a:rPr lang="en-US" altLang="en-US" sz="2800"/>
              <a:t> (</a:t>
            </a:r>
            <a:r>
              <a:rPr lang="en-US" altLang="en-US" sz="2800" i="1"/>
              <a:t>s</a:t>
            </a:r>
            <a:r>
              <a:rPr lang="en-US" altLang="en-US" sz="2800"/>
              <a:t>)</a:t>
            </a:r>
            <a:r>
              <a:rPr lang="en-US" altLang="en-US"/>
              <a:t> to stabilize potassium levels in the blood. A standard aqueous KCl IV bag contains 0.0602 </a:t>
            </a:r>
            <a:r>
              <a:rPr lang="en-US" altLang="en-US" u="sng"/>
              <a:t>M</a:t>
            </a:r>
            <a:r>
              <a:rPr lang="en-US" altLang="en-US"/>
              <a:t> KCl</a:t>
            </a:r>
            <a:r>
              <a:rPr lang="en-US" altLang="en-US" sz="2800"/>
              <a:t> (</a:t>
            </a:r>
            <a:r>
              <a:rPr lang="en-US" altLang="en-US" sz="2800" i="1"/>
              <a:t>aq</a:t>
            </a:r>
            <a:r>
              <a:rPr lang="en-US" altLang="en-US" sz="2800"/>
              <a:t>)</a:t>
            </a:r>
            <a:r>
              <a:rPr lang="en-US" altLang="en-US"/>
              <a:t>. How many mL of IV fluid does the patient need 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79763" y="2970213"/>
            <a:ext cx="2712089" cy="55399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u="sng" dirty="0"/>
              <a:t>M</a:t>
            </a:r>
            <a:r>
              <a:rPr lang="en-US" altLang="en-US" dirty="0"/>
              <a:t> x </a:t>
            </a:r>
            <a:r>
              <a:rPr lang="en-US" altLang="en-US" dirty="0" smtClean="0"/>
              <a:t>L </a:t>
            </a:r>
            <a:r>
              <a:rPr lang="en-US" altLang="en-US" dirty="0"/>
              <a:t>= moles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08363" y="4418013"/>
            <a:ext cx="1066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/>
              <a:t>L  </a:t>
            </a:r>
            <a:r>
              <a:rPr lang="en-US" altLang="en-US" dirty="0"/>
              <a:t>=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22763" y="4189413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u="sng" dirty="0"/>
              <a:t>moles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u="sng" dirty="0"/>
              <a:t>M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51641" y="4189750"/>
            <a:ext cx="2568332" cy="10156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	</a:t>
            </a:r>
            <a:r>
              <a:rPr lang="en-US" altLang="en-US" dirty="0" smtClean="0"/>
              <a:t>	</a:t>
            </a:r>
            <a:r>
              <a:rPr lang="en-US" altLang="en-US" dirty="0"/>
              <a:t> </a:t>
            </a:r>
            <a:r>
              <a:rPr lang="en-US" altLang="en-US" dirty="0" smtClean="0"/>
              <a:t>   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34975" y="5713413"/>
            <a:ext cx="9240838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59038" indent="-2459038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electrolyte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substance whose aqueous solution</a:t>
            </a:r>
            <a:br>
              <a:rPr lang="en-US" altLang="en-US"/>
            </a:br>
            <a:r>
              <a:rPr lang="en-US" altLang="en-US"/>
              <a:t>conducts electricity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130175"/>
            <a:ext cx="44958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8275" y="4608513"/>
            <a:ext cx="100536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An aqueous solution of NaCl </a:t>
            </a:r>
            <a:r>
              <a:rPr lang="en-US" altLang="en-US" u="sng">
                <a:solidFill>
                  <a:srgbClr val="00B050"/>
                </a:solidFill>
              </a:rPr>
              <a:t>DOES</a:t>
            </a:r>
            <a:r>
              <a:rPr lang="en-US" altLang="en-US"/>
              <a:t> conduct electricity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745332" y="379413"/>
            <a:ext cx="86106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490663" indent="-149066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dilute</a:t>
            </a:r>
            <a:r>
              <a:rPr lang="en-US" altLang="en-US"/>
              <a:t> – make a solution less concentrated by adding solvent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17763" y="1674813"/>
            <a:ext cx="5562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(</a:t>
            </a:r>
            <a:r>
              <a:rPr lang="en-US" altLang="en-US" u="sng"/>
              <a:t>M</a:t>
            </a:r>
            <a:r>
              <a:rPr lang="en-US" altLang="en-US" baseline="-25000"/>
              <a:t> conc</a:t>
            </a:r>
            <a:r>
              <a:rPr lang="en-US" altLang="en-US"/>
              <a:t>) (V</a:t>
            </a:r>
            <a:r>
              <a:rPr lang="en-US" altLang="en-US" baseline="-25000"/>
              <a:t>conc</a:t>
            </a:r>
            <a:r>
              <a:rPr lang="en-US" altLang="en-US"/>
              <a:t>)  =  (</a:t>
            </a:r>
            <a:r>
              <a:rPr lang="en-US" altLang="en-US" u="sng"/>
              <a:t>M</a:t>
            </a:r>
            <a:r>
              <a:rPr lang="en-US" altLang="en-US" baseline="-25000"/>
              <a:t> dil</a:t>
            </a:r>
            <a:r>
              <a:rPr lang="en-US" altLang="en-US"/>
              <a:t>) (V</a:t>
            </a:r>
            <a:r>
              <a:rPr lang="en-US" altLang="en-US" baseline="-25000"/>
              <a:t>dil</a:t>
            </a:r>
            <a:r>
              <a:rPr lang="en-US" altLang="en-US"/>
              <a:t>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5163" y="27416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77950" indent="-13779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 </a:t>
            </a:r>
            <a:r>
              <a:rPr lang="en-US" altLang="en-US" sz="2400" u="sng" dirty="0"/>
              <a:t>M</a:t>
            </a:r>
            <a:r>
              <a:rPr lang="en-US" altLang="en-US" sz="2400" baseline="-25000" dirty="0"/>
              <a:t> </a:t>
            </a:r>
            <a:r>
              <a:rPr lang="en-US" altLang="en-US" sz="2400" baseline="-25000" dirty="0" err="1"/>
              <a:t>conc</a:t>
            </a:r>
            <a:r>
              <a:rPr lang="en-US" altLang="en-US" sz="2400" dirty="0"/>
              <a:t>  =  molarity of the more concentrated solution</a:t>
            </a:r>
            <a:br>
              <a:rPr lang="en-US" altLang="en-US" sz="2400" dirty="0"/>
            </a:br>
            <a:r>
              <a:rPr lang="en-US" altLang="en-US" sz="2400" dirty="0"/>
              <a:t>(initial concentration)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1363" y="5027613"/>
            <a:ext cx="8991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7113" indent="-102711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u="sng"/>
              <a:t>M</a:t>
            </a:r>
            <a:r>
              <a:rPr lang="en-US" altLang="en-US" sz="2400" baseline="-25000"/>
              <a:t> dil</a:t>
            </a:r>
            <a:r>
              <a:rPr lang="en-US" altLang="en-US" sz="2400"/>
              <a:t>  =  molarity of the less concentrated solution</a:t>
            </a:r>
            <a:br>
              <a:rPr lang="en-US" altLang="en-US" sz="2400"/>
            </a:br>
            <a:r>
              <a:rPr lang="en-US" altLang="en-US" sz="2400"/>
              <a:t>(final, diluted concentration)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1363" y="6246813"/>
            <a:ext cx="922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14450" indent="-13144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V</a:t>
            </a:r>
            <a:r>
              <a:rPr lang="en-US" altLang="en-US" sz="2400" baseline="-25000"/>
              <a:t> dil</a:t>
            </a:r>
            <a:r>
              <a:rPr lang="en-US" altLang="en-US" sz="2400"/>
              <a:t>  =  volume of </a:t>
            </a:r>
            <a:r>
              <a:rPr lang="en-US" altLang="en-US" sz="2400" u="sng"/>
              <a:t>M</a:t>
            </a:r>
            <a:r>
              <a:rPr lang="en-US" altLang="en-US" sz="2400" baseline="-25000"/>
              <a:t> dil</a:t>
            </a:r>
            <a:r>
              <a:rPr lang="en-US" altLang="en-US" sz="2400"/>
              <a:t> (final, </a:t>
            </a:r>
            <a:r>
              <a:rPr lang="en-US" altLang="en-US" sz="2800" u="sng">
                <a:solidFill>
                  <a:srgbClr val="FF0000"/>
                </a:solidFill>
              </a:rPr>
              <a:t>total</a:t>
            </a:r>
            <a:r>
              <a:rPr lang="en-US" altLang="en-US" sz="2400"/>
              <a:t> volume of diluted solution)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41363" y="4037013"/>
            <a:ext cx="441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14450" indent="-13144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V</a:t>
            </a:r>
            <a:r>
              <a:rPr lang="en-US" altLang="en-US" sz="2400" baseline="-25000"/>
              <a:t> conc</a:t>
            </a:r>
            <a:r>
              <a:rPr lang="en-US" altLang="en-US" sz="2400"/>
              <a:t>  =  volume of </a:t>
            </a:r>
            <a:r>
              <a:rPr lang="en-US" altLang="en-US" sz="2400" u="sng"/>
              <a:t>M</a:t>
            </a:r>
            <a:r>
              <a:rPr lang="en-US" altLang="en-US" sz="2400" baseline="-25000"/>
              <a:t> conc</a:t>
            </a:r>
            <a:endParaRPr lang="en-US" altLang="en-US" sz="24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64569" y="1520944"/>
            <a:ext cx="5396029" cy="861774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dirty="0" smtClean="0"/>
              <a:t> </a:t>
            </a:r>
            <a:r>
              <a:rPr lang="en-US" altLang="en-US" sz="2400" dirty="0" smtClean="0"/>
              <a:t>					       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046163" y="455613"/>
            <a:ext cx="81534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Describe the preparation of 400.0 mL of </a:t>
            </a:r>
            <a:br>
              <a:rPr lang="en-US" altLang="en-US"/>
            </a:br>
            <a:r>
              <a:rPr lang="en-US" altLang="en-US"/>
              <a:t>0.220 </a:t>
            </a:r>
            <a:r>
              <a:rPr lang="en-US" altLang="en-US" u="sng"/>
              <a:t>M</a:t>
            </a:r>
            <a:r>
              <a:rPr lang="en-US" altLang="en-US"/>
              <a:t> C</a:t>
            </a:r>
            <a:r>
              <a:rPr lang="en-US" altLang="en-US" baseline="-25000"/>
              <a:t>12</a:t>
            </a:r>
            <a:r>
              <a:rPr lang="en-US" altLang="en-US"/>
              <a:t>H</a:t>
            </a:r>
            <a:r>
              <a:rPr lang="en-US" altLang="en-US" baseline="-25000"/>
              <a:t>22</a:t>
            </a:r>
            <a:r>
              <a:rPr lang="en-US" altLang="en-US"/>
              <a:t>O</a:t>
            </a:r>
            <a:r>
              <a:rPr lang="en-US" altLang="en-US" baseline="-25000"/>
              <a:t>11</a:t>
            </a:r>
            <a:r>
              <a:rPr lang="en-US" altLang="en-US" sz="2800"/>
              <a:t> (</a:t>
            </a:r>
            <a:r>
              <a:rPr lang="en-US" altLang="en-US" sz="2800" i="1"/>
              <a:t>aq</a:t>
            </a:r>
            <a:r>
              <a:rPr lang="en-US" altLang="en-US" sz="2800"/>
              <a:t>)  </a:t>
            </a:r>
            <a:r>
              <a:rPr lang="en-US" altLang="en-US"/>
              <a:t>solution from a</a:t>
            </a:r>
            <a:br>
              <a:rPr lang="en-US" altLang="en-US"/>
            </a:br>
            <a:r>
              <a:rPr lang="en-US" altLang="en-US"/>
              <a:t>1.00 </a:t>
            </a:r>
            <a:r>
              <a:rPr lang="en-US" altLang="en-US" u="sng"/>
              <a:t>M</a:t>
            </a:r>
            <a:r>
              <a:rPr lang="en-US" altLang="en-US"/>
              <a:t> C</a:t>
            </a:r>
            <a:r>
              <a:rPr lang="en-US" altLang="en-US" baseline="-25000"/>
              <a:t>12</a:t>
            </a:r>
            <a:r>
              <a:rPr lang="en-US" altLang="en-US"/>
              <a:t>H</a:t>
            </a:r>
            <a:r>
              <a:rPr lang="en-US" altLang="en-US" baseline="-25000"/>
              <a:t>22</a:t>
            </a:r>
            <a:r>
              <a:rPr lang="en-US" altLang="en-US"/>
              <a:t>O</a:t>
            </a:r>
            <a:r>
              <a:rPr lang="en-US" altLang="en-US" baseline="-25000"/>
              <a:t>11</a:t>
            </a:r>
            <a:r>
              <a:rPr lang="en-US" altLang="en-US" sz="2800"/>
              <a:t> (</a:t>
            </a:r>
            <a:r>
              <a:rPr lang="en-US" altLang="en-US" sz="2800" i="1"/>
              <a:t>aq</a:t>
            </a:r>
            <a:r>
              <a:rPr lang="en-US" altLang="en-US" sz="2800"/>
              <a:t>) </a:t>
            </a:r>
            <a:r>
              <a:rPr lang="en-US" altLang="en-US"/>
              <a:t>stock solution.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5163" y="2589213"/>
            <a:ext cx="8763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Times"/>
              <a:buAutoNum type="arabicPeriod"/>
            </a:pPr>
            <a:r>
              <a:rPr lang="en-US" altLang="en-US"/>
              <a:t>obtain 88.0 mL of 1.00 </a:t>
            </a:r>
            <a:r>
              <a:rPr lang="en-US" altLang="en-US" u="sng"/>
              <a:t>M</a:t>
            </a:r>
            <a:r>
              <a:rPr lang="en-US" altLang="en-US"/>
              <a:t> C</a:t>
            </a:r>
            <a:r>
              <a:rPr lang="en-US" altLang="en-US" baseline="-25000"/>
              <a:t>12</a:t>
            </a:r>
            <a:r>
              <a:rPr lang="en-US" altLang="en-US"/>
              <a:t>H</a:t>
            </a:r>
            <a:r>
              <a:rPr lang="en-US" altLang="en-US" baseline="-25000"/>
              <a:t>22</a:t>
            </a:r>
            <a:r>
              <a:rPr lang="en-US" altLang="en-US"/>
              <a:t>O</a:t>
            </a:r>
            <a:r>
              <a:rPr lang="en-US" altLang="en-US" baseline="-25000"/>
              <a:t>11</a:t>
            </a:r>
            <a:r>
              <a:rPr lang="en-US" altLang="en-US" sz="2800"/>
              <a:t> (</a:t>
            </a:r>
            <a:r>
              <a:rPr lang="en-US" altLang="en-US" sz="2800" i="1"/>
              <a:t>aq</a:t>
            </a:r>
            <a:r>
              <a:rPr lang="en-US" altLang="en-US" sz="2800"/>
              <a:t>)</a:t>
            </a:r>
            <a:r>
              <a:rPr lang="en-US" altLang="en-US"/>
              <a:t> </a:t>
            </a:r>
            <a:br>
              <a:rPr lang="en-US" altLang="en-US"/>
            </a:br>
            <a:endParaRPr lang="en-US" altLang="en-US"/>
          </a:p>
          <a:p>
            <a:pPr>
              <a:buFont typeface="Times"/>
              <a:buAutoNum type="arabicPeriod"/>
            </a:pPr>
            <a:r>
              <a:rPr lang="en-US" altLang="en-US"/>
              <a:t>add enough water to form a total, final volume of 400.0 mL (that is, add 312.0 mL of water to the 88.0 mL of 1.00 </a:t>
            </a:r>
            <a:r>
              <a:rPr lang="en-US" altLang="en-US" u="sng"/>
              <a:t>M</a:t>
            </a:r>
            <a:r>
              <a:rPr lang="en-US" altLang="en-US"/>
              <a:t> C</a:t>
            </a:r>
            <a:r>
              <a:rPr lang="en-US" altLang="en-US" baseline="-25000"/>
              <a:t>12</a:t>
            </a:r>
            <a:r>
              <a:rPr lang="en-US" altLang="en-US"/>
              <a:t>H</a:t>
            </a:r>
            <a:r>
              <a:rPr lang="en-US" altLang="en-US" baseline="-25000"/>
              <a:t>22</a:t>
            </a:r>
            <a:r>
              <a:rPr lang="en-US" altLang="en-US"/>
              <a:t>O</a:t>
            </a:r>
            <a:r>
              <a:rPr lang="en-US" altLang="en-US" baseline="-25000"/>
              <a:t>11</a:t>
            </a:r>
            <a:r>
              <a:rPr lang="en-US" altLang="en-US" sz="2800"/>
              <a:t> (</a:t>
            </a:r>
            <a:r>
              <a:rPr lang="en-US" altLang="en-US" sz="2800" i="1"/>
              <a:t>aq</a:t>
            </a:r>
            <a:r>
              <a:rPr lang="en-US" altLang="en-US" sz="2800"/>
              <a:t>)</a:t>
            </a:r>
            <a:r>
              <a:rPr lang="en-US" altLang="en-US"/>
              <a:t> </a:t>
            </a:r>
            <a:br>
              <a:rPr lang="en-US" altLang="en-US"/>
            </a:br>
            <a:endParaRPr lang="en-US" altLang="en-US"/>
          </a:p>
          <a:p>
            <a:pPr>
              <a:buFont typeface="Times"/>
              <a:buAutoNum type="arabicPeriod"/>
            </a:pPr>
            <a:r>
              <a:rPr lang="en-US" altLang="en-US"/>
              <a:t>mix well….. and serve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07963" y="455613"/>
            <a:ext cx="10036175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Water runoff from an abandon mine is suspected of containing Cr</a:t>
            </a:r>
            <a:r>
              <a:rPr lang="en-US" altLang="en-US" baseline="30000"/>
              <a:t>3+</a:t>
            </a:r>
            <a:r>
              <a:rPr lang="en-US" altLang="en-US"/>
              <a:t> (a serious heavy metal carcinogenic toxin). A 402.95 mL sample of this mine drainage solution was titrated with NaOH</a:t>
            </a:r>
            <a:r>
              <a:rPr lang="en-US" altLang="en-US" sz="2600"/>
              <a:t> (</a:t>
            </a:r>
            <a:r>
              <a:rPr lang="en-US" altLang="en-US" sz="2600" i="1"/>
              <a:t>aq</a:t>
            </a:r>
            <a:r>
              <a:rPr lang="en-US" altLang="en-US" sz="2600"/>
              <a:t>) </a:t>
            </a:r>
            <a:r>
              <a:rPr lang="en-US" altLang="en-US"/>
              <a:t>.   29.54 mL of 0.384 </a:t>
            </a:r>
            <a:r>
              <a:rPr lang="en-US" altLang="en-US" u="sng"/>
              <a:t>M</a:t>
            </a:r>
            <a:r>
              <a:rPr lang="en-US" altLang="en-US"/>
              <a:t> NaOH</a:t>
            </a:r>
            <a:r>
              <a:rPr lang="en-US" altLang="en-US" sz="2600"/>
              <a:t> (</a:t>
            </a:r>
            <a:r>
              <a:rPr lang="en-US" altLang="en-US" sz="2600" i="1"/>
              <a:t>aq</a:t>
            </a:r>
            <a:r>
              <a:rPr lang="en-US" altLang="en-US" sz="2600"/>
              <a:t>) </a:t>
            </a:r>
            <a:r>
              <a:rPr lang="en-US" altLang="en-US"/>
              <a:t>was required to precipitate out all of the Cr</a:t>
            </a:r>
            <a:r>
              <a:rPr lang="en-US" altLang="en-US" baseline="30000"/>
              <a:t>3+</a:t>
            </a:r>
            <a:r>
              <a:rPr lang="en-US" altLang="en-US"/>
              <a:t> from the solution in the form of Cr(OH)</a:t>
            </a:r>
            <a:r>
              <a:rPr lang="en-US" altLang="en-US" baseline="-25000"/>
              <a:t>3</a:t>
            </a:r>
            <a:r>
              <a:rPr lang="en-US" altLang="en-US" sz="2600"/>
              <a:t> (</a:t>
            </a:r>
            <a:r>
              <a:rPr lang="en-US" altLang="en-US" sz="2600" i="1"/>
              <a:t>s</a:t>
            </a:r>
            <a:r>
              <a:rPr lang="en-US" altLang="en-US" sz="2600"/>
              <a:t>)</a:t>
            </a:r>
            <a:r>
              <a:rPr lang="en-US" altLang="en-US"/>
              <a:t>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31800" y="3960813"/>
            <a:ext cx="9363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 Determine the molar [Cr</a:t>
            </a:r>
            <a:r>
              <a:rPr lang="en-US" altLang="en-US" baseline="30000"/>
              <a:t>3+</a:t>
            </a:r>
            <a:r>
              <a:rPr lang="en-US" altLang="en-US"/>
              <a:t>] in the mine drainage solution.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5138" y="5426075"/>
            <a:ext cx="93297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2. Determine the mass (in grams) of the</a:t>
            </a:r>
            <a:br>
              <a:rPr lang="en-US" altLang="en-US"/>
            </a:br>
            <a:r>
              <a:rPr lang="en-US" altLang="en-US"/>
              <a:t>Cr(OH)</a:t>
            </a:r>
            <a:r>
              <a:rPr lang="en-US" altLang="en-US" baseline="-25000"/>
              <a:t>3</a:t>
            </a:r>
            <a:r>
              <a:rPr lang="en-US" altLang="en-US" sz="2600"/>
              <a:t> (</a:t>
            </a:r>
            <a:r>
              <a:rPr lang="en-US" altLang="en-US" sz="2600" i="1"/>
              <a:t>s</a:t>
            </a:r>
            <a:r>
              <a:rPr lang="en-US" altLang="en-US" sz="2600"/>
              <a:t>)</a:t>
            </a:r>
            <a:r>
              <a:rPr lang="en-US" altLang="en-US"/>
              <a:t> that precipitated out of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665163" y="836613"/>
            <a:ext cx="89154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 container containing an aqueous solution is found on the shelf and is labeled “KOH</a:t>
            </a:r>
            <a:r>
              <a:rPr lang="en-US" altLang="en-US" sz="2600" baseline="-25000"/>
              <a:t> </a:t>
            </a:r>
            <a:r>
              <a:rPr lang="en-US" altLang="en-US" sz="2600"/>
              <a:t>(</a:t>
            </a:r>
            <a:r>
              <a:rPr lang="en-US" altLang="en-US" sz="2600" i="1"/>
              <a:t>aq</a:t>
            </a:r>
            <a:r>
              <a:rPr lang="en-US" altLang="en-US" sz="2600"/>
              <a:t>)</a:t>
            </a:r>
            <a:r>
              <a:rPr lang="en-US" altLang="en-US"/>
              <a:t>”. </a:t>
            </a:r>
            <a:br>
              <a:rPr lang="en-US" altLang="en-US"/>
            </a:br>
            <a:r>
              <a:rPr lang="en-US" altLang="en-US"/>
              <a:t>26.52 mL of 0.383 </a:t>
            </a:r>
            <a:r>
              <a:rPr lang="en-US" altLang="en-US" u="sng"/>
              <a:t>M</a:t>
            </a:r>
            <a:r>
              <a:rPr lang="en-US" altLang="en-US"/>
              <a:t> H</a:t>
            </a:r>
            <a:r>
              <a:rPr lang="en-US" altLang="en-US" baseline="-25000"/>
              <a:t>2</a:t>
            </a:r>
            <a:r>
              <a:rPr lang="en-US" altLang="en-US"/>
              <a:t>SO</a:t>
            </a:r>
            <a:r>
              <a:rPr lang="en-US" altLang="en-US" baseline="-25000"/>
              <a:t>4</a:t>
            </a:r>
            <a:r>
              <a:rPr lang="en-US" altLang="en-US" sz="2600" baseline="-25000"/>
              <a:t> </a:t>
            </a:r>
            <a:r>
              <a:rPr lang="en-US" altLang="en-US" sz="2800"/>
              <a:t>(</a:t>
            </a:r>
            <a:r>
              <a:rPr lang="en-US" altLang="en-US" sz="2600" i="1"/>
              <a:t>aq</a:t>
            </a:r>
            <a:r>
              <a:rPr lang="en-US" altLang="en-US" sz="2800"/>
              <a:t>) </a:t>
            </a:r>
            <a:r>
              <a:rPr lang="en-US" altLang="en-US"/>
              <a:t>is required to completely neutralize 35.17 mL of the KOH solution. What is the molarity of the KOH</a:t>
            </a:r>
            <a:r>
              <a:rPr lang="en-US" altLang="en-US" baseline="-25000"/>
              <a:t> </a:t>
            </a:r>
            <a:r>
              <a:rPr lang="en-US" altLang="en-US" sz="2600"/>
              <a:t>(</a:t>
            </a:r>
            <a:r>
              <a:rPr lang="en-US" altLang="en-US" sz="2600" i="1"/>
              <a:t>aq</a:t>
            </a:r>
            <a:r>
              <a:rPr lang="en-US" altLang="en-US" sz="2600"/>
              <a:t>) </a:t>
            </a:r>
            <a:r>
              <a:rPr lang="en-US" altLang="en-US"/>
              <a:t>solution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436563" y="303213"/>
            <a:ext cx="94488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3200" indent="-27432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dissociation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when a compound separates into ions in solution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60563" y="1460500"/>
            <a:ext cx="6705600" cy="731838"/>
            <a:chOff x="207963" y="4418013"/>
            <a:chExt cx="6705600" cy="731837"/>
          </a:xfrm>
        </p:grpSpPr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207963" y="4570413"/>
              <a:ext cx="67056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/>
                <a:t>NaCl </a:t>
              </a:r>
              <a:r>
                <a:rPr lang="en-US" altLang="en-US" sz="2400"/>
                <a:t>(</a:t>
              </a:r>
              <a:r>
                <a:rPr lang="en-US" altLang="en-US" sz="2400" i="1"/>
                <a:t>s</a:t>
              </a:r>
              <a:r>
                <a:rPr lang="en-US" altLang="en-US" sz="2400"/>
                <a:t>)		  </a:t>
              </a:r>
              <a:r>
                <a:rPr lang="en-US" altLang="en-US" sz="3200"/>
                <a:t>Na</a:t>
              </a:r>
              <a:r>
                <a:rPr lang="en-US" altLang="en-US" sz="3200" baseline="30000"/>
                <a:t>+</a:t>
              </a:r>
              <a:r>
                <a:rPr lang="en-US" altLang="en-US" sz="3200"/>
                <a:t> </a:t>
              </a:r>
              <a:r>
                <a:rPr lang="en-US" altLang="en-US" sz="2400"/>
                <a:t>(</a:t>
              </a:r>
              <a:r>
                <a:rPr lang="en-US" altLang="en-US" sz="2400" i="1"/>
                <a:t>aq</a:t>
              </a:r>
              <a:r>
                <a:rPr lang="en-US" altLang="en-US" sz="2400"/>
                <a:t>)</a:t>
              </a:r>
              <a:r>
                <a:rPr lang="en-US" altLang="en-US" sz="3200"/>
                <a:t>  +  Cl</a:t>
              </a:r>
              <a:r>
                <a:rPr lang="en-US" altLang="en-US" sz="3200" baseline="30000">
                  <a:latin typeface="Courier New" pitchFamily="49" charset="0"/>
                </a:rPr>
                <a:t>-</a:t>
              </a:r>
              <a:r>
                <a:rPr lang="en-US" altLang="en-US" sz="3200"/>
                <a:t> </a:t>
              </a:r>
              <a:r>
                <a:rPr lang="en-US" altLang="en-US" sz="2400"/>
                <a:t>(</a:t>
              </a:r>
              <a:r>
                <a:rPr lang="en-US" altLang="en-US" sz="2400" i="1"/>
                <a:t>aq</a:t>
              </a:r>
              <a:r>
                <a:rPr lang="en-US" altLang="en-US" sz="2400"/>
                <a:t>)</a:t>
              </a:r>
              <a:r>
                <a:rPr lang="en-US" altLang="en-US"/>
                <a:t> </a:t>
              </a:r>
            </a:p>
          </p:txBody>
        </p:sp>
        <p:sp>
          <p:nvSpPr>
            <p:cNvPr id="5126" name="Line 7"/>
            <p:cNvSpPr>
              <a:spLocks noChangeShapeType="1"/>
            </p:cNvSpPr>
            <p:nvPr/>
          </p:nvSpPr>
          <p:spPr bwMode="auto">
            <a:xfrm>
              <a:off x="2036763" y="4951413"/>
              <a:ext cx="838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Text Box 8"/>
            <p:cNvSpPr txBox="1">
              <a:spLocks noChangeArrowheads="1"/>
            </p:cNvSpPr>
            <p:nvPr/>
          </p:nvSpPr>
          <p:spPr bwMode="auto">
            <a:xfrm>
              <a:off x="2112963" y="4418013"/>
              <a:ext cx="76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/>
                <a:t>H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O</a:t>
              </a:r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360613"/>
            <a:ext cx="6089650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50813"/>
            <a:ext cx="7672388" cy="726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65163" y="5180013"/>
            <a:ext cx="9220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12963" indent="-211296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/>
              <a:t>hydration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when water surrounds and interacts with charged ions in solution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684213"/>
            <a:ext cx="44196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912813"/>
            <a:ext cx="41148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893763" y="5789613"/>
            <a:ext cx="87550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200400" indent="-32004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nonelectrolyte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substance whose aqueous solution does </a:t>
            </a:r>
            <a:r>
              <a:rPr lang="en-US" altLang="en-US" u="sng"/>
              <a:t>NOT</a:t>
            </a:r>
            <a:r>
              <a:rPr lang="en-US" altLang="en-US"/>
              <a:t> conduct electricity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84138"/>
            <a:ext cx="4316412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3425" y="4229100"/>
            <a:ext cx="85423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An aqueous solution of sugar, C</a:t>
            </a:r>
            <a:r>
              <a:rPr lang="en-US" altLang="en-US" baseline="-25000"/>
              <a:t>12</a:t>
            </a:r>
            <a:r>
              <a:rPr lang="en-US" altLang="en-US"/>
              <a:t>H</a:t>
            </a:r>
            <a:r>
              <a:rPr lang="en-US" altLang="en-US" baseline="-25000"/>
              <a:t>22</a:t>
            </a:r>
            <a:r>
              <a:rPr lang="en-US" altLang="en-US"/>
              <a:t>O</a:t>
            </a:r>
            <a:r>
              <a:rPr lang="en-US" altLang="en-US" baseline="-25000"/>
              <a:t>11</a:t>
            </a:r>
            <a:r>
              <a:rPr lang="en-US" altLang="en-US"/>
              <a:t> </a:t>
            </a:r>
            <a:r>
              <a:rPr lang="en-US" altLang="en-US" sz="2800"/>
              <a:t>(aq)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Does </a:t>
            </a:r>
            <a:r>
              <a:rPr lang="en-US" altLang="en-US" u="sng">
                <a:solidFill>
                  <a:srgbClr val="FF0000"/>
                </a:solidFill>
              </a:rPr>
              <a:t>Not</a:t>
            </a:r>
            <a:r>
              <a:rPr lang="en-US" altLang="en-US"/>
              <a:t> conduct electricity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873125" y="7747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- most </a:t>
            </a:r>
            <a:r>
              <a:rPr lang="en-US" altLang="en-US" sz="2800" u="sng"/>
              <a:t>soluble ionic</a:t>
            </a:r>
            <a:r>
              <a:rPr lang="en-US" altLang="en-US" sz="2800"/>
              <a:t> species act as electrolytes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25425" y="2055813"/>
            <a:ext cx="975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- most </a:t>
            </a:r>
            <a:r>
              <a:rPr lang="en-US" altLang="en-US" sz="2800" u="sng"/>
              <a:t>soluble molecular</a:t>
            </a:r>
            <a:r>
              <a:rPr lang="en-US" altLang="en-US" sz="2800"/>
              <a:t> species act as nonelectrolytes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15925" y="3046413"/>
            <a:ext cx="95250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7600" indent="-3657600">
              <a:tabLst>
                <a:tab pos="36576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36576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36576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36576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36576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molecular equation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substances are written as if they are complete, molecular species, even though they may exist as ions in solution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11163" y="5561013"/>
            <a:ext cx="95250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7600" indent="-36576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complete ionic equation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substances are written showing how they </a:t>
            </a:r>
            <a:r>
              <a:rPr lang="en-US" altLang="en-US" u="sng"/>
              <a:t>actually</a:t>
            </a:r>
            <a:r>
              <a:rPr lang="en-US" altLang="en-US"/>
              <a:t> exist in solution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11163" y="1827213"/>
            <a:ext cx="5867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precipitate</a:t>
            </a:r>
            <a:r>
              <a:rPr lang="en-US" altLang="en-US"/>
              <a:t>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insoluble solid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415925" y="379413"/>
            <a:ext cx="91440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46625" indent="-47466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precipitation reactions </a:t>
            </a:r>
            <a:r>
              <a:rPr lang="en-US" altLang="en-US">
                <a:latin typeface="Times"/>
              </a:rPr>
              <a:t>–</a:t>
            </a:r>
            <a:r>
              <a:rPr lang="en-US" altLang="en-US"/>
              <a:t> solid precipitate forms during the reaction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25606" grpId="0"/>
      <p:bldP spid="25607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98:Templates:Blank Presentation</Template>
  <TotalTime>2556</TotalTime>
  <Words>1004</Words>
  <Application>Microsoft Office PowerPoint</Application>
  <PresentationFormat>Custom</PresentationFormat>
  <Paragraphs>134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subject>CHE 1101 ch 4</dc:subject>
  <dc:creator>BJ Yoblinski</dc:creator>
  <cp:lastModifiedBy>BJ Yoblinski</cp:lastModifiedBy>
  <cp:revision>175</cp:revision>
  <dcterms:created xsi:type="dcterms:W3CDTF">2001-03-19T16:24:52Z</dcterms:created>
  <dcterms:modified xsi:type="dcterms:W3CDTF">2015-10-26T17:44:38Z</dcterms:modified>
</cp:coreProperties>
</file>