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85" r:id="rId2"/>
    <p:sldId id="269" r:id="rId3"/>
    <p:sldId id="286" r:id="rId4"/>
    <p:sldId id="268" r:id="rId5"/>
    <p:sldId id="303" r:id="rId6"/>
    <p:sldId id="289" r:id="rId7"/>
    <p:sldId id="290" r:id="rId8"/>
    <p:sldId id="291" r:id="rId9"/>
    <p:sldId id="292" r:id="rId10"/>
    <p:sldId id="304" r:id="rId11"/>
    <p:sldId id="295" r:id="rId12"/>
    <p:sldId id="307" r:id="rId13"/>
    <p:sldId id="293" r:id="rId14"/>
    <p:sldId id="296" r:id="rId15"/>
    <p:sldId id="297" r:id="rId16"/>
    <p:sldId id="299" r:id="rId17"/>
    <p:sldId id="306" r:id="rId18"/>
    <p:sldId id="301" r:id="rId19"/>
    <p:sldId id="298" r:id="rId20"/>
    <p:sldId id="302" r:id="rId21"/>
    <p:sldId id="300" r:id="rId22"/>
  </p:sldIdLst>
  <p:sldSz cx="10158413" cy="761682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7932" autoAdjust="0"/>
  </p:normalViewPr>
  <p:slideViewPr>
    <p:cSldViewPr>
      <p:cViewPr>
        <p:scale>
          <a:sx n="75" d="100"/>
          <a:sy n="75" d="100"/>
        </p:scale>
        <p:origin x="-379" y="96"/>
      </p:cViewPr>
      <p:guideLst>
        <p:guide orient="horz" pos="2399"/>
        <p:guide pos="31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2E0EA96-6632-4C41-8A4B-94AB67DD1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2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12DC0ECC-2B2F-4879-8F8E-A9469792C450}" type="slidenum">
              <a:rPr lang="en-US" altLang="en-US" sz="1200" b="0" smtClean="0"/>
              <a:pPr/>
              <a:t>1</a:t>
            </a:fld>
            <a:endParaRPr lang="en-US" altLang="en-US" sz="1200" b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Figure: 01-T04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Title: </a:t>
            </a:r>
          </a:p>
          <a:p>
            <a:pPr eaLnBrk="1" hangingPunct="1"/>
            <a:r>
              <a:rPr lang="en-US" altLang="en-US" smtClean="0"/>
              <a:t>Table 1.4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Caption: </a:t>
            </a:r>
          </a:p>
          <a:p>
            <a:pPr eaLnBrk="1" hangingPunct="1"/>
            <a:r>
              <a:rPr lang="en-US" altLang="en-US" smtClean="0"/>
              <a:t>SI Base Units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CDF935F7-EC5F-4E91-A1AC-7A938DE003D7}" type="slidenum">
              <a:rPr lang="en-US" altLang="en-US" sz="1200" b="0" smtClean="0"/>
              <a:pPr/>
              <a:t>2</a:t>
            </a:fld>
            <a:endParaRPr lang="en-US" altLang="en-US" sz="1200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Figure: 01-19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Title: </a:t>
            </a:r>
          </a:p>
          <a:p>
            <a:pPr eaLnBrk="1" hangingPunct="1"/>
            <a:r>
              <a:rPr lang="en-US" altLang="en-US" smtClean="0"/>
              <a:t>Volume relationships.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Caption: </a:t>
            </a:r>
          </a:p>
          <a:p>
            <a:pPr eaLnBrk="1" hangingPunct="1"/>
            <a:r>
              <a:rPr lang="en-US" altLang="en-US" smtClean="0"/>
              <a:t>The volume occupied by a cube that is 1 m on each edge is a cubic meter, 1 m</a:t>
            </a:r>
            <a:r>
              <a:rPr lang="en-US" altLang="en-US" baseline="30000" smtClean="0"/>
              <a:t>3</a:t>
            </a:r>
            <a:r>
              <a:rPr lang="en-US" altLang="en-US" smtClean="0"/>
              <a:t> (top).  Each cubic meter contains 1000 dm</a:t>
            </a:r>
            <a:r>
              <a:rPr lang="en-US" altLang="en-US" baseline="30000" smtClean="0"/>
              <a:t>3</a:t>
            </a:r>
            <a:r>
              <a:rPr lang="en-US" altLang="en-US" smtClean="0"/>
              <a:t> (middle).  A liter is the same volume as a cubic decimeter, 1 L = 1 dm</a:t>
            </a:r>
            <a:r>
              <a:rPr lang="en-US" altLang="en-US" baseline="30000" smtClean="0"/>
              <a:t>3</a:t>
            </a:r>
            <a:r>
              <a:rPr lang="en-US" altLang="en-US" smtClean="0"/>
              <a:t>.  Each cubic decimeter contains 1000 cubic centimeters, 1 dm</a:t>
            </a:r>
            <a:r>
              <a:rPr lang="en-US" altLang="en-US" baseline="30000" smtClean="0"/>
              <a:t>3</a:t>
            </a:r>
            <a:r>
              <a:rPr lang="en-US" altLang="en-US" smtClean="0"/>
              <a:t> = 1000 cm</a:t>
            </a:r>
            <a:r>
              <a:rPr lang="en-US" altLang="en-US" baseline="30000" smtClean="0"/>
              <a:t>3</a:t>
            </a:r>
            <a:r>
              <a:rPr lang="en-US" altLang="en-US" smtClean="0"/>
              <a:t>.  Each cubic centimeter equals a millimeter, 1 cm</a:t>
            </a:r>
            <a:r>
              <a:rPr lang="en-US" altLang="en-US" baseline="30000" smtClean="0"/>
              <a:t>3</a:t>
            </a:r>
            <a:r>
              <a:rPr lang="en-US" altLang="en-US" smtClean="0"/>
              <a:t> = 1 mL (bottom).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BEB6A573-A79A-4D95-90E2-25BD1B2C91B8}" type="slidenum">
              <a:rPr lang="en-US" altLang="en-US" sz="1200" b="0" smtClean="0"/>
              <a:pPr/>
              <a:t>3</a:t>
            </a:fld>
            <a:endParaRPr lang="en-US" altLang="en-US" sz="1200" b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Figure: 01-T05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Title: </a:t>
            </a:r>
          </a:p>
          <a:p>
            <a:pPr eaLnBrk="1" hangingPunct="1"/>
            <a:r>
              <a:rPr lang="en-US" altLang="en-US" smtClean="0"/>
              <a:t>Table 1.5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Caption: </a:t>
            </a:r>
          </a:p>
          <a:p>
            <a:pPr eaLnBrk="1" hangingPunct="1"/>
            <a:r>
              <a:rPr lang="en-US" altLang="en-US" smtClean="0"/>
              <a:t>Selected Prefixes Used in the Metric System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A9AD0D4F-0D68-4B56-A673-F148B36CCF23}" type="slidenum">
              <a:rPr lang="en-US" altLang="en-US" sz="1200" b="0" smtClean="0"/>
              <a:pPr/>
              <a:t>4</a:t>
            </a:fld>
            <a:endParaRPr lang="en-US" altLang="en-US" sz="1200" b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Figure: 01-18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Title: </a:t>
            </a:r>
          </a:p>
          <a:p>
            <a:pPr eaLnBrk="1" hangingPunct="1"/>
            <a:r>
              <a:rPr lang="en-US" altLang="en-US" smtClean="0"/>
              <a:t>Comparison of the Kelvin, Celsius, and Fahrenheit temperature scales.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Caption: </a:t>
            </a:r>
          </a:p>
          <a:p>
            <a:pPr eaLnBrk="1" hangingPunct="1"/>
            <a:r>
              <a:rPr lang="en-US" altLang="en-US" smtClean="0"/>
              <a:t>The freezing point and boiling point of water as well as normal human body temperature is indicated on each of the scales.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5375"/>
            <a:ext cx="8634413" cy="1633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6413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7713D-BD84-42A1-BB3D-9A639C25D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2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985C1-8C92-4F9B-B5BD-611670272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7413" cy="609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89F54-C08A-4F9C-9E5F-E5E42D0F1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6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BDB86-9931-4B7C-A06E-EA9C72667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5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94263"/>
            <a:ext cx="8636000" cy="1512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28975"/>
            <a:ext cx="8636000" cy="16652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0F6E-7522-4026-90CC-7E3FCA75A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7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021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613" y="2200275"/>
            <a:ext cx="42418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06991-ECAA-4DC8-8A2E-BA51601E8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5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7863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89450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D441C-7A75-4755-AF8B-7195CB507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4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61C42-98FA-4486-8B4B-F31AEE9C7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0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8A750-0F5C-4B1A-BB06-8E56C66E2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1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0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1688" cy="521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DD73-5832-494C-B3E9-154579155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8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2413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1063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59481-C21D-4B8C-90A1-18BAEE387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3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44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72" tIns="50786" rIns="101572" bIns="507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441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72" tIns="50786" rIns="101572" bIns="50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0550"/>
            <a:ext cx="2116138" cy="5064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1572" tIns="50786" rIns="101572" bIns="50786" numCol="1" anchor="t" anchorCtr="0" compatLnSpc="1">
            <a:prstTxWarp prst="textNoShape">
              <a:avLst/>
            </a:prstTxWarp>
          </a:bodyPr>
          <a:lstStyle>
            <a:lvl1pPr>
              <a:defRPr sz="16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0550"/>
            <a:ext cx="3217863" cy="5064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1572" tIns="50786" rIns="101572" bIns="50786" numCol="1" anchor="t" anchorCtr="0" compatLnSpc="1">
            <a:prstTxWarp prst="textNoShape">
              <a:avLst/>
            </a:prstTxWarp>
          </a:bodyPr>
          <a:lstStyle>
            <a:lvl1pPr algn="ctr">
              <a:defRPr sz="16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0550"/>
            <a:ext cx="2116138" cy="5064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1572" tIns="50786" rIns="101572" bIns="50786" numCol="1" anchor="t" anchorCtr="0" compatLnSpc="1">
            <a:prstTxWarp prst="textNoShape">
              <a:avLst/>
            </a:prstTxWarp>
          </a:bodyPr>
          <a:lstStyle>
            <a:lvl1pPr algn="r">
              <a:defRPr sz="1600" b="0"/>
            </a:lvl1pPr>
          </a:lstStyle>
          <a:p>
            <a:pPr>
              <a:defRPr/>
            </a:pPr>
            <a:fld id="{049D7B54-4020-4F2F-AD0A-968522CB7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ctr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ctr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ctr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ctr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+mn-ea"/>
        </a:defRPr>
      </a:lvl2pPr>
      <a:lvl3pPr marL="1270000" indent="-254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</a:defRPr>
      </a:lvl3pPr>
      <a:lvl4pPr marL="1778000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2860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5pPr>
      <a:lvl6pPr marL="2743200" indent="-254000" algn="l" defTabSz="101600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3200400" indent="-254000" algn="l" defTabSz="101600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657600" indent="-254000" algn="l" defTabSz="101600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4114800" indent="-254000" algn="l" defTabSz="101600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12813"/>
            <a:ext cx="9728200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011238" y="150813"/>
            <a:ext cx="8153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US" altLang="en-US" sz="3400" u="sng"/>
              <a:t>base units</a:t>
            </a:r>
            <a:r>
              <a:rPr lang="en-US" altLang="en-US" sz="3200"/>
              <a:t> – defined units (by definition)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5013" y="6094413"/>
            <a:ext cx="9220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49600" indent="-3149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US" altLang="en-US" sz="3400" u="sng"/>
              <a:t>derived units</a:t>
            </a:r>
            <a:r>
              <a:rPr lang="en-US" altLang="en-US" sz="3200"/>
              <a:t> – units obtained from the manipulation of base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38213" y="455613"/>
            <a:ext cx="843438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When performing a series of calculations, do </a:t>
            </a:r>
            <a:r>
              <a:rPr lang="en-US" altLang="en-US" sz="3200" u="sng">
                <a:solidFill>
                  <a:srgbClr val="FF0000"/>
                </a:solidFill>
              </a:rPr>
              <a:t>NOT</a:t>
            </a:r>
            <a:r>
              <a:rPr lang="en-US" altLang="en-US" sz="3200"/>
              <a:t> round each step to the correct number of sig figs. Keep </a:t>
            </a:r>
            <a:r>
              <a:rPr lang="en-US" altLang="en-US" sz="3200" u="sng">
                <a:solidFill>
                  <a:srgbClr val="FF0000"/>
                </a:solidFill>
              </a:rPr>
              <a:t>ALL</a:t>
            </a:r>
            <a:r>
              <a:rPr lang="en-US" altLang="en-US" sz="3200"/>
              <a:t> numbers in your calculator and adjust the </a:t>
            </a:r>
            <a:r>
              <a:rPr lang="en-US" altLang="en-US" sz="3200" u="sng"/>
              <a:t>FINAL</a:t>
            </a:r>
            <a:r>
              <a:rPr lang="en-US" altLang="en-US" sz="3200"/>
              <a:t> answer to the correct number of sig figs at the very end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1813"/>
            <a:ext cx="8634413" cy="1219200"/>
          </a:xfrm>
        </p:spPr>
        <p:txBody>
          <a:bodyPr/>
          <a:lstStyle/>
          <a:p>
            <a:pPr marL="2171700" indent="-2171700" algn="l" eaLnBrk="1" hangingPunct="1"/>
            <a:r>
              <a:rPr lang="en-US" altLang="en-US" sz="3600" b="1" u="sng" smtClean="0"/>
              <a:t>Density</a:t>
            </a:r>
            <a:r>
              <a:rPr lang="en-US" altLang="en-US" sz="3600" smtClean="0"/>
              <a:t> – mass of an object per unit volume of that object</a:t>
            </a:r>
            <a:endParaRPr lang="en-US" altLang="en-US" sz="3600" b="1" u="sng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94400" y="5027613"/>
            <a:ext cx="2438400" cy="13795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 smtClean="0"/>
              <a:t>	</a:t>
            </a:r>
            <a:endParaRPr lang="en-US" altLang="en-US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20800" y="2287588"/>
            <a:ext cx="2209800" cy="1920875"/>
            <a:chOff x="2310" y="1776"/>
            <a:chExt cx="1242" cy="1210"/>
          </a:xfrm>
        </p:grpSpPr>
        <p:sp>
          <p:nvSpPr>
            <p:cNvPr id="12296" name="Rectangle 10"/>
            <p:cNvSpPr>
              <a:spLocks noChangeArrowheads="1"/>
            </p:cNvSpPr>
            <p:nvPr/>
          </p:nvSpPr>
          <p:spPr bwMode="auto">
            <a:xfrm>
              <a:off x="2310" y="2064"/>
              <a:ext cx="929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r>
                <a:rPr lang="en-US" altLang="en-US" sz="6000" b="0" i="1" dirty="0"/>
                <a:t>d </a:t>
              </a:r>
              <a:r>
                <a:rPr lang="en-US" altLang="en-US" sz="6000" b="0" dirty="0"/>
                <a:t>= </a:t>
              </a:r>
            </a:p>
          </p:txBody>
        </p:sp>
        <p:grpSp>
          <p:nvGrpSpPr>
            <p:cNvPr id="12297" name="Group 11"/>
            <p:cNvGrpSpPr>
              <a:grpSpLocks/>
            </p:cNvGrpSpPr>
            <p:nvPr/>
          </p:nvGrpSpPr>
          <p:grpSpPr bwMode="auto">
            <a:xfrm>
              <a:off x="3024" y="1776"/>
              <a:ext cx="528" cy="1210"/>
              <a:chOff x="3664" y="1832"/>
              <a:chExt cx="528" cy="1210"/>
            </a:xfrm>
          </p:grpSpPr>
          <p:sp>
            <p:nvSpPr>
              <p:cNvPr id="12298" name="Rectangle 12"/>
              <p:cNvSpPr>
                <a:spLocks noChangeArrowheads="1"/>
              </p:cNvSpPr>
              <p:nvPr/>
            </p:nvSpPr>
            <p:spPr bwMode="auto">
              <a:xfrm>
                <a:off x="3698" y="1832"/>
                <a:ext cx="460" cy="1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pitchFamily="48" charset="-128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pitchFamily="48" charset="-128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pitchFamily="48" charset="-128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pitchFamily="48" charset="-128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pitchFamily="48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pitchFamily="48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pitchFamily="48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pitchFamily="48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pitchFamily="48" charset="-128"/>
                  </a:defRPr>
                </a:lvl9pPr>
              </a:lstStyle>
              <a:p>
                <a:pPr algn="ctr"/>
                <a:r>
                  <a:rPr lang="en-US" altLang="en-US" sz="6000" b="0" i="1"/>
                  <a:t>m</a:t>
                </a:r>
                <a:endParaRPr lang="en-US" altLang="en-US" sz="6000" b="0"/>
              </a:p>
              <a:p>
                <a:pPr algn="ctr"/>
                <a:r>
                  <a:rPr lang="en-US" altLang="en-US" sz="6000" b="0" i="1"/>
                  <a:t>V</a:t>
                </a:r>
                <a:endParaRPr lang="en-US" altLang="en-US" sz="6000" b="0"/>
              </a:p>
            </p:txBody>
          </p:sp>
          <p:sp>
            <p:nvSpPr>
              <p:cNvPr id="12299" name="Line 13"/>
              <p:cNvSpPr>
                <a:spLocks noChangeShapeType="1"/>
              </p:cNvSpPr>
              <p:nvPr/>
            </p:nvSpPr>
            <p:spPr bwMode="auto">
              <a:xfrm>
                <a:off x="3664" y="2432"/>
                <a:ext cx="528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15013" y="2565400"/>
            <a:ext cx="2667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US" altLang="en-US" sz="3000" i="1"/>
              <a:t>m</a:t>
            </a:r>
            <a:r>
              <a:rPr lang="en-US" altLang="en-US" sz="3000"/>
              <a:t> = grams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15013" y="3475038"/>
            <a:ext cx="3124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US" altLang="en-US" sz="3000" i="1"/>
              <a:t>V</a:t>
            </a:r>
            <a:r>
              <a:rPr lang="en-US" altLang="en-US" sz="3000"/>
              <a:t> = mL  or  cm</a:t>
            </a:r>
            <a:r>
              <a:rPr lang="en-US" altLang="en-US" sz="3000" baseline="30000"/>
              <a:t>3</a:t>
            </a:r>
            <a:endParaRPr lang="en-US" altLang="en-US" sz="30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6413" y="5027613"/>
            <a:ext cx="8991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US" altLang="en-US" sz="3200"/>
              <a:t>What is the density of an iron bar that weighs 64.201 g and occupies a volume of 8.16 mL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823913" y="379413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US" altLang="en-US" sz="3200" u="sng"/>
              <a:t>intensive property</a:t>
            </a:r>
            <a:r>
              <a:rPr lang="en-US" altLang="en-US" sz="3000"/>
              <a:t> – independent of amount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11213" y="1293813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US" altLang="en-US" sz="3200" u="sng"/>
              <a:t>extensive property</a:t>
            </a:r>
            <a:r>
              <a:rPr lang="en-US" altLang="en-US" sz="3000"/>
              <a:t> – dependent on amount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208213"/>
            <a:ext cx="516096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336800" y="608013"/>
            <a:ext cx="5867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/>
              <a:t>Dimensional Analysis</a:t>
            </a:r>
            <a:r>
              <a:rPr lang="en-US" altLang="en-US"/>
              <a:t>  or</a:t>
            </a:r>
            <a:br>
              <a:rPr lang="en-US" altLang="en-US"/>
            </a:br>
            <a:r>
              <a:rPr lang="en-US" altLang="en-US" sz="1600"/>
              <a:t/>
            </a:r>
            <a:br>
              <a:rPr lang="en-US" altLang="en-US" sz="1600"/>
            </a:br>
            <a:r>
              <a:rPr lang="en-US" altLang="en-US" u="sng"/>
              <a:t>Unit Analysis</a:t>
            </a:r>
            <a:r>
              <a:rPr lang="en-US" altLang="en-US"/>
              <a:t>  or</a:t>
            </a:r>
            <a:br>
              <a:rPr lang="en-US" altLang="en-US"/>
            </a:br>
            <a:r>
              <a:rPr lang="en-US" altLang="en-US" sz="1600"/>
              <a:t/>
            </a:r>
            <a:br>
              <a:rPr lang="en-US" altLang="en-US" sz="1600"/>
            </a:br>
            <a:r>
              <a:rPr lang="en-US" altLang="en-US" u="sng"/>
              <a:t>Factor-label method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812800" y="3579813"/>
            <a:ext cx="8534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</a:rPr>
              <a:t>This is the single most important concept for YOUR success in this course !!!!!!!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5003800" y="5180013"/>
            <a:ext cx="3048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>
                <a:sym typeface="Wingdings" pitchFamily="2" charset="2"/>
              </a:rPr>
              <a:t>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/>
      <p:bldP spid="1280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041400" y="303213"/>
            <a:ext cx="87630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0">
                <a:solidFill>
                  <a:schemeClr val="folHlink"/>
                </a:solidFill>
                <a:sym typeface="Wingdings" pitchFamily="2" charset="2"/>
              </a:rPr>
              <a:t>   </a:t>
            </a:r>
            <a:r>
              <a:rPr lang="en-US" altLang="en-US" sz="15000">
                <a:sym typeface="Wingdings" pitchFamily="2" charset="2"/>
              </a:rPr>
              <a:t>   </a:t>
            </a:r>
            <a:r>
              <a:rPr lang="en-US" altLang="en-US" sz="15000">
                <a:solidFill>
                  <a:srgbClr val="FF9900"/>
                </a:solidFill>
                <a:sym typeface="Wingdings" pitchFamily="2" charset="2"/>
              </a:rPr>
              <a:t></a:t>
            </a:r>
            <a:endParaRPr lang="en-US" altLang="en-US" sz="15000">
              <a:sym typeface="Wingdings" pitchFamily="2" charset="2"/>
            </a:endParaRP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3479800" y="1598613"/>
            <a:ext cx="30480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0">
                <a:sym typeface="Wingdings" pitchFamily="2" charset="2"/>
              </a:rPr>
              <a:t>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193800" y="836613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How many cm are in 2.64 meters ?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2336800" y="2055813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2.64 m		   ? cm </a:t>
            </a:r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4318000" y="2436813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508000" y="3732213"/>
            <a:ext cx="906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229100" indent="-42291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/>
              <a:t>conversion factor</a:t>
            </a:r>
            <a:r>
              <a:rPr lang="en-US" altLang="en-US"/>
              <a:t> – ratio that equals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/>
      <p:bldP spid="133127" grpId="0" animBg="1"/>
      <p:bldP spid="1331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31800" y="1141413"/>
            <a:ext cx="944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I weigh 168 lbs. How many kg do I weigh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430213" y="836613"/>
            <a:ext cx="9525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US" altLang="en-US"/>
              <a:t>The density of corn syrup is 1.38 g/mL. How many pounds (lbs) does 872.4 mL of corn syrup weigh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736600" y="912813"/>
            <a:ext cx="899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How many seconds are in 2.340 years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812800" y="760413"/>
            <a:ext cx="8610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On September 25, 2010, relief pitcher Aroldis Chapman (with the Cincinnati Reds) threw a fastball that was clocked at 105.1 miles per hour. How many seconds did it take the baseball to travel the 60.5 feet to home plate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27013"/>
            <a:ext cx="4876800" cy="679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03825" y="4629150"/>
            <a:ext cx="2097088" cy="64611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041400" y="455613"/>
            <a:ext cx="8382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Air Canada flight 143 from Montreal to Edmonton in a Boeing 767 requires 49172 lbs of Jet-A fuel for the flight. How many gallons of fuel are required for this flight ?  The density of Jet-A fuel is 0.803 g/mL.</a:t>
            </a: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113213"/>
            <a:ext cx="480060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097338"/>
            <a:ext cx="4926013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36600" y="608013"/>
            <a:ext cx="8839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The engine size of a 1988 Ford Escort is 1.86 liters. What is this engine size in units of cubic inches, in</a:t>
            </a:r>
            <a:r>
              <a:rPr lang="en-US" altLang="en-US" baseline="30000"/>
              <a:t>3</a:t>
            </a:r>
            <a:r>
              <a:rPr lang="en-US" altLang="en-US"/>
              <a:t> ?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817813"/>
            <a:ext cx="40878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06" y="210496"/>
            <a:ext cx="8153400" cy="726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141413"/>
            <a:ext cx="914558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9"/>
          <p:cNvSpPr txBox="1">
            <a:spLocks noChangeArrowheads="1"/>
          </p:cNvSpPr>
          <p:nvPr/>
        </p:nvSpPr>
        <p:spPr bwMode="auto">
          <a:xfrm>
            <a:off x="1111250" y="227013"/>
            <a:ext cx="8089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u="sng"/>
              <a:t>temperature</a:t>
            </a:r>
            <a:r>
              <a:rPr lang="en-US" altLang="en-US"/>
              <a:t> </a:t>
            </a:r>
            <a:r>
              <a:rPr lang="en-US" altLang="en-US" b="0"/>
              <a:t>-</a:t>
            </a:r>
            <a:r>
              <a:rPr lang="en-US" altLang="en-US"/>
              <a:t> </a:t>
            </a:r>
            <a:r>
              <a:rPr lang="en-US" altLang="en-US" sz="3200" b="0"/>
              <a:t>measure of heat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74613"/>
            <a:ext cx="74295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2324100" y="5308600"/>
            <a:ext cx="5334000" cy="1754188"/>
            <a:chOff x="2324100" y="1703388"/>
            <a:chExt cx="5334000" cy="1754326"/>
          </a:xfrm>
        </p:grpSpPr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2324100" y="1703388"/>
              <a:ext cx="5334000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Fahrenheit		   </a:t>
              </a:r>
              <a:r>
                <a:rPr lang="en-US" altLang="en-US">
                  <a:cs typeface="Arial" charset="0"/>
                </a:rPr>
                <a:t>ºF</a:t>
              </a:r>
              <a:r>
                <a:rPr lang="en-US" altLang="en-US" sz="1600">
                  <a:cs typeface="Arial" charset="0"/>
                </a:rPr>
                <a:t/>
              </a:r>
              <a:br>
                <a:rPr lang="en-US" altLang="en-US" sz="1600">
                  <a:cs typeface="Arial" charset="0"/>
                </a:rPr>
              </a:br>
              <a:r>
                <a:rPr lang="en-US" altLang="en-US">
                  <a:cs typeface="Arial" charset="0"/>
                </a:rPr>
                <a:t>Celsius 			</a:t>
              </a:r>
              <a:r>
                <a:rPr lang="en-US" altLang="en-US"/>
                <a:t>ºC</a:t>
              </a:r>
              <a:r>
                <a:rPr lang="en-US" altLang="en-US" sz="1600"/>
                <a:t/>
              </a:r>
              <a:br>
                <a:rPr lang="en-US" altLang="en-US" sz="1600"/>
              </a:br>
              <a:r>
                <a:rPr lang="en-US" altLang="en-US"/>
                <a:t>Kelvin  		    K</a:t>
              </a:r>
            </a:p>
          </p:txBody>
        </p:sp>
        <p:grpSp>
          <p:nvGrpSpPr>
            <p:cNvPr id="6149" name="Group 4"/>
            <p:cNvGrpSpPr>
              <a:grpSpLocks/>
            </p:cNvGrpSpPr>
            <p:nvPr/>
          </p:nvGrpSpPr>
          <p:grpSpPr bwMode="auto">
            <a:xfrm>
              <a:off x="4279900" y="1979613"/>
              <a:ext cx="1714500" cy="1195858"/>
              <a:chOff x="4279900" y="1979613"/>
              <a:chExt cx="1714500" cy="1121117"/>
            </a:xfrm>
          </p:grpSpPr>
          <p:sp>
            <p:nvSpPr>
              <p:cNvPr id="6150" name="Line 10"/>
              <p:cNvSpPr>
                <a:spLocks noChangeShapeType="1"/>
              </p:cNvSpPr>
              <p:nvPr/>
            </p:nvSpPr>
            <p:spPr bwMode="auto">
              <a:xfrm>
                <a:off x="5156200" y="1979613"/>
                <a:ext cx="83820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" name="Line 11"/>
              <p:cNvSpPr>
                <a:spLocks noChangeShapeType="1"/>
              </p:cNvSpPr>
              <p:nvPr/>
            </p:nvSpPr>
            <p:spPr bwMode="auto">
              <a:xfrm>
                <a:off x="4699000" y="2591664"/>
                <a:ext cx="83820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" name="Line 12"/>
              <p:cNvSpPr>
                <a:spLocks noChangeShapeType="1"/>
              </p:cNvSpPr>
              <p:nvPr/>
            </p:nvSpPr>
            <p:spPr bwMode="auto">
              <a:xfrm>
                <a:off x="4279900" y="3100730"/>
                <a:ext cx="83820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3"/>
          <p:cNvSpPr txBox="1">
            <a:spLocks noChangeArrowheads="1"/>
          </p:cNvSpPr>
          <p:nvPr/>
        </p:nvSpPr>
        <p:spPr bwMode="auto">
          <a:xfrm>
            <a:off x="2944813" y="5332413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K  =  ºC  +  273.15 </a:t>
            </a: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2716213" y="6372225"/>
            <a:ext cx="502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ºF  =   9/5 (ºC)  +  32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74613"/>
            <a:ext cx="74295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582613" y="2284413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3200" indent="-27432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/>
              <a:t>Significant Figure</a:t>
            </a:r>
            <a:r>
              <a:rPr lang="en-US" altLang="en-US" b="0"/>
              <a:t> – a numerical value whose digits are known “for sure” but whose last digit has some degree of “uncertainty”</a:t>
            </a:r>
            <a:endParaRPr lang="en-US" altLang="en-US"/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227013" y="5256213"/>
            <a:ext cx="1018222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/>
              <a:t>When rounding numbers after calculations, must pay attention to sig figs so that you don’t </a:t>
            </a:r>
            <a:r>
              <a:rPr lang="en-US" altLang="en-US" sz="3400" u="sng"/>
              <a:t>overstate</a:t>
            </a:r>
            <a:r>
              <a:rPr lang="en-US" altLang="en-US" sz="3400"/>
              <a:t> the accuracy of the final answer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38213" y="455613"/>
            <a:ext cx="843438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dirty="0"/>
              <a:t>*Every </a:t>
            </a:r>
            <a:r>
              <a:rPr lang="en-US" altLang="en-US" sz="3400" u="sng" dirty="0"/>
              <a:t>physical</a:t>
            </a:r>
            <a:r>
              <a:rPr lang="en-US" altLang="en-US" sz="3400" dirty="0"/>
              <a:t> measurement has some</a:t>
            </a:r>
            <a:br>
              <a:rPr lang="en-US" altLang="en-US" sz="3400" dirty="0"/>
            </a:br>
            <a:r>
              <a:rPr lang="en-US" altLang="en-US" sz="3400" dirty="0"/>
              <a:t>degree of uncertainty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24934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0600" y="227013"/>
            <a:ext cx="5791200" cy="769937"/>
          </a:xfrm>
        </p:spPr>
        <p:txBody>
          <a:bodyPr/>
          <a:lstStyle/>
          <a:p>
            <a:pPr eaLnBrk="1" hangingPunct="1"/>
            <a:r>
              <a:rPr lang="en-US" altLang="en-US" sz="3600" b="1" u="sng" smtClean="0"/>
              <a:t>Significant figure rules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17613"/>
            <a:ext cx="9726613" cy="6096000"/>
          </a:xfrm>
        </p:spPr>
        <p:txBody>
          <a:bodyPr/>
          <a:lstStyle/>
          <a:p>
            <a:pPr marL="685800" indent="-6858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3200" dirty="0" smtClean="0"/>
              <a:t>Non-zero digits are always significant</a:t>
            </a:r>
            <a:br>
              <a:rPr lang="en-US" altLang="en-US" sz="3200" dirty="0" smtClean="0"/>
            </a:br>
            <a:endParaRPr lang="en-US" altLang="en-US" sz="1400" dirty="0" smtClean="0"/>
          </a:p>
          <a:p>
            <a:pPr marL="685800" indent="-6858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3200" dirty="0" smtClean="0"/>
              <a:t>Zero’s that are </a:t>
            </a:r>
            <a:r>
              <a:rPr lang="en-US" altLang="en-US" sz="3200" dirty="0" smtClean="0"/>
              <a:t>imbedded in-between significant </a:t>
            </a:r>
            <a:r>
              <a:rPr lang="en-US" altLang="en-US" sz="3200" dirty="0" smtClean="0"/>
              <a:t>digits are always significant</a:t>
            </a:r>
            <a:br>
              <a:rPr lang="en-US" altLang="en-US" sz="3200" dirty="0" smtClean="0"/>
            </a:br>
            <a:endParaRPr lang="en-US" altLang="en-US" sz="1200" dirty="0" smtClean="0"/>
          </a:p>
          <a:p>
            <a:pPr marL="685800" indent="-6858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3200" dirty="0" smtClean="0"/>
              <a:t>Zero’s at the beginning of a </a:t>
            </a:r>
            <a:r>
              <a:rPr lang="en-US" altLang="en-US" sz="3200" dirty="0" smtClean="0"/>
              <a:t>number (called leading zero’s) </a:t>
            </a:r>
            <a:r>
              <a:rPr lang="en-US" altLang="en-US" sz="3200" dirty="0" smtClean="0"/>
              <a:t>are </a:t>
            </a:r>
            <a:r>
              <a:rPr lang="en-US" altLang="en-US" sz="3200" b="1" u="sng" dirty="0" smtClean="0">
                <a:solidFill>
                  <a:srgbClr val="FF0000"/>
                </a:solidFill>
              </a:rPr>
              <a:t>NOT</a:t>
            </a:r>
            <a:r>
              <a:rPr lang="en-US" altLang="en-US" sz="3200" dirty="0" smtClean="0"/>
              <a:t> significant</a:t>
            </a:r>
            <a:br>
              <a:rPr lang="en-US" altLang="en-US" sz="3200" dirty="0" smtClean="0"/>
            </a:br>
            <a:endParaRPr lang="en-US" altLang="en-US" sz="1200" dirty="0" smtClean="0"/>
          </a:p>
          <a:p>
            <a:pPr marL="685800" indent="-6858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3200" dirty="0" smtClean="0"/>
              <a:t>Zero’s at the end of a </a:t>
            </a:r>
            <a:r>
              <a:rPr lang="en-US" altLang="en-US" sz="3200" dirty="0" smtClean="0"/>
              <a:t>number (called trailing zero’s) </a:t>
            </a:r>
            <a:r>
              <a:rPr lang="en-US" altLang="en-US" sz="3200" dirty="0" smtClean="0"/>
              <a:t>are only significant if the number has a decimal point specified</a:t>
            </a:r>
            <a:br>
              <a:rPr lang="en-US" altLang="en-US" sz="3200" dirty="0" smtClean="0"/>
            </a:br>
            <a:endParaRPr lang="en-US" altLang="en-US" sz="1200" dirty="0" smtClean="0"/>
          </a:p>
          <a:p>
            <a:pPr marL="685800" indent="-6858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3200" dirty="0" smtClean="0"/>
              <a:t>Exact numbers (things that are easily counted or are defined by definition) have an </a:t>
            </a:r>
            <a:r>
              <a:rPr lang="en-US" altLang="en-US" sz="3200" u="sng" dirty="0" smtClean="0">
                <a:solidFill>
                  <a:srgbClr val="FF0000"/>
                </a:solidFill>
              </a:rPr>
              <a:t>infinite</a:t>
            </a:r>
            <a:r>
              <a:rPr lang="en-US" altLang="en-US" sz="3200" dirty="0" smtClean="0"/>
              <a:t> number of significant figures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379413"/>
            <a:ext cx="8280400" cy="693737"/>
          </a:xfrm>
        </p:spPr>
        <p:txBody>
          <a:bodyPr/>
          <a:lstStyle/>
          <a:p>
            <a:pPr eaLnBrk="1" hangingPunct="1"/>
            <a:r>
              <a:rPr lang="en-US" altLang="en-US" sz="3600" b="1" u="sng" smtClean="0"/>
              <a:t>Significant Figures in calculations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522413"/>
            <a:ext cx="9601200" cy="5324475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altLang="en-US" b="1" u="sng" smtClean="0"/>
              <a:t>addition &amp; subtraction</a:t>
            </a:r>
            <a:r>
              <a:rPr lang="en-US" altLang="en-US" smtClean="0"/>
              <a:t> – </a:t>
            </a:r>
            <a:r>
              <a:rPr lang="en-US" altLang="en-US" sz="3400" smtClean="0"/>
              <a:t>final answer must have the same number of decimal places as the number with the least significant decimal place used in the calculation</a:t>
            </a:r>
            <a:br>
              <a:rPr lang="en-US" altLang="en-US" sz="3400" smtClean="0"/>
            </a:br>
            <a:endParaRPr lang="en-US" altLang="en-US" sz="2800" smtClean="0"/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b="1" u="sng" smtClean="0"/>
              <a:t>multiplication &amp; division</a:t>
            </a:r>
            <a:r>
              <a:rPr lang="en-US" altLang="en-US" smtClean="0"/>
              <a:t> – </a:t>
            </a:r>
            <a:r>
              <a:rPr lang="en-US" altLang="en-US" sz="3400" smtClean="0"/>
              <a:t>final answer must have the same number of significant figures as the number with the least amount of sig figs used in the calculation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588</Words>
  <Application>Microsoft Office PowerPoint</Application>
  <PresentationFormat>Custom</PresentationFormat>
  <Paragraphs>75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Significant figure rules</vt:lpstr>
      <vt:lpstr>Significant Figures in calculations</vt:lpstr>
      <vt:lpstr>PowerPoint Presentation</vt:lpstr>
      <vt:lpstr>Density – mass of an object per unit volume of that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CHE 1101 ch 1</dc:subject>
  <dc:creator>BJ Yoblinski</dc:creator>
  <cp:lastModifiedBy>BJ Yoblinski</cp:lastModifiedBy>
  <cp:revision>94</cp:revision>
  <dcterms:created xsi:type="dcterms:W3CDTF">2005-01-06T22:49:30Z</dcterms:created>
  <dcterms:modified xsi:type="dcterms:W3CDTF">2014-08-14T22:52:02Z</dcterms:modified>
</cp:coreProperties>
</file>