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301" r:id="rId2"/>
    <p:sldId id="314" r:id="rId3"/>
    <p:sldId id="321" r:id="rId4"/>
    <p:sldId id="262" r:id="rId5"/>
    <p:sldId id="316" r:id="rId6"/>
    <p:sldId id="263" r:id="rId7"/>
    <p:sldId id="299" r:id="rId8"/>
    <p:sldId id="302" r:id="rId9"/>
    <p:sldId id="265" r:id="rId10"/>
    <p:sldId id="293" r:id="rId11"/>
    <p:sldId id="304" r:id="rId12"/>
    <p:sldId id="320" r:id="rId13"/>
  </p:sldIdLst>
  <p:sldSz cx="10158413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5763" autoAdjust="0"/>
  </p:normalViewPr>
  <p:slideViewPr>
    <p:cSldViewPr>
      <p:cViewPr varScale="1">
        <p:scale>
          <a:sx n="53" d="100"/>
          <a:sy n="53" d="100"/>
        </p:scale>
        <p:origin x="-1075" y="-82"/>
      </p:cViewPr>
      <p:guideLst>
        <p:guide orient="horz" pos="2399"/>
        <p:guide pos="31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/>
            </a:lvl1pPr>
          </a:lstStyle>
          <a:p>
            <a:pPr>
              <a:defRPr/>
            </a:pPr>
            <a:fld id="{6C45D4E3-E36B-4B04-8490-2EBD58C47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6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3539A52C-EDB0-4FF8-A5BD-5B04BC18F074}" type="slidenum">
              <a:rPr lang="en-US" altLang="en-US" sz="1200" b="0" smtClean="0"/>
              <a:pPr/>
              <a:t>4</a:t>
            </a:fld>
            <a:endParaRPr lang="en-US" altLang="en-US" sz="1200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Figure: 02-10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Title: </a:t>
            </a:r>
          </a:p>
          <a:p>
            <a:pPr eaLnBrk="1" hangingPunct="1"/>
            <a:r>
              <a:rPr lang="en-US" altLang="en-US" smtClean="0"/>
              <a:t>Rutherford's experiment on the scattering of </a:t>
            </a:r>
            <a:r>
              <a:rPr lang="en-US" altLang="en-US" i="1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altLang="en-US" smtClean="0"/>
              <a:t> particles.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Caption: </a:t>
            </a:r>
          </a:p>
          <a:p>
            <a:pPr eaLnBrk="1" hangingPunct="1"/>
            <a:r>
              <a:rPr lang="en-US" altLang="en-US" smtClean="0"/>
              <a:t>The red lines represent the paths of the </a:t>
            </a:r>
            <a:r>
              <a:rPr lang="en-US" altLang="en-US" i="1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altLang="en-US" smtClean="0"/>
              <a:t> particles.  When the incoming beam strikes the gold foil, most particles pass straight through the foil but some are scattered.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A4878FCE-25E7-4942-9CDB-CE9D193C0FAB}" type="slidenum">
              <a:rPr lang="en-US" altLang="en-US" sz="1200" b="0" smtClean="0"/>
              <a:pPr/>
              <a:t>6</a:t>
            </a:fld>
            <a:endParaRPr lang="en-US" altLang="en-US" sz="1200" b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Figure: 02-11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Title: </a:t>
            </a:r>
          </a:p>
          <a:p>
            <a:pPr eaLnBrk="1" hangingPunct="1"/>
            <a:r>
              <a:rPr lang="en-US" altLang="en-US" smtClean="0"/>
              <a:t>Rutherford's model explaining the scattering of </a:t>
            </a:r>
            <a:r>
              <a:rPr lang="en-US" altLang="en-US" i="1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altLang="en-US" smtClean="0"/>
              <a:t> particles.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Caption: </a:t>
            </a:r>
          </a:p>
          <a:p>
            <a:pPr eaLnBrk="1" hangingPunct="1"/>
            <a:r>
              <a:rPr lang="en-US" altLang="en-US" smtClean="0"/>
              <a:t>The gold foil is several thousand atoms thick.  Because most of the volume of each atom is empty space, most </a:t>
            </a:r>
            <a:r>
              <a:rPr lang="en-US" altLang="en-US" i="1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altLang="en-US" smtClean="0"/>
              <a:t> particles pass through the foil without deflection.  When an </a:t>
            </a:r>
            <a:r>
              <a:rPr lang="en-US" altLang="en-US" i="1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altLang="en-US" smtClean="0"/>
              <a:t> particle passes very close to a gold nucleus, however, it is repelled, causing its path to be altered.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C70CFFA4-C7E3-42D1-A316-4FA14D095DD7}" type="slidenum">
              <a:rPr lang="en-US" altLang="en-US" sz="1200" b="0" smtClean="0"/>
              <a:pPr/>
              <a:t>9</a:t>
            </a:fld>
            <a:endParaRPr lang="en-US" altLang="en-US" sz="1200" b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Figure: 02-12-01un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Title: </a:t>
            </a:r>
          </a:p>
          <a:p>
            <a:pPr eaLnBrk="1" hangingPunct="1"/>
            <a:r>
              <a:rPr lang="en-US" altLang="en-US" smtClean="0"/>
              <a:t>Symbol of an element.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Caption: </a:t>
            </a:r>
          </a:p>
          <a:p>
            <a:pPr eaLnBrk="1" hangingPunct="1"/>
            <a:r>
              <a:rPr lang="en-US" altLang="en-US" smtClean="0"/>
              <a:t>Symbol of carbon showing the mass number and atomic number.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D74394C-7407-480D-8736-D2C728EE260B}" type="slidenum">
              <a:rPr lang="en-US" altLang="en-US" sz="1200" b="0" smtClean="0"/>
              <a:pPr/>
              <a:t>10</a:t>
            </a:fld>
            <a:endParaRPr lang="en-US" altLang="en-US" sz="1200" b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Figure: 02-T02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Title: </a:t>
            </a:r>
          </a:p>
          <a:p>
            <a:pPr eaLnBrk="1" hangingPunct="1"/>
            <a:r>
              <a:rPr lang="en-US" altLang="en-US" smtClean="0"/>
              <a:t>Table 2.2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Caption: </a:t>
            </a:r>
          </a:p>
          <a:p>
            <a:pPr eaLnBrk="1" hangingPunct="1"/>
            <a:r>
              <a:rPr lang="en-US" altLang="en-US" smtClean="0"/>
              <a:t>Some Isotopes of Carbon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34413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413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87A44-DF11-4996-B4F4-DFAE7DEC4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0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55FAD-E66D-426A-B59A-EAE18BA71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5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7413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3064A-04A9-4EF7-B8FF-EA67B655C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7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D253E-E8B2-4B6A-858B-60C83A2CE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4263"/>
            <a:ext cx="863600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28975"/>
            <a:ext cx="863600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DCEB-BF02-44E8-83D7-9FD5198BD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02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613" y="2200275"/>
            <a:ext cx="42418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4991-FBE0-42A4-B4F4-5CD9217E1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9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786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89450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DDAEF-2C3A-473C-BD4B-F57591DD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8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1E5F-9366-4D37-B6EA-F5A0FFAD2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5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EF3F-CC71-44BA-A4E6-FED8EF845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1688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3C8C-8296-4CF6-89C1-4486395F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2413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1063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850E-3139-42DC-907A-10EF4301A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44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72" tIns="50786" rIns="101572" bIns="507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4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61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0550"/>
            <a:ext cx="32178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0550"/>
            <a:ext cx="21161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>
              <a:defRPr/>
            </a:pPr>
            <a:fld id="{D9E4407D-38AE-4FEF-BB1A-D8BBF9FBF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06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398865"/>
              </p:ext>
            </p:extLst>
          </p:nvPr>
        </p:nvGraphicFramePr>
        <p:xfrm>
          <a:off x="736600" y="3046413"/>
          <a:ext cx="8685213" cy="2354263"/>
        </p:xfrm>
        <a:graphic>
          <a:graphicData uri="http://schemas.openxmlformats.org/drawingml/2006/table">
            <a:tbl>
              <a:tblPr/>
              <a:tblGrid>
                <a:gridCol w="2973388"/>
                <a:gridCol w="1827212"/>
                <a:gridCol w="3884613"/>
              </a:tblGrid>
              <a:tr h="640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Particle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Charge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Discovered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electron, e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-</a:t>
                      </a:r>
                      <a:endParaRPr kumimoji="0" lang="en-US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1- (or -1)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1897 J.J. Thomson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proton, p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+</a:t>
                      </a:r>
                      <a:endParaRPr kumimoji="0" lang="en-US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1+ (or +1)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1911 E. Rutherford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neutron, n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o</a:t>
                      </a:r>
                      <a:endParaRPr kumimoji="0" lang="en-US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1932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J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Times New Roman" pitchFamily="18" charset="0"/>
                        </a:rPr>
                        <a:t>. Chadwick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Text Box 94"/>
          <p:cNvSpPr txBox="1">
            <a:spLocks noChangeArrowheads="1"/>
          </p:cNvSpPr>
          <p:nvPr/>
        </p:nvSpPr>
        <p:spPr bwMode="auto">
          <a:xfrm>
            <a:off x="1117600" y="684213"/>
            <a:ext cx="83820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06550" indent="-16065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atom</a:t>
            </a:r>
            <a:r>
              <a:rPr lang="en-US" altLang="en-US"/>
              <a:t> – </a:t>
            </a:r>
            <a:r>
              <a:rPr lang="en-US" altLang="en-US" sz="3200"/>
              <a:t>a tiny, neutral particle that makes up all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413"/>
            <a:ext cx="10140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650875" y="5027613"/>
            <a:ext cx="88392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520950" indent="-25209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isotopes</a:t>
            </a:r>
            <a:r>
              <a:rPr lang="en-US" altLang="en-US"/>
              <a:t> –  </a:t>
            </a:r>
            <a:r>
              <a:rPr lang="en-US" altLang="en-US" sz="3200"/>
              <a:t>atoms of same element </a:t>
            </a:r>
            <a:br>
              <a:rPr lang="en-US" altLang="en-US" sz="3200"/>
            </a:br>
            <a:r>
              <a:rPr lang="en-US" altLang="en-US" sz="3200"/>
              <a:t>(same Z#) but different # n</a:t>
            </a:r>
            <a:r>
              <a:rPr lang="en-US" altLang="en-US" sz="3200" baseline="30000"/>
              <a:t>o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31800" y="836613"/>
            <a:ext cx="9448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atomic weight</a:t>
            </a:r>
            <a:r>
              <a:rPr lang="en-US" altLang="en-US"/>
              <a:t> – </a:t>
            </a:r>
            <a:r>
              <a:rPr lang="en-US" altLang="en-US" sz="3200"/>
              <a:t>measure of an atom’s mass</a:t>
            </a:r>
            <a:br>
              <a:rPr lang="en-US" altLang="en-US" sz="3200"/>
            </a:br>
            <a:r>
              <a:rPr lang="en-US" altLang="en-US" sz="3200"/>
              <a:t>       (</a:t>
            </a:r>
            <a:r>
              <a:rPr lang="en-US" altLang="en-US"/>
              <a:t>at. wt.)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07988" y="2603500"/>
            <a:ext cx="87518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atomic mass unit</a:t>
            </a:r>
            <a:r>
              <a:rPr lang="en-US" altLang="en-US"/>
              <a:t> –   </a:t>
            </a:r>
            <a:r>
              <a:rPr lang="en-US" altLang="en-US" sz="3200"/>
              <a:t>1 amu = 1.66 x 10</a:t>
            </a:r>
            <a:r>
              <a:rPr lang="en-US" altLang="en-US" sz="3200" baseline="30000"/>
              <a:t>-24</a:t>
            </a:r>
            <a:r>
              <a:rPr lang="en-US" altLang="en-US" sz="3200"/>
              <a:t> g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      (amu) </a:t>
            </a: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341813"/>
            <a:ext cx="816768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94335"/>
              </p:ext>
            </p:extLst>
          </p:nvPr>
        </p:nvGraphicFramePr>
        <p:xfrm>
          <a:off x="850106" y="3438524"/>
          <a:ext cx="8534399" cy="2895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2421"/>
                <a:gridCol w="2844799"/>
                <a:gridCol w="3647179"/>
              </a:tblGrid>
              <a:tr h="1158239">
                <a:tc>
                  <a:txBody>
                    <a:bodyPr/>
                    <a:lstStyle/>
                    <a:p>
                      <a:pPr algn="ctr"/>
                      <a:r>
                        <a:rPr lang="en-US" sz="3000" b="1" u="sng" baseline="0" dirty="0" smtClean="0">
                          <a:latin typeface="+mn-lt"/>
                        </a:rPr>
                        <a:t/>
                      </a:r>
                      <a:br>
                        <a:rPr lang="en-US" sz="3000" b="1" u="sng" baseline="0" dirty="0" smtClean="0">
                          <a:latin typeface="+mn-lt"/>
                        </a:rPr>
                      </a:br>
                      <a:r>
                        <a:rPr lang="en-US" sz="3000" b="1" u="sng" baseline="0" dirty="0" smtClean="0">
                          <a:latin typeface="+mn-lt"/>
                        </a:rPr>
                        <a:t>atom</a:t>
                      </a:r>
                      <a:endParaRPr lang="en-US" sz="3000" b="1" u="sng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u="sng" dirty="0" smtClean="0">
                          <a:latin typeface="+mn-lt"/>
                        </a:rPr>
                        <a:t/>
                      </a:r>
                      <a:br>
                        <a:rPr lang="en-US" sz="3000" b="1" u="sng" dirty="0" smtClean="0">
                          <a:latin typeface="+mn-lt"/>
                        </a:rPr>
                      </a:br>
                      <a:r>
                        <a:rPr lang="en-US" sz="3000" b="1" u="sng" dirty="0" smtClean="0">
                          <a:latin typeface="+mn-lt"/>
                        </a:rPr>
                        <a:t>at. wt.</a:t>
                      </a:r>
                      <a:endParaRPr lang="en-US" sz="3000" b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+mn-lt"/>
                        </a:rPr>
                        <a:t>natural</a:t>
                      </a:r>
                      <a:br>
                        <a:rPr lang="en-US" sz="3000" b="1" dirty="0" smtClean="0">
                          <a:latin typeface="+mn-lt"/>
                        </a:rPr>
                      </a:br>
                      <a:r>
                        <a:rPr lang="en-US" sz="3000" b="1" u="sng" dirty="0" smtClean="0">
                          <a:latin typeface="+mn-lt"/>
                        </a:rPr>
                        <a:t>abundance</a:t>
                      </a:r>
                      <a:endParaRPr lang="en-US" sz="3000" b="1" u="sng" dirty="0">
                        <a:latin typeface="+mn-lt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baseline="30000" dirty="0" smtClean="0">
                          <a:latin typeface="+mn-lt"/>
                        </a:rPr>
                        <a:t>6</a:t>
                      </a:r>
                      <a:r>
                        <a:rPr lang="en-US" sz="3000" b="1" baseline="0" dirty="0" smtClean="0">
                          <a:latin typeface="+mn-lt"/>
                        </a:rPr>
                        <a:t>Li</a:t>
                      </a:r>
                      <a:endParaRPr lang="en-US" sz="3000" b="1" baseline="30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+mn-lt"/>
                        </a:rPr>
                        <a:t>6.0151</a:t>
                      </a:r>
                      <a:r>
                        <a:rPr lang="en-US" sz="3000" b="1" baseline="0" dirty="0" smtClean="0">
                          <a:latin typeface="+mn-lt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+mn-lt"/>
                        </a:rPr>
                        <a:t>amu</a:t>
                      </a:r>
                      <a:endParaRPr lang="en-US" sz="3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+mn-lt"/>
                        </a:rPr>
                        <a:t>7.525 %</a:t>
                      </a:r>
                      <a:endParaRPr lang="en-US" sz="3000" b="1" dirty="0">
                        <a:latin typeface="+mn-lt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b="1" baseline="30000" dirty="0" smtClean="0">
                          <a:latin typeface="+mn-lt"/>
                        </a:rPr>
                        <a:t>7</a:t>
                      </a:r>
                      <a:r>
                        <a:rPr lang="en-US" sz="3000" b="1" baseline="0" dirty="0" smtClean="0">
                          <a:latin typeface="+mn-lt"/>
                        </a:rPr>
                        <a:t>Li</a:t>
                      </a:r>
                      <a:endParaRPr lang="en-US" sz="3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+mn-lt"/>
                        </a:rPr>
                        <a:t>7.0160 </a:t>
                      </a:r>
                      <a:r>
                        <a:rPr lang="en-US" sz="3000" b="1" dirty="0" err="1" smtClean="0">
                          <a:latin typeface="+mn-lt"/>
                        </a:rPr>
                        <a:t>amu</a:t>
                      </a:r>
                      <a:endParaRPr lang="en-US" sz="3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+mn-lt"/>
                        </a:rPr>
                        <a:t>92.475</a:t>
                      </a:r>
                      <a:r>
                        <a:rPr lang="en-US" sz="3000" b="1" baseline="0" dirty="0" smtClean="0">
                          <a:latin typeface="+mn-lt"/>
                        </a:rPr>
                        <a:t> %</a:t>
                      </a:r>
                      <a:endParaRPr lang="en-US" sz="30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20" name="TextBox 2"/>
          <p:cNvSpPr txBox="1">
            <a:spLocks noChangeArrowheads="1"/>
          </p:cNvSpPr>
          <p:nvPr/>
        </p:nvSpPr>
        <p:spPr bwMode="auto">
          <a:xfrm>
            <a:off x="888206" y="2284412"/>
            <a:ext cx="845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200" dirty="0"/>
              <a:t>There are two naturally occurring isotopes of lithium </a:t>
            </a:r>
            <a:r>
              <a:rPr lang="en-US" altLang="en-US" sz="3200" dirty="0" smtClean="0"/>
              <a:t>found in </a:t>
            </a:r>
            <a:r>
              <a:rPr lang="en-US" altLang="en-US" sz="3200" dirty="0"/>
              <a:t>nature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31006" y="531812"/>
            <a:ext cx="967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200" dirty="0" smtClean="0"/>
              <a:t>atomic weights (found on PT) are actually an “overall weighted average of existing isotopes”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336006" y="379412"/>
            <a:ext cx="5231606" cy="7010399"/>
            <a:chOff x="0" y="227013"/>
            <a:chExt cx="4241800" cy="6019800"/>
          </a:xfrm>
        </p:grpSpPr>
        <p:pic>
          <p:nvPicPr>
            <p:cNvPr id="307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227013"/>
              <a:ext cx="36957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0" y="5180013"/>
              <a:ext cx="424180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/>
                <a:t>Ernest Rutherford</a:t>
              </a:r>
              <a:br>
                <a:rPr lang="en-US" altLang="en-US" sz="3200"/>
              </a:br>
              <a:r>
                <a:rPr lang="en-US" altLang="en-US" sz="3200"/>
                <a:t>1871 - 1937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28878" y="873086"/>
            <a:ext cx="4060610" cy="5738359"/>
            <a:chOff x="5499316" y="1161464"/>
            <a:chExt cx="4060610" cy="5738359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6050864" y="5833023"/>
              <a:ext cx="289560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 dirty="0"/>
                <a:t>Hans Geiger</a:t>
              </a:r>
              <a:br>
                <a:rPr lang="en-US" altLang="en-US" sz="3200" dirty="0"/>
              </a:br>
              <a:r>
                <a:rPr lang="en-US" altLang="en-US" sz="3200" dirty="0"/>
                <a:t>1882 - 1945</a:t>
              </a:r>
            </a:p>
          </p:txBody>
        </p:sp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316" y="1161464"/>
              <a:ext cx="4060610" cy="4450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926335" y="1322857"/>
            <a:ext cx="3674178" cy="5277475"/>
            <a:chOff x="5832918" y="1826785"/>
            <a:chExt cx="3674178" cy="52774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240" y="1826785"/>
              <a:ext cx="3384856" cy="397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832918" y="6027042"/>
              <a:ext cx="3674178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 dirty="0" smtClean="0"/>
                <a:t>Ernest Marsden</a:t>
              </a:r>
              <a:r>
                <a:rPr lang="en-US" altLang="en-US" sz="3200" dirty="0"/>
                <a:t/>
              </a:r>
              <a:br>
                <a:rPr lang="en-US" altLang="en-US" sz="3200" dirty="0"/>
              </a:br>
              <a:r>
                <a:rPr lang="en-US" altLang="en-US" sz="3200" dirty="0" smtClean="0"/>
                <a:t>1889 </a:t>
              </a:r>
              <a:r>
                <a:rPr lang="en-US" altLang="en-US" sz="3200" dirty="0"/>
                <a:t>- </a:t>
              </a:r>
              <a:r>
                <a:rPr lang="en-US" altLang="en-US" sz="3200" dirty="0" smtClean="0"/>
                <a:t>1970</a:t>
              </a:r>
              <a:endParaRPr lang="en-US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39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12725"/>
            <a:ext cx="8305800" cy="725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056563" y="142875"/>
            <a:ext cx="1365250" cy="2862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5764213" y="212725"/>
            <a:ext cx="26670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7364413" y="1873250"/>
            <a:ext cx="9588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12725"/>
            <a:ext cx="8305800" cy="725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46050"/>
            <a:ext cx="4556125" cy="73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08013"/>
            <a:ext cx="9628188" cy="752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965200" y="227013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9925" indent="-1939925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nucleus</a:t>
            </a:r>
            <a:r>
              <a:rPr lang="en-US" altLang="en-US" sz="3200"/>
              <a:t> – tiny, dense core of an atom made up of p</a:t>
            </a:r>
            <a:r>
              <a:rPr lang="en-US" altLang="en-US" sz="3200" baseline="30000"/>
              <a:t>+</a:t>
            </a:r>
            <a:r>
              <a:rPr lang="en-US" altLang="en-US" sz="3200"/>
              <a:t> and n</a:t>
            </a:r>
            <a:r>
              <a:rPr lang="en-US" altLang="en-US" sz="3200" baseline="30000"/>
              <a:t>o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84200" y="455613"/>
            <a:ext cx="89154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47913" indent="-2347913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element</a:t>
            </a:r>
            <a:r>
              <a:rPr lang="en-US" altLang="en-US"/>
              <a:t> –  </a:t>
            </a:r>
            <a:r>
              <a:rPr lang="en-US" altLang="en-US" sz="3200"/>
              <a:t>a type of matter made up of the same kind of atoms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84200" y="2027238"/>
            <a:ext cx="82296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62313" indent="-3262313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compounds</a:t>
            </a:r>
            <a:r>
              <a:rPr lang="en-US" altLang="en-US"/>
              <a:t> –  </a:t>
            </a:r>
            <a:r>
              <a:rPr lang="en-US" altLang="en-US" sz="3200"/>
              <a:t>stuff made up of different elements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84200" y="3824288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atomic number, Z#</a:t>
            </a:r>
            <a:r>
              <a:rPr lang="en-US" altLang="en-US"/>
              <a:t> –  </a:t>
            </a:r>
            <a:r>
              <a:rPr lang="en-US" altLang="en-US" sz="3200"/>
              <a:t># of p</a:t>
            </a:r>
            <a:r>
              <a:rPr lang="en-US" altLang="en-US" sz="3200" baseline="30000"/>
              <a:t>+</a:t>
            </a:r>
            <a:r>
              <a:rPr lang="en-US" altLang="en-US" sz="3200"/>
              <a:t> in nucleus</a:t>
            </a:r>
            <a:r>
              <a:rPr lang="en-US" altLang="en-US"/>
              <a:t> 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84200" y="5111750"/>
            <a:ext cx="9151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mass number, A#</a:t>
            </a:r>
            <a:r>
              <a:rPr lang="en-US" altLang="en-US"/>
              <a:t> – </a:t>
            </a:r>
            <a:r>
              <a:rPr lang="en-US" altLang="en-US" sz="3200"/>
              <a:t> # p</a:t>
            </a:r>
            <a:r>
              <a:rPr lang="en-US" altLang="en-US" sz="3200" baseline="30000"/>
              <a:t>+</a:t>
            </a:r>
            <a:r>
              <a:rPr lang="en-US" altLang="en-US" sz="3200"/>
              <a:t>  +  # n</a:t>
            </a:r>
            <a:r>
              <a:rPr lang="en-US" altLang="en-US" sz="3200" baseline="30000"/>
              <a:t>o</a:t>
            </a:r>
            <a:r>
              <a:rPr lang="en-US" altLang="en-US" sz="3200"/>
              <a:t>  in nucleus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  <p:bldP spid="450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827213"/>
            <a:ext cx="9718675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346</Words>
  <Application>Microsoft Office PowerPoint</Application>
  <PresentationFormat>Custom</PresentationFormat>
  <Paragraphs>71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CHE 1101 ch 2</dc:subject>
  <dc:creator>BJ Yoblinski</dc:creator>
  <cp:lastModifiedBy>BJ Yoblinski</cp:lastModifiedBy>
  <cp:revision>81</cp:revision>
  <dcterms:created xsi:type="dcterms:W3CDTF">2005-01-06T22:49:30Z</dcterms:created>
  <dcterms:modified xsi:type="dcterms:W3CDTF">2015-08-19T12:45:49Z</dcterms:modified>
</cp:coreProperties>
</file>