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67" r:id="rId8"/>
    <p:sldId id="269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47" autoAdjust="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327C8-ECDA-4F28-9CFF-1D1A86314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85093-8462-4CCA-8B9E-6CC35CAED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3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CB1A5-3E9A-4C00-933E-635F308CC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C1CD-0048-4BC2-9903-C5B3713A0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080A0-BA58-48BB-BCEB-6326DC92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9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0CFD2-FE3F-49E1-8ABC-9F3E26E11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53933-242B-4D63-86A1-EC3A3C32A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6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B50AD-C322-4A80-9A9E-793C86073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2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52F6-E30E-4EAC-B479-673D0B991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1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CF71-43BD-4C2B-9CDA-2FA2EB99E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60773-9863-4E51-B399-5410B64B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99F8DE-A945-4358-AA2F-AD6036C99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elchineroconcepts.com/Technology%20Folder/Aircraft%20Images%20Folder/gimli_2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silhouet.com/motorsport/tracks/gimliair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09600"/>
            <a:ext cx="3505200" cy="1676400"/>
          </a:xfrm>
        </p:spPr>
        <p:txBody>
          <a:bodyPr/>
          <a:lstStyle/>
          <a:p>
            <a:pPr eaLnBrk="1" hangingPunct="1"/>
            <a:r>
              <a:rPr lang="en-US" altLang="en-US" sz="4000" b="1" u="sng" smtClean="0"/>
              <a:t>UNITS !!!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590800"/>
            <a:ext cx="8458200" cy="3886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en-US" b="1" smtClean="0"/>
              <a:t> Air Canada Flight 143 on July 23, 1983</a:t>
            </a:r>
            <a:br>
              <a:rPr lang="en-US" altLang="en-US" b="1" smtClean="0"/>
            </a:br>
            <a:endParaRPr lang="en-US" altLang="en-US" b="1" smtClean="0"/>
          </a:p>
          <a:p>
            <a:pPr algn="l" eaLnBrk="1" hangingPunct="1">
              <a:buFontTx/>
              <a:buChar char="•"/>
            </a:pPr>
            <a:r>
              <a:rPr lang="en-US" altLang="en-US" b="1" smtClean="0"/>
              <a:t> Montreal to Edmonton</a:t>
            </a:r>
            <a:endParaRPr lang="en-US" altLang="en-US" smtClean="0"/>
          </a:p>
          <a:p>
            <a:pPr algn="l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3962400" cy="533400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Facts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1054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Boeing 767 had an inoperative electronic fuel gauge </a:t>
            </a:r>
          </a:p>
          <a:p>
            <a:pPr eaLnBrk="1" hangingPunct="1"/>
            <a:r>
              <a:rPr lang="en-US" altLang="en-US" sz="2800" b="1" dirty="0" smtClean="0"/>
              <a:t>Pilots knew needed 22,300 kg fuel for flight</a:t>
            </a:r>
          </a:p>
          <a:p>
            <a:pPr eaLnBrk="1" hangingPunct="1"/>
            <a:r>
              <a:rPr lang="en-US" altLang="en-US" sz="2800" b="1" dirty="0" smtClean="0"/>
              <a:t>Checked fuel with a dipstick-calibrated in liters</a:t>
            </a:r>
          </a:p>
          <a:p>
            <a:pPr eaLnBrk="1" hangingPunct="1"/>
            <a:r>
              <a:rPr lang="en-US" altLang="en-US" sz="2800" b="1" dirty="0" smtClean="0"/>
              <a:t>12,601 liters of fuel on board</a:t>
            </a:r>
          </a:p>
          <a:p>
            <a:pPr eaLnBrk="1" hangingPunct="1"/>
            <a:r>
              <a:rPr lang="en-US" altLang="en-US" sz="2800" b="1" dirty="0" smtClean="0"/>
              <a:t>How many kg does 12,601 L fuel weigh ?</a:t>
            </a:r>
          </a:p>
          <a:p>
            <a:pPr eaLnBrk="1" hangingPunct="1"/>
            <a:r>
              <a:rPr lang="en-US" altLang="en-US" sz="2800" b="1" dirty="0" smtClean="0"/>
              <a:t>Pilot asked the co-pilot for conversion factor</a:t>
            </a:r>
          </a:p>
          <a:p>
            <a:pPr eaLnBrk="1" hangingPunct="1"/>
            <a:r>
              <a:rPr lang="en-US" altLang="en-US" sz="2800" b="1" dirty="0" smtClean="0"/>
              <a:t>Co-pilot asked fuel guy … “What is the conversion factor from volume to mass?”</a:t>
            </a:r>
          </a:p>
          <a:p>
            <a:pPr eaLnBrk="1" hangingPunct="1"/>
            <a:r>
              <a:rPr lang="en-US" altLang="en-US" sz="2800" b="1" dirty="0" smtClean="0"/>
              <a:t>Fuel guy stated </a:t>
            </a:r>
            <a:r>
              <a:rPr lang="en-US" altLang="en-US" sz="4000" b="1" dirty="0" smtClean="0"/>
              <a:t>“1.77”</a:t>
            </a:r>
            <a:r>
              <a:rPr lang="en-US" altLang="en-US" sz="28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Times New Roman" pitchFamily="18" charset="0"/>
              </a:rPr>
              <a:t>12,601 L x “1.77” = 22,304 kg</a:t>
            </a:r>
          </a:p>
          <a:p>
            <a:pPr eaLnBrk="1" hangingPunct="1"/>
            <a:r>
              <a:rPr lang="en-US" altLang="en-US" b="1" smtClean="0">
                <a:cs typeface="Times New Roman" pitchFamily="18" charset="0"/>
              </a:rPr>
              <a:t>Recall 22,300 kg fuel needed for flight</a:t>
            </a:r>
            <a:br>
              <a:rPr lang="en-US" altLang="en-US" b="1" smtClean="0">
                <a:cs typeface="Times New Roman" pitchFamily="18" charset="0"/>
              </a:rPr>
            </a:br>
            <a:endParaRPr lang="en-US" altLang="en-US" b="1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7172" name="Picture 4" descr="Montreal to Edming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7818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At 28,000 feet, both engines quit</a:t>
            </a:r>
          </a:p>
          <a:p>
            <a:pPr eaLnBrk="1" hangingPunct="1"/>
            <a:r>
              <a:rPr lang="en-US" altLang="en-US" b="1" dirty="0" smtClean="0"/>
              <a:t>Closest large airport was Winnipeg</a:t>
            </a:r>
          </a:p>
          <a:p>
            <a:pPr eaLnBrk="1" hangingPunct="1"/>
            <a:r>
              <a:rPr lang="en-US" altLang="en-US" b="1" dirty="0" smtClean="0"/>
              <a:t>About 10 minutes into the glide, realized they were NOT going to make Winnipeg</a:t>
            </a:r>
          </a:p>
          <a:p>
            <a:pPr eaLnBrk="1" hangingPunct="1"/>
            <a:r>
              <a:rPr lang="en-US" altLang="en-US" b="1" dirty="0" smtClean="0"/>
              <a:t>Old abandoned air force base at </a:t>
            </a:r>
            <a:r>
              <a:rPr lang="en-US" altLang="en-US" b="1" dirty="0" err="1" smtClean="0"/>
              <a:t>Gimli</a:t>
            </a:r>
            <a:r>
              <a:rPr lang="en-US" altLang="en-US" b="1" dirty="0" smtClean="0"/>
              <a:t> turned into </a:t>
            </a:r>
            <a:r>
              <a:rPr lang="en-US" altLang="en-US" b="1" dirty="0" smtClean="0"/>
              <a:t>a </a:t>
            </a:r>
            <a:r>
              <a:rPr lang="en-US" altLang="en-US" b="1" dirty="0" smtClean="0"/>
              <a:t>race </a:t>
            </a:r>
            <a:r>
              <a:rPr lang="en-US" altLang="en-US" b="1" dirty="0" smtClean="0"/>
              <a:t>track</a:t>
            </a:r>
            <a:endParaRPr lang="en-US" altLang="en-US" b="1" dirty="0" smtClean="0"/>
          </a:p>
          <a:p>
            <a:pPr eaLnBrk="1" hangingPunct="1"/>
            <a:r>
              <a:rPr lang="en-US" altLang="en-US" b="1" dirty="0" smtClean="0"/>
              <a:t>Pilots managed to muscle the 132 ton glider to </a:t>
            </a:r>
            <a:r>
              <a:rPr lang="en-US" altLang="en-US" b="1" dirty="0" err="1" smtClean="0"/>
              <a:t>Gimli</a:t>
            </a:r>
            <a:endParaRPr lang="en-US" altLang="en-US" b="1" dirty="0" smtClean="0"/>
          </a:p>
          <a:p>
            <a:pPr eaLnBrk="1" hangingPunct="1"/>
            <a:r>
              <a:rPr lang="en-US" altLang="en-US" b="1" dirty="0" smtClean="0"/>
              <a:t>“Landed” at </a:t>
            </a:r>
            <a:r>
              <a:rPr lang="en-US" altLang="en-US" b="1" dirty="0" err="1" smtClean="0"/>
              <a:t>Gimli</a:t>
            </a:r>
            <a:endParaRPr lang="en-US" altLang="en-US" b="1" dirty="0" smtClean="0"/>
          </a:p>
          <a:p>
            <a:pPr eaLnBrk="1" hangingPunct="1"/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423988" y="1547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1" name="Picture 2" descr="http://www.elchineroconcepts.com/Technology%20Folder/Aircraft%20Images%20Folder/gimli_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924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5334000"/>
            <a:ext cx="7924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</a:t>
            </a:r>
            <a:r>
              <a:rPr lang="en-US" altLang="en-US" sz="3200" b="1"/>
              <a:t>Main Gear locked but nose gear collapsed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3200" b="1"/>
              <a:t>No Major Injuries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2100263" y="1676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195" name="Picture 2" descr="http://www.silhouet.com/motorsport/tracks/gimliair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7924800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b="1" u="sng" smtClean="0">
                <a:solidFill>
                  <a:schemeClr val="bg2"/>
                </a:solidFill>
              </a:rPr>
              <a:t>What Happened ?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533400" y="3886200"/>
          <a:ext cx="836612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3911400" imgH="431640" progId="Equation.3">
                  <p:embed/>
                </p:oleObj>
              </mc:Choice>
              <mc:Fallback>
                <p:oleObj name="Equation" r:id="rId4" imgW="391140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8366125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685800" y="2133600"/>
            <a:ext cx="74453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bg2"/>
                </a:solidFill>
              </a:rPr>
              <a:t>The </a:t>
            </a:r>
            <a:r>
              <a:rPr lang="en-US" altLang="en-US" sz="3200" b="1" u="sng">
                <a:solidFill>
                  <a:schemeClr val="bg2"/>
                </a:solidFill>
              </a:rPr>
              <a:t>UNITS</a:t>
            </a:r>
            <a:r>
              <a:rPr lang="en-US" altLang="en-US" sz="3200" b="1">
                <a:solidFill>
                  <a:schemeClr val="bg2"/>
                </a:solidFill>
              </a:rPr>
              <a:t> for the conversion factor was </a:t>
            </a:r>
            <a:br>
              <a:rPr lang="en-US" altLang="en-US" sz="3200" b="1">
                <a:solidFill>
                  <a:schemeClr val="bg2"/>
                </a:solidFill>
              </a:rPr>
            </a:br>
            <a:r>
              <a:rPr lang="en-US" altLang="en-US" sz="3200" b="1">
                <a:solidFill>
                  <a:schemeClr val="bg2"/>
                </a:solidFill>
              </a:rPr>
              <a:t>			</a:t>
            </a:r>
            <a:r>
              <a:rPr lang="en-US" altLang="en-US" sz="4000" b="1">
                <a:solidFill>
                  <a:schemeClr val="bg2"/>
                </a:solidFill>
              </a:rPr>
              <a:t>1.77 lbs/L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533400" y="5257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1165225" y="5554663"/>
            <a:ext cx="5540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57200" y="53340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Fight left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z="4400" b="1" smtClean="0"/>
              <a:t>Flight required 22,304 kg fuel</a:t>
            </a:r>
            <a:br>
              <a:rPr lang="en-US" altLang="en-US" sz="4400" b="1" smtClean="0"/>
            </a:br>
            <a:endParaRPr lang="en-US" altLang="en-US" sz="4400" b="1" smtClean="0"/>
          </a:p>
          <a:p>
            <a:pPr eaLnBrk="1" hangingPunct="1"/>
            <a:r>
              <a:rPr lang="en-US" altLang="en-US" sz="4400" b="1" smtClean="0"/>
              <a:t>Aircraft left with 10,115 kg fuel on board because of incorrect units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915400" cy="2819400"/>
          </a:xfrm>
        </p:spPr>
        <p:txBody>
          <a:bodyPr/>
          <a:lstStyle/>
          <a:p>
            <a:pPr eaLnBrk="1" hangingPunct="1"/>
            <a:r>
              <a:rPr lang="en-US" altLang="en-US" sz="6600" b="1" smtClean="0"/>
              <a:t>Pay Attention to </a:t>
            </a:r>
            <a:br>
              <a:rPr lang="en-US" altLang="en-US" sz="6600" b="1" smtClean="0"/>
            </a:br>
            <a:r>
              <a:rPr lang="en-US" altLang="en-US" sz="8000" b="1" u="sng" smtClean="0">
                <a:solidFill>
                  <a:srgbClr val="FF0000"/>
                </a:solidFill>
              </a:rPr>
              <a:t>Units</a:t>
            </a:r>
            <a:r>
              <a:rPr lang="en-US" altLang="en-US" sz="6600" b="1" smtClean="0"/>
              <a:t>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00"/>
    </a:dk2>
    <a:lt2>
      <a:srgbClr val="000000"/>
    </a:lt2>
    <a:accent1>
      <a:srgbClr val="FF9900"/>
    </a:accent1>
    <a:accent2>
      <a:srgbClr val="00FFFF"/>
    </a:accent2>
    <a:accent3>
      <a:srgbClr val="FFFF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182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Equation</vt:lpstr>
      <vt:lpstr>UNITS !!!</vt:lpstr>
      <vt:lpstr>Facts</vt:lpstr>
      <vt:lpstr>PowerPoint Presentation</vt:lpstr>
      <vt:lpstr>PowerPoint Presentation</vt:lpstr>
      <vt:lpstr>PowerPoint Presentation</vt:lpstr>
      <vt:lpstr>PowerPoint Presentation</vt:lpstr>
      <vt:lpstr>What Happened ?</vt:lpstr>
      <vt:lpstr>PowerPoint Presentation</vt:lpstr>
      <vt:lpstr>Pay Attention to  Units !!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UNITS !!!</dc:title>
  <dc:creator>Yoblinski</dc:creator>
  <cp:lastModifiedBy>BJ Yoblinski</cp:lastModifiedBy>
  <cp:revision>21</cp:revision>
  <dcterms:created xsi:type="dcterms:W3CDTF">2003-09-02T00:52:12Z</dcterms:created>
  <dcterms:modified xsi:type="dcterms:W3CDTF">2016-08-26T16:16:23Z</dcterms:modified>
</cp:coreProperties>
</file>