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84" r:id="rId4"/>
    <p:sldId id="259" r:id="rId5"/>
    <p:sldId id="289" r:id="rId6"/>
    <p:sldId id="287" r:id="rId7"/>
    <p:sldId id="258" r:id="rId8"/>
    <p:sldId id="261" r:id="rId9"/>
    <p:sldId id="262" r:id="rId10"/>
    <p:sldId id="285" r:id="rId11"/>
    <p:sldId id="263" r:id="rId12"/>
    <p:sldId id="267" r:id="rId13"/>
    <p:sldId id="268" r:id="rId14"/>
    <p:sldId id="269" r:id="rId15"/>
    <p:sldId id="266" r:id="rId16"/>
    <p:sldId id="265" r:id="rId17"/>
    <p:sldId id="270" r:id="rId18"/>
    <p:sldId id="291" r:id="rId19"/>
    <p:sldId id="271" r:id="rId20"/>
    <p:sldId id="272" r:id="rId21"/>
    <p:sldId id="29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F10D-DB4D-4C3E-BB70-324D9C07A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1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D0BA-FEE3-4000-B0F5-6B2FEF8DA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1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B96FE-12AB-4362-93AC-5B659B820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30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2EEEC-ACC2-4DD9-8D8A-0B4341F31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9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77E80-0316-47FD-A300-D3D3DC71D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6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9F3E-D494-47D0-9FC7-988B68BB6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7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B435B-29EF-4BAF-A0DA-16E4650CC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3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5AC97-C156-40A5-A4D5-DCA1C43B8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2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78072-17FE-4BC5-BA20-6EEB1D373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4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9BFE1-B0B2-4F36-AB1A-3E4B94796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8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DE919-7154-4C32-99E8-3E5B1A751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9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fld id="{A0DEE041-FAB0-4B1F-BF9E-E396C41C4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6106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084513" indent="-30845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balanced chemical reaction</a:t>
            </a:r>
            <a:r>
              <a:rPr lang="en-US" altLang="en-US" sz="3000"/>
              <a:t> – same number of atoms of each element on either side of the arrow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86106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25675" indent="-22256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reactants</a:t>
            </a:r>
            <a:r>
              <a:rPr lang="en-US" altLang="en-US" sz="3000"/>
              <a:t> – are on left side of the arrow; stuff being consumed in reaction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4800" y="3810000"/>
            <a:ext cx="85344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70113" indent="-21701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products</a:t>
            </a:r>
            <a:r>
              <a:rPr lang="en-US" altLang="en-US" sz="3000"/>
              <a:t> – are on right side of the arrow; stuff being formed in reaction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1000" y="5257800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87638" indent="-26876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arrow,          </a:t>
            </a:r>
            <a:r>
              <a:rPr lang="en-US" altLang="en-US" sz="3000"/>
              <a:t>  – means equals, or produces, or gives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828800" y="5562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077" grpId="0"/>
      <p:bldP spid="3078" grpId="0"/>
      <p:bldP spid="3079" grpId="0"/>
      <p:bldP spid="308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571500" y="379413"/>
            <a:ext cx="7962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Which container has more atoms:</a:t>
            </a:r>
            <a:br>
              <a:rPr lang="en-US" altLang="en-US" sz="3000" dirty="0"/>
            </a:br>
            <a:r>
              <a:rPr lang="en-US" altLang="en-US" sz="3000" dirty="0"/>
              <a:t>207.2 g </a:t>
            </a:r>
            <a:r>
              <a:rPr lang="en-US" altLang="en-US" sz="3000" dirty="0" err="1"/>
              <a:t>Pb</a:t>
            </a:r>
            <a:r>
              <a:rPr lang="en-US" altLang="en-US" sz="3000" dirty="0"/>
              <a:t>  or  </a:t>
            </a:r>
            <a:r>
              <a:rPr lang="en-US" altLang="en-US" sz="3000" dirty="0" smtClean="0"/>
              <a:t>26.981538 </a:t>
            </a:r>
            <a:r>
              <a:rPr lang="en-US" altLang="en-US" sz="3000" dirty="0"/>
              <a:t>g Al ?   		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6520405" y="1148507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391400" y="835749"/>
            <a:ext cx="1219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</a:rPr>
              <a:t>same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3400" y="2209800"/>
            <a:ext cx="7696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atoms are in 207.2 g Pb 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267200" y="2819400"/>
            <a:ext cx="4267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>
                <a:solidFill>
                  <a:srgbClr val="FF0000"/>
                </a:solidFill>
              </a:rPr>
              <a:t>6.022 x 10</a:t>
            </a:r>
            <a:r>
              <a:rPr lang="en-US" altLang="en-US" sz="3000" baseline="30000">
                <a:solidFill>
                  <a:srgbClr val="FF0000"/>
                </a:solidFill>
              </a:rPr>
              <a:t>23</a:t>
            </a:r>
            <a:r>
              <a:rPr lang="en-US" altLang="en-US" sz="3000">
                <a:solidFill>
                  <a:srgbClr val="FF0000"/>
                </a:solidFill>
              </a:rPr>
              <a:t> atoms Pb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352800" y="3095625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4" grpId="0"/>
      <p:bldP spid="9225" grpId="0"/>
      <p:bldP spid="92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219200" y="914400"/>
            <a:ext cx="7086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moles in 4.558 g K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066800" y="1600200"/>
            <a:ext cx="184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914400" y="278923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aseline="-25000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14400" y="3733800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990600" y="4800600"/>
            <a:ext cx="7696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143000" y="914400"/>
            <a:ext cx="7086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moles in 38.620 g H</a:t>
            </a:r>
            <a:r>
              <a:rPr lang="en-US" altLang="en-US" sz="3000" baseline="-25000"/>
              <a:t>2</a:t>
            </a:r>
            <a:r>
              <a:rPr lang="en-US" altLang="en-US" sz="3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838200" y="838200"/>
            <a:ext cx="7620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grams in 3.97 moles CO</a:t>
            </a:r>
            <a:r>
              <a:rPr lang="en-US" altLang="en-US" sz="300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838200" y="914400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molecules in 3.704 g H</a:t>
            </a:r>
            <a:r>
              <a:rPr lang="en-US" altLang="en-US" sz="3000" baseline="-25000"/>
              <a:t>2</a:t>
            </a:r>
            <a:r>
              <a:rPr lang="en-US" altLang="en-US" sz="3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143000" y="762000"/>
            <a:ext cx="7086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of moles of carbon, C in 5.05 moles CO</a:t>
            </a:r>
            <a:r>
              <a:rPr lang="en-US" altLang="en-US" sz="300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19200" y="838200"/>
            <a:ext cx="7086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Calculate the # moles Cl</a:t>
            </a:r>
            <a:r>
              <a:rPr lang="en-US" altLang="en-US" sz="3600" baseline="30000">
                <a:latin typeface="Courier New" pitchFamily="49" charset="0"/>
              </a:rPr>
              <a:t>-</a:t>
            </a:r>
            <a:r>
              <a:rPr lang="en-US" altLang="en-US" sz="3000"/>
              <a:t> anions in</a:t>
            </a:r>
            <a:br>
              <a:rPr lang="en-US" altLang="en-US" sz="3000"/>
            </a:br>
            <a:r>
              <a:rPr lang="en-US" altLang="en-US" sz="3000"/>
              <a:t>6.314 moles CaCl</a:t>
            </a:r>
            <a:r>
              <a:rPr lang="en-US" altLang="en-US" sz="3000" baseline="-25000"/>
              <a:t>2</a:t>
            </a: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263650" y="838200"/>
            <a:ext cx="7315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Calculate the # of hydrogen atoms in </a:t>
            </a:r>
            <a:br>
              <a:rPr lang="en-US" altLang="en-US" sz="3000" dirty="0"/>
            </a:br>
            <a:r>
              <a:rPr lang="en-US" altLang="en-US" sz="3000" dirty="0"/>
              <a:t>14.5 g CH</a:t>
            </a:r>
            <a:r>
              <a:rPr lang="en-US" altLang="en-US" sz="3000" baseline="-25000" dirty="0"/>
              <a:t>3</a:t>
            </a:r>
            <a:r>
              <a:rPr lang="en-US" altLang="en-US" sz="3000" dirty="0"/>
              <a:t>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52400" y="685800"/>
            <a:ext cx="8839200" cy="1560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314" tIns="41157" rIns="82314" bIns="41157">
            <a:spAutoFit/>
          </a:bodyPr>
          <a:lstStyle>
            <a:lvl1pPr marL="4349750" indent="-434975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marL="4283075" indent="-4283075"/>
            <a:r>
              <a:rPr lang="en-US" altLang="en-US" u="sng" dirty="0"/>
              <a:t>empirical formula</a:t>
            </a:r>
            <a:r>
              <a:rPr lang="en-US" altLang="en-US" dirty="0"/>
              <a:t> </a:t>
            </a:r>
            <a:r>
              <a:rPr lang="en-US" altLang="en-US" sz="3000" b="0" dirty="0"/>
              <a:t>–</a:t>
            </a:r>
            <a:r>
              <a:rPr lang="en-US" altLang="en-US" dirty="0"/>
              <a:t> </a:t>
            </a:r>
            <a:r>
              <a:rPr lang="en-US" altLang="en-US" sz="3000" dirty="0"/>
              <a:t>formula containing </a:t>
            </a:r>
            <a:r>
              <a:rPr lang="en-US" altLang="en-US" sz="3000" dirty="0" smtClean="0"/>
              <a:t>the smallest</a:t>
            </a:r>
            <a:r>
              <a:rPr lang="en-US" altLang="en-US" sz="3000" dirty="0"/>
              <a:t>, whole # </a:t>
            </a:r>
            <a:r>
              <a:rPr lang="en-US" altLang="en-US" sz="3000" dirty="0" smtClean="0"/>
              <a:t>ratio of </a:t>
            </a:r>
            <a:r>
              <a:rPr lang="en-US" altLang="en-US" sz="3000" dirty="0"/>
              <a:t>atoms in a molecule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89994" y="2895600"/>
            <a:ext cx="81389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u="sng" dirty="0"/>
              <a:t>Empirical Formula’s in Calculations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9600" y="3943108"/>
            <a:ext cx="79248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3088" indent="-573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dirty="0"/>
              <a:t>Calculate the moles of each substance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 dirty="0"/>
              <a:t>Divide each moles by the smallest number to </a:t>
            </a:r>
            <a:r>
              <a:rPr lang="en-US" altLang="en-US" sz="3000" dirty="0" smtClean="0"/>
              <a:t>get the </a:t>
            </a:r>
            <a:r>
              <a:rPr lang="en-US" altLang="en-US" sz="3000" dirty="0"/>
              <a:t>empirical formula</a:t>
            </a:r>
          </a:p>
        </p:txBody>
      </p:sp>
    </p:spTree>
    <p:extLst>
      <p:ext uri="{BB962C8B-B14F-4D97-AF65-F5344CB8AC3E}">
        <p14:creationId xmlns:p14="http://schemas.microsoft.com/office/powerpoint/2010/main" val="343241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A compound was analyzed and found to contain </a:t>
            </a:r>
            <a:r>
              <a:rPr lang="en-US" altLang="en-US" sz="3000" dirty="0" smtClean="0"/>
              <a:t>0.789 </a:t>
            </a:r>
            <a:r>
              <a:rPr lang="en-US" altLang="en-US" sz="3000" dirty="0"/>
              <a:t>g sulfur and </a:t>
            </a:r>
            <a:r>
              <a:rPr lang="en-US" altLang="en-US" sz="3000" dirty="0" smtClean="0"/>
              <a:t>1.181 </a:t>
            </a:r>
            <a:r>
              <a:rPr lang="en-US" altLang="en-US" sz="3000" dirty="0"/>
              <a:t>g oxygen. What is the empirical formula of the compound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534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260725" indent="-32607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combustion rxn</a:t>
            </a:r>
            <a:r>
              <a:rPr lang="en-US" altLang="en-US" sz="3000"/>
              <a:t> – when something burns and consumes oxygen, O</a:t>
            </a:r>
            <a:r>
              <a:rPr lang="en-US" altLang="en-US" sz="3000" baseline="-25000"/>
              <a:t>2</a:t>
            </a: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990600" y="533400"/>
            <a:ext cx="7620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An oxide of gold, Au, is analyzed and found to be 89.11% Au (by wt.) and </a:t>
            </a:r>
            <a:r>
              <a:rPr lang="en-US" altLang="en-US" sz="3000" dirty="0" smtClean="0"/>
              <a:t>10.89% oxygen (by </a:t>
            </a:r>
            <a:r>
              <a:rPr lang="en-US" altLang="en-US" sz="3000" dirty="0"/>
              <a:t>wt.). What is the empirical formula of compound 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828800" y="3131474"/>
            <a:ext cx="518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* assume 100 g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609600" y="457200"/>
            <a:ext cx="8077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How and When</a:t>
            </a:r>
            <a:r>
              <a:rPr lang="en-US" altLang="en-US" sz="3000"/>
              <a:t> to round during empirical formula calculations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9600" y="2133600"/>
            <a:ext cx="1524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D = 1</a:t>
            </a:r>
            <a:br>
              <a:rPr lang="en-US" altLang="en-US" sz="3000"/>
            </a:br>
            <a:r>
              <a:rPr lang="en-US" altLang="en-US" sz="3000"/>
              <a:t>Q ≈ 1.5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590800" y="2133599"/>
            <a:ext cx="2667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/>
              <a:t>D = (1)2 = </a:t>
            </a:r>
            <a:r>
              <a:rPr lang="en-US" altLang="en-US" sz="3000" dirty="0">
                <a:solidFill>
                  <a:srgbClr val="FF0000"/>
                </a:solidFill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/>
              <a:t>Q ≈ (1.5)2 ≈ </a:t>
            </a:r>
            <a:r>
              <a:rPr lang="en-US" altLang="en-US" sz="3000" dirty="0">
                <a:solidFill>
                  <a:srgbClr val="0066FF"/>
                </a:solidFill>
              </a:rPr>
              <a:t>3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2438400"/>
            <a:ext cx="990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5410200" y="2743200"/>
            <a:ext cx="990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705600" y="2362200"/>
            <a:ext cx="1219200" cy="59848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D</a:t>
            </a:r>
            <a:r>
              <a:rPr lang="en-US" altLang="en-US" baseline="-25000"/>
              <a:t>2</a:t>
            </a:r>
            <a:r>
              <a:rPr lang="en-US" altLang="en-US"/>
              <a:t>Q</a:t>
            </a:r>
            <a:r>
              <a:rPr lang="en-US" altLang="en-US" baseline="-25000"/>
              <a:t>3</a:t>
            </a:r>
            <a:endParaRPr lang="en-US" alt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609600" y="3657600"/>
            <a:ext cx="16430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D = 1</a:t>
            </a:r>
            <a:br>
              <a:rPr lang="en-US" altLang="en-US" sz="3000"/>
            </a:br>
            <a:r>
              <a:rPr lang="en-US" altLang="en-US" sz="3000"/>
              <a:t>Q ≈ 1.33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609600" y="5181600"/>
            <a:ext cx="2590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D = 1</a:t>
            </a:r>
            <a:br>
              <a:rPr lang="en-US" altLang="en-US" sz="3000"/>
            </a:br>
            <a:r>
              <a:rPr lang="en-US" altLang="en-US" sz="3000"/>
              <a:t>Q = 1.94748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2743200" y="3657600"/>
            <a:ext cx="2971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D = (1)3 = </a:t>
            </a:r>
            <a:r>
              <a:rPr lang="en-US" altLang="en-US" sz="3000">
                <a:solidFill>
                  <a:srgbClr val="FF0000"/>
                </a:solidFill>
              </a:rPr>
              <a:t>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Q ≈ (1.33)3 ≈ </a:t>
            </a:r>
            <a:r>
              <a:rPr lang="en-US" altLang="en-US" sz="3000">
                <a:solidFill>
                  <a:srgbClr val="0066FF"/>
                </a:solidFill>
              </a:rPr>
              <a:t>4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181600" y="3962400"/>
            <a:ext cx="1219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5562600" y="4267200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6705600" y="3886200"/>
            <a:ext cx="1057275" cy="5683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D</a:t>
            </a:r>
            <a:r>
              <a:rPr lang="en-US" altLang="en-US" sz="3000" baseline="-25000"/>
              <a:t>3</a:t>
            </a:r>
            <a:r>
              <a:rPr lang="en-US" altLang="en-US" sz="3000"/>
              <a:t>Q</a:t>
            </a:r>
            <a:r>
              <a:rPr lang="en-US" altLang="en-US" sz="3000" baseline="-25000"/>
              <a:t>4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971800" y="5638800"/>
            <a:ext cx="76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≈ 2</a:t>
            </a:r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1828800" y="5486400"/>
            <a:ext cx="2590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 flipV="1">
            <a:off x="3810000" y="5867400"/>
            <a:ext cx="609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4648200" y="5486400"/>
            <a:ext cx="915988" cy="5683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DQ</a:t>
            </a:r>
            <a:r>
              <a:rPr lang="en-US" altLang="en-US" sz="3000" baseline="-25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7373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7" grpId="0"/>
      <p:bldP spid="20488" grpId="0" animBg="1"/>
      <p:bldP spid="20489" grpId="0" animBg="1"/>
      <p:bldP spid="20490" grpId="0" animBg="1"/>
      <p:bldP spid="20491" grpId="0"/>
      <p:bldP spid="20492" grpId="0"/>
      <p:bldP spid="20493" grpId="0"/>
      <p:bldP spid="20494" grpId="0" animBg="1"/>
      <p:bldP spid="20495" grpId="0" animBg="1"/>
      <p:bldP spid="20496" grpId="0" animBg="1"/>
      <p:bldP spid="20507" grpId="0"/>
      <p:bldP spid="20508" grpId="0" animBg="1"/>
      <p:bldP spid="20509" grpId="0" animBg="1"/>
      <p:bldP spid="205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62000" y="609600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Empirical formula vs. Molecular formula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81534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Calculations always reveal empirical formula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Must be given the molecular weight, MW, to determine actual molecular formula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Ratio the actual MW vs. the MW of empirical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1600200" cy="1476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 C	 2   </a:t>
            </a:r>
            <a:br>
              <a:rPr lang="en-US" altLang="en-US" sz="3000"/>
            </a:br>
            <a:r>
              <a:rPr lang="en-US" altLang="en-US" sz="3000"/>
              <a:t> H	 3</a:t>
            </a:r>
            <a:br>
              <a:rPr lang="en-US" altLang="en-US" sz="3000"/>
            </a:br>
            <a:r>
              <a:rPr lang="en-US" altLang="en-US" sz="3000"/>
              <a:t> O	 1 </a:t>
            </a:r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>
            <a:off x="1447800" y="9906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>
            <a:off x="1447800" y="14478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>
            <a:off x="1447800" y="19050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895600" y="1447800"/>
            <a:ext cx="1981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048000" y="914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emp form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105400" y="1143000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</a:t>
            </a:r>
            <a:r>
              <a:rPr lang="en-US" altLang="en-US" sz="3000" baseline="-25000"/>
              <a:t>2</a:t>
            </a:r>
            <a:r>
              <a:rPr lang="en-US" altLang="en-US" sz="3000"/>
              <a:t>H</a:t>
            </a:r>
            <a:r>
              <a:rPr lang="en-US" altLang="en-US" sz="3000" baseline="-25000"/>
              <a:t>3</a:t>
            </a:r>
            <a:r>
              <a:rPr lang="en-US" altLang="en-US" sz="3000"/>
              <a:t>O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524000" y="2514600"/>
            <a:ext cx="6248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Is C</a:t>
            </a:r>
            <a:r>
              <a:rPr lang="en-US" altLang="en-US" sz="3000" baseline="-25000"/>
              <a:t>2</a:t>
            </a:r>
            <a:r>
              <a:rPr lang="en-US" altLang="en-US" sz="3000"/>
              <a:t>H</a:t>
            </a:r>
            <a:r>
              <a:rPr lang="en-US" altLang="en-US" sz="3000" baseline="-25000"/>
              <a:t>3</a:t>
            </a:r>
            <a:r>
              <a:rPr lang="en-US" altLang="en-US" sz="3000"/>
              <a:t>O the molecular formula ?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81000" y="33528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Given: the molecular weight, MW for the actual compound is 129.1 g/mole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629400" y="914400"/>
            <a:ext cx="2362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      </a:t>
            </a:r>
            <a:r>
              <a:rPr lang="en-US" altLang="en-US" sz="2800" u="sng"/>
              <a:t>MW</a:t>
            </a:r>
            <a:r>
              <a:rPr lang="en-US" altLang="en-US" sz="3000"/>
              <a:t/>
            </a:r>
            <a:br>
              <a:rPr lang="en-US" altLang="en-US" sz="3000"/>
            </a:br>
            <a:r>
              <a:rPr lang="en-US" altLang="en-US" sz="2400"/>
              <a:t>43.045 g/mole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62000" y="4648200"/>
            <a:ext cx="2286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 dirty="0"/>
              <a:t> 129.1 </a:t>
            </a:r>
            <a:r>
              <a:rPr lang="en-US" altLang="en-US" sz="2000" u="sng" dirty="0"/>
              <a:t>g/mole</a:t>
            </a:r>
            <a:r>
              <a:rPr lang="en-US" altLang="en-US" sz="3000" u="sng" dirty="0"/>
              <a:t>   </a:t>
            </a:r>
            <a:r>
              <a:rPr lang="en-US" altLang="en-US" sz="3000" dirty="0"/>
              <a:t/>
            </a:r>
            <a:br>
              <a:rPr lang="en-US" altLang="en-US" sz="3000" dirty="0"/>
            </a:br>
            <a:r>
              <a:rPr lang="en-US" altLang="en-US" sz="3000" dirty="0"/>
              <a:t>43.045 </a:t>
            </a:r>
            <a:r>
              <a:rPr lang="en-US" altLang="en-US" sz="2000" dirty="0"/>
              <a:t>g/mole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3124200" y="4876800"/>
            <a:ext cx="76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≈ 3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4038600" y="5181600"/>
            <a:ext cx="457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648200" y="4876800"/>
            <a:ext cx="1905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3(C</a:t>
            </a:r>
            <a:r>
              <a:rPr lang="en-US" altLang="en-US" sz="3000" baseline="-25000"/>
              <a:t>2</a:t>
            </a:r>
            <a:r>
              <a:rPr lang="en-US" altLang="en-US" sz="3000"/>
              <a:t>H</a:t>
            </a:r>
            <a:r>
              <a:rPr lang="en-US" altLang="en-US" sz="3000" baseline="-25000"/>
              <a:t>3</a:t>
            </a:r>
            <a:r>
              <a:rPr lang="en-US" altLang="en-US" sz="3000"/>
              <a:t>O)</a:t>
            </a: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6477000" y="5181600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7086600" y="5486400"/>
            <a:ext cx="1600200" cy="58102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 C</a:t>
            </a:r>
            <a:r>
              <a:rPr lang="en-US" altLang="en-US" sz="3000" baseline="-25000"/>
              <a:t>6</a:t>
            </a:r>
            <a:r>
              <a:rPr lang="en-US" altLang="en-US" sz="3000"/>
              <a:t>H</a:t>
            </a:r>
            <a:r>
              <a:rPr lang="en-US" altLang="en-US" sz="3000" baseline="-25000"/>
              <a:t>9</a:t>
            </a:r>
            <a:r>
              <a:rPr lang="en-US" altLang="en-US" sz="3000"/>
              <a:t>O</a:t>
            </a:r>
            <a:r>
              <a:rPr lang="en-US" altLang="en-US" sz="3000" baseline="-25000"/>
              <a:t>3</a:t>
            </a:r>
            <a:endParaRPr lang="en-US" altLang="en-US" sz="3000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505200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molecular formula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6400800" y="6096000"/>
            <a:ext cx="533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nimBg="1"/>
      <p:bldP spid="22537" grpId="0"/>
      <p:bldP spid="22538" grpId="0"/>
      <p:bldP spid="22539" grpId="0"/>
      <p:bldP spid="22540" grpId="0"/>
      <p:bldP spid="22541" grpId="0"/>
      <p:bldP spid="22542" grpId="0"/>
      <p:bldP spid="22543" grpId="0"/>
      <p:bldP spid="22544" grpId="0" animBg="1"/>
      <p:bldP spid="22546" grpId="0" animBg="1"/>
      <p:bldP spid="22547" grpId="0" animBg="1"/>
      <p:bldP spid="22548" grpId="0"/>
      <p:bldP spid="225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685800" y="457200"/>
            <a:ext cx="80772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70113" indent="-21701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 dirty="0"/>
              <a:t>hydrates</a:t>
            </a:r>
            <a:r>
              <a:rPr lang="en-US" altLang="en-US" sz="3000" dirty="0"/>
              <a:t> – salts with loosely held H</a:t>
            </a:r>
            <a:r>
              <a:rPr lang="en-US" altLang="en-US" sz="3000" baseline="-25000" dirty="0"/>
              <a:t>2</a:t>
            </a:r>
            <a:r>
              <a:rPr lang="en-US" altLang="en-US" sz="3000" dirty="0"/>
              <a:t>O’s of hydration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2667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Na</a:t>
            </a:r>
            <a:r>
              <a:rPr lang="en-US" altLang="en-US" sz="3000" baseline="-25000"/>
              <a:t>2</a:t>
            </a:r>
            <a:r>
              <a:rPr lang="en-US" altLang="en-US" sz="3000"/>
              <a:t>SO</a:t>
            </a:r>
            <a:r>
              <a:rPr lang="en-US" altLang="en-US" sz="3000" baseline="-25000"/>
              <a:t>4</a:t>
            </a:r>
            <a:r>
              <a:rPr lang="en-US" altLang="en-US" sz="3000">
                <a:cs typeface="Arial" charset="0"/>
              </a:rPr>
              <a:t>·7H</a:t>
            </a:r>
            <a:r>
              <a:rPr lang="en-US" altLang="en-US" sz="3000" baseline="-25000">
                <a:cs typeface="Arial" charset="0"/>
              </a:rPr>
              <a:t>2</a:t>
            </a:r>
            <a:r>
              <a:rPr lang="en-US" altLang="en-US" sz="3000">
                <a:cs typeface="Arial" charset="0"/>
              </a:rPr>
              <a:t>O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95600" y="1752600"/>
            <a:ext cx="6248400" cy="519113"/>
            <a:chOff x="2895600" y="1752600"/>
            <a:chExt cx="6248400" cy="519113"/>
          </a:xfrm>
        </p:grpSpPr>
        <p:sp>
          <p:nvSpPr>
            <p:cNvPr id="22539" name="Line 6"/>
            <p:cNvSpPr>
              <a:spLocks noChangeShapeType="1"/>
            </p:cNvSpPr>
            <p:nvPr/>
          </p:nvSpPr>
          <p:spPr bwMode="auto">
            <a:xfrm>
              <a:off x="2895600" y="2057400"/>
              <a:ext cx="762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Text Box 7"/>
            <p:cNvSpPr txBox="1">
              <a:spLocks noChangeArrowheads="1"/>
            </p:cNvSpPr>
            <p:nvPr/>
          </p:nvSpPr>
          <p:spPr bwMode="auto">
            <a:xfrm>
              <a:off x="3810000" y="1752600"/>
              <a:ext cx="5334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sodium sulfate heptahydrate</a:t>
              </a:r>
            </a:p>
          </p:txBody>
        </p:sp>
      </p:grp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04800" y="2514600"/>
            <a:ext cx="3048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Mg(NO</a:t>
            </a:r>
            <a:r>
              <a:rPr lang="en-US" altLang="en-US" sz="3000" baseline="-25000"/>
              <a:t>2</a:t>
            </a:r>
            <a:r>
              <a:rPr lang="en-US" altLang="en-US" sz="3000"/>
              <a:t>)</a:t>
            </a:r>
            <a:r>
              <a:rPr lang="en-US" altLang="en-US" sz="3000" baseline="-25000"/>
              <a:t>2 </a:t>
            </a:r>
            <a:r>
              <a:rPr lang="en-US" altLang="en-US" sz="3000"/>
              <a:t>·3H</a:t>
            </a:r>
            <a:r>
              <a:rPr lang="en-US" altLang="en-US" sz="3000" baseline="-25000"/>
              <a:t>2</a:t>
            </a:r>
            <a:r>
              <a:rPr lang="en-US" altLang="en-US" sz="3000"/>
              <a:t>O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352800" y="2514600"/>
            <a:ext cx="5600700" cy="519113"/>
            <a:chOff x="3352800" y="2514600"/>
            <a:chExt cx="5600700" cy="519113"/>
          </a:xfrm>
        </p:grpSpPr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3352800" y="2819400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3962400" y="2514600"/>
              <a:ext cx="49911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magnesium nitrite trihydrate</a:t>
              </a:r>
            </a:p>
          </p:txBody>
        </p:sp>
      </p:grp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04800" y="3429000"/>
            <a:ext cx="86106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CaCl</a:t>
            </a:r>
            <a:r>
              <a:rPr lang="en-US" altLang="en-US" sz="3000" baseline="-25000"/>
              <a:t>2</a:t>
            </a:r>
            <a:r>
              <a:rPr lang="en-US" altLang="en-US" sz="3000"/>
              <a:t> exists as a hydrate.    6.267 g of </a:t>
            </a:r>
            <a:r>
              <a:rPr lang="en-US" altLang="en-US" sz="3000" u="sng"/>
              <a:t>hydrated</a:t>
            </a:r>
            <a:r>
              <a:rPr lang="en-US" altLang="en-US" sz="3000"/>
              <a:t> calcium chloride was heated leaving 4.731 g of </a:t>
            </a:r>
            <a:r>
              <a:rPr lang="en-US" altLang="en-US" sz="3000" u="sng"/>
              <a:t>dehydrated</a:t>
            </a:r>
            <a:r>
              <a:rPr lang="en-US" altLang="en-US" sz="3000"/>
              <a:t> CaCl</a:t>
            </a:r>
            <a:r>
              <a:rPr lang="en-US" altLang="en-US" sz="3000" baseline="-25000"/>
              <a:t>2</a:t>
            </a:r>
            <a:r>
              <a:rPr lang="en-US" altLang="en-US" sz="3000"/>
              <a:t>.  Determine: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533400" y="5181600"/>
            <a:ext cx="830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the %water (by wt.) in the hydrated salt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the empirical formula of the hydrated salt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60" grpId="0"/>
      <p:bldP spid="23563" grpId="0"/>
      <p:bldP spid="2356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85344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084513" indent="-30845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stoichiometry</a:t>
            </a:r>
            <a:r>
              <a:rPr lang="en-US" altLang="en-US" sz="3000"/>
              <a:t> – a quantitative relationship between reactants and products via moles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3400" y="3124200"/>
            <a:ext cx="8077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moles of H</a:t>
            </a:r>
            <a:r>
              <a:rPr lang="en-US" altLang="en-US" sz="3000" baseline="-25000"/>
              <a:t>2</a:t>
            </a:r>
            <a:r>
              <a:rPr lang="en-US" altLang="en-US" sz="3000"/>
              <a:t>O are obtained from the combustion of 3.5 moles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458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609600" y="838200"/>
            <a:ext cx="7848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moles of O</a:t>
            </a:r>
            <a:r>
              <a:rPr lang="en-US" altLang="en-US" sz="3000" baseline="-25000"/>
              <a:t>2</a:t>
            </a:r>
            <a:r>
              <a:rPr lang="en-US" altLang="en-US" sz="3000"/>
              <a:t> are required to completely combust 12.1 moles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g of CO</a:t>
            </a:r>
            <a:r>
              <a:rPr lang="en-US" altLang="en-US" sz="3000" baseline="-25000"/>
              <a:t>2</a:t>
            </a:r>
            <a:r>
              <a:rPr lang="en-US" altLang="en-US" sz="3000"/>
              <a:t> can be obtained by combusting 3.70 moles of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533400" y="838200"/>
            <a:ext cx="80772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Isopropyl alcohol,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O was burned and 12.5 g O</a:t>
            </a:r>
            <a:r>
              <a:rPr lang="en-US" altLang="en-US" sz="3000" baseline="-25000"/>
              <a:t>2</a:t>
            </a:r>
            <a:r>
              <a:rPr lang="en-US" altLang="en-US" sz="3000"/>
              <a:t> was consumed. How many g H</a:t>
            </a:r>
            <a:r>
              <a:rPr lang="en-US" altLang="en-US" sz="3000" baseline="-25000"/>
              <a:t>2</a:t>
            </a:r>
            <a:r>
              <a:rPr lang="en-US" altLang="en-US" sz="3000"/>
              <a:t>O was produced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533400" y="304800"/>
            <a:ext cx="81534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8063" indent="-35480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Limiting reagent</a:t>
            </a:r>
            <a:r>
              <a:rPr lang="en-US" altLang="en-US" sz="3000"/>
              <a:t> – reactant that runs out first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1676400"/>
            <a:ext cx="80772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371850" indent="-33718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Excess reagent</a:t>
            </a:r>
            <a:r>
              <a:rPr lang="en-US" altLang="en-US" sz="3000"/>
              <a:t> – reactant left over after the rxn is finished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57200" y="3124200"/>
            <a:ext cx="84582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2038" indent="-36020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Theoretical yield</a:t>
            </a:r>
            <a:r>
              <a:rPr lang="en-US" altLang="en-US" sz="3000"/>
              <a:t> – maximum obtainable product (based on the limiting reagent)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52400" y="5181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/>
              <a:t>Percent yield</a:t>
            </a:r>
            <a:r>
              <a:rPr lang="en-US" altLang="en-US" sz="2400"/>
              <a:t> =</a:t>
            </a:r>
            <a:endParaRPr lang="en-US" altLang="en-US" sz="2400" u="sng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438400" y="5029200"/>
            <a:ext cx="5638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 dirty="0"/>
              <a:t>amount of product actually obtained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en-US" altLang="en-US" sz="2400" dirty="0"/>
              <a:t>theoretical yield of product 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7924800" y="5181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x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8677" grpId="0"/>
      <p:bldP spid="28678" grpId="0"/>
      <p:bldP spid="28679" grpId="0"/>
      <p:bldP spid="28680" grpId="0"/>
      <p:bldP spid="286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66700" y="457200"/>
            <a:ext cx="8763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Balance reactions by adding coefficients to get the same number of each atom of each element on either side of the arrow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832100" y="2117725"/>
            <a:ext cx="335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Balancing Hints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71500" y="2895600"/>
            <a:ext cx="81534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3088" indent="-573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Inspect the unbalanced rxn for 10 sec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Leave the free, uncombined elements alone until the end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Work with pencil so you can erase mistakes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Practice lots of hw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8839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15.0 g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 was combusted with 15.0 g O</a:t>
            </a:r>
            <a:r>
              <a:rPr lang="en-US" altLang="en-US" sz="3000" baseline="-25000"/>
              <a:t>2</a:t>
            </a:r>
            <a:r>
              <a:rPr lang="en-US" altLang="en-US" sz="3000"/>
              <a:t>.</a:t>
            </a:r>
            <a:br>
              <a:rPr lang="en-US" altLang="en-US" sz="3000"/>
            </a:br>
            <a:r>
              <a:rPr lang="en-US" altLang="en-US" sz="3000"/>
              <a:t>How many g of H</a:t>
            </a:r>
            <a:r>
              <a:rPr lang="en-US" altLang="en-US" sz="3000" baseline="-25000"/>
              <a:t>2</a:t>
            </a:r>
            <a:r>
              <a:rPr lang="en-US" altLang="en-US" sz="3000"/>
              <a:t>O are theoretically possible ?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57200" y="2286000"/>
            <a:ext cx="84582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3088" indent="-573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Write the rxn and balance it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000"/>
              <a:t>Calculate the theoretical yield starting with each reactant. The smallest value obtained is the theoretical yield and is thus the one based on the limiting reagent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609600" y="838200"/>
            <a:ext cx="83058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15.0 g C</a:t>
            </a:r>
            <a:r>
              <a:rPr lang="en-US" altLang="en-US" sz="3000" baseline="-25000"/>
              <a:t>3</a:t>
            </a:r>
            <a:r>
              <a:rPr lang="en-US" altLang="en-US" sz="3000"/>
              <a:t>H</a:t>
            </a:r>
            <a:r>
              <a:rPr lang="en-US" altLang="en-US" sz="3000" baseline="-25000"/>
              <a:t>8</a:t>
            </a:r>
            <a:r>
              <a:rPr lang="en-US" altLang="en-US" sz="3000"/>
              <a:t> was combusted with 15.0 g O</a:t>
            </a:r>
            <a:r>
              <a:rPr lang="en-US" altLang="en-US" sz="3000" baseline="-25000"/>
              <a:t>2</a:t>
            </a:r>
            <a:r>
              <a:rPr lang="en-US" altLang="en-US" sz="3000"/>
              <a:t> and 5.84 g H</a:t>
            </a:r>
            <a:r>
              <a:rPr lang="en-US" altLang="en-US" sz="3000" baseline="-25000"/>
              <a:t>2</a:t>
            </a:r>
            <a:r>
              <a:rPr lang="en-US" altLang="en-US" sz="3000"/>
              <a:t>O is obtained. What is the %yield of H</a:t>
            </a:r>
            <a:r>
              <a:rPr lang="en-US" altLang="en-US" sz="3000" baseline="-25000"/>
              <a:t>2</a:t>
            </a:r>
            <a:r>
              <a:rPr lang="en-US" altLang="en-US" sz="3000"/>
              <a:t>O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763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7600" indent="-3657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  </a:t>
            </a:r>
            <a:r>
              <a:rPr lang="en-US" altLang="en-US" sz="3000" u="sng" dirty="0"/>
              <a:t>formula weight (molecular weight)</a:t>
            </a:r>
            <a:r>
              <a:rPr lang="en-US" altLang="en-US" sz="3000" dirty="0"/>
              <a:t> -   sum of the atomic weights of all atoms in the species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0" y="2457691"/>
            <a:ext cx="510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 the MW of SCl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191000"/>
            <a:ext cx="7315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 the MW of calcium nitrate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53970" y="790804"/>
            <a:ext cx="7924800" cy="830997"/>
            <a:chOff x="304800" y="575101"/>
            <a:chExt cx="7924800" cy="830997"/>
          </a:xfrm>
        </p:grpSpPr>
        <p:grpSp>
          <p:nvGrpSpPr>
            <p:cNvPr id="2" name="Group 1"/>
            <p:cNvGrpSpPr/>
            <p:nvPr/>
          </p:nvGrpSpPr>
          <p:grpSpPr>
            <a:xfrm>
              <a:off x="304800" y="575101"/>
              <a:ext cx="6934200" cy="830997"/>
              <a:chOff x="152400" y="4994701"/>
              <a:chExt cx="6934200" cy="830997"/>
            </a:xfrm>
          </p:grpSpPr>
          <p:sp>
            <p:nvSpPr>
              <p:cNvPr id="28679" name="Text Box 7"/>
              <p:cNvSpPr txBox="1">
                <a:spLocks noChangeArrowheads="1"/>
              </p:cNvSpPr>
              <p:nvPr/>
            </p:nvSpPr>
            <p:spPr bwMode="auto">
              <a:xfrm>
                <a:off x="152400" y="5181600"/>
                <a:ext cx="3657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/>
                  <a:t>Percent </a:t>
                </a:r>
                <a:r>
                  <a:rPr lang="en-US" altLang="en-US" sz="2400" dirty="0" smtClean="0"/>
                  <a:t>composition   =</a:t>
                </a:r>
                <a:endParaRPr lang="en-US" altLang="en-US" sz="2400" u="sng" dirty="0"/>
              </a:p>
            </p:txBody>
          </p:sp>
          <p:sp>
            <p:nvSpPr>
              <p:cNvPr id="28680" name="Text Box 8"/>
              <p:cNvSpPr txBox="1">
                <a:spLocks noChangeArrowheads="1"/>
              </p:cNvSpPr>
              <p:nvPr/>
            </p:nvSpPr>
            <p:spPr bwMode="auto">
              <a:xfrm>
                <a:off x="3581400" y="4994701"/>
                <a:ext cx="3505200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u="sng" dirty="0" smtClean="0"/>
                  <a:t> mass of element</a:t>
                </a:r>
                <a:r>
                  <a:rPr lang="en-US" altLang="en-US" sz="2400" dirty="0" smtClean="0"/>
                  <a:t> </a:t>
                </a:r>
                <a:r>
                  <a:rPr lang="en-US" altLang="en-US" sz="2400" u="sng" dirty="0" smtClean="0"/>
                  <a:t>  </a:t>
                </a:r>
                <a:r>
                  <a:rPr lang="en-US" altLang="en-US" sz="2400" dirty="0"/>
                  <a:t/>
                </a:r>
                <a:br>
                  <a:rPr lang="en-US" altLang="en-US" sz="2400" dirty="0"/>
                </a:br>
                <a:r>
                  <a:rPr lang="en-US" altLang="en-US" sz="2400" dirty="0" smtClean="0"/>
                  <a:t>total mass species </a:t>
                </a:r>
                <a:endParaRPr lang="en-US" altLang="en-US" sz="2400" dirty="0"/>
              </a:p>
            </p:txBody>
          </p:sp>
        </p:grpSp>
        <p:sp>
          <p:nvSpPr>
            <p:cNvPr id="28681" name="Text Box 9"/>
            <p:cNvSpPr txBox="1">
              <a:spLocks noChangeArrowheads="1"/>
            </p:cNvSpPr>
            <p:nvPr/>
          </p:nvSpPr>
          <p:spPr bwMode="auto">
            <a:xfrm>
              <a:off x="7010400" y="761999"/>
              <a:ext cx="1219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/>
                <a:t>x 100</a:t>
              </a:r>
            </a:p>
          </p:txBody>
        </p:sp>
      </p:grp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06056" y="2438400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Calculate the </a:t>
            </a:r>
            <a:r>
              <a:rPr lang="en-US" altLang="en-US" sz="3000" dirty="0" smtClean="0"/>
              <a:t>percentage composition of each element in chromium(III) oxide</a:t>
            </a:r>
            <a:endParaRPr lang="en-US" altLang="en-US" sz="30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467567"/>
            <a:ext cx="2470230" cy="3210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52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42081" y="685800"/>
            <a:ext cx="822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311275" indent="-13112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 dirty="0"/>
              <a:t>mole</a:t>
            </a:r>
            <a:r>
              <a:rPr lang="en-US" altLang="en-US" sz="3000" dirty="0"/>
              <a:t> – a quantity that contains 6.022 x 10</a:t>
            </a:r>
            <a:r>
              <a:rPr lang="en-US" altLang="en-US" sz="3000" baseline="30000" dirty="0"/>
              <a:t>23</a:t>
            </a:r>
            <a:r>
              <a:rPr lang="en-US" altLang="en-US" sz="3000" dirty="0"/>
              <a:t> particles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20861" y="3048000"/>
            <a:ext cx="8001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316288" indent="-33162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Avogadro’s #, N</a:t>
            </a:r>
            <a:r>
              <a:rPr lang="en-US" altLang="en-US" sz="3000"/>
              <a:t> – 1 mole of anything = 6.022 x 10</a:t>
            </a:r>
            <a:r>
              <a:rPr lang="en-US" altLang="en-US" sz="3000" baseline="30000"/>
              <a:t>23</a:t>
            </a:r>
            <a:r>
              <a:rPr lang="en-US" altLang="en-US" sz="3000"/>
              <a:t> particles</a:t>
            </a:r>
          </a:p>
        </p:txBody>
      </p:sp>
    </p:spTree>
    <p:extLst>
      <p:ext uri="{BB962C8B-B14F-4D97-AF65-F5344CB8AC3E}">
        <p14:creationId xmlns:p14="http://schemas.microsoft.com/office/powerpoint/2010/main" val="383222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65442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419600" y="1905000"/>
            <a:ext cx="388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Amedeo Avogadro</a:t>
            </a:r>
            <a:br>
              <a:rPr lang="en-US" altLang="en-US"/>
            </a:br>
            <a:r>
              <a:rPr lang="en-US" altLang="en-US"/>
              <a:t>  1776 - 1856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8458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Lorenzo Romano Amedeo Carlo Bernadette Avogadro di Quaregna e Cerreto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685800" y="7620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grams does 1 mole of lead, Pb weigh 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1000" y="2819400"/>
            <a:ext cx="84582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511425" indent="-2511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u="sng"/>
              <a:t>molar mass</a:t>
            </a:r>
            <a:r>
              <a:rPr lang="en-US" altLang="en-US" sz="3000"/>
              <a:t> – one mole (6.022 x 10</a:t>
            </a:r>
            <a:r>
              <a:rPr lang="en-US" altLang="en-US" sz="3000" baseline="30000"/>
              <a:t>23</a:t>
            </a:r>
            <a:r>
              <a:rPr lang="en-US" altLang="en-US" sz="3000"/>
              <a:t>) of any substance is equal to the atomic weight of that substance (units are g/mole)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609600"/>
            <a:ext cx="7620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How many grams of Al are in 1 mole of Al atoms ?   		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200400" y="1371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191000" y="1112838"/>
            <a:ext cx="3048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 smtClean="0">
                <a:solidFill>
                  <a:srgbClr val="FF0000"/>
                </a:solidFill>
              </a:rPr>
              <a:t>26.981538 </a:t>
            </a:r>
            <a:r>
              <a:rPr lang="en-US" altLang="en-US" sz="3000" dirty="0">
                <a:solidFill>
                  <a:srgbClr val="FF0000"/>
                </a:solidFill>
              </a:rPr>
              <a:t>g Al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3400" y="2209800"/>
            <a:ext cx="7696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What is the mass of a single Al atom 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267200" y="2819400"/>
            <a:ext cx="3276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 smtClean="0">
                <a:solidFill>
                  <a:srgbClr val="FF0000"/>
                </a:solidFill>
              </a:rPr>
              <a:t>26.981538 </a:t>
            </a:r>
            <a:r>
              <a:rPr lang="en-US" altLang="en-US" sz="3000" dirty="0" err="1">
                <a:solidFill>
                  <a:srgbClr val="FF0000"/>
                </a:solidFill>
              </a:rPr>
              <a:t>amu</a:t>
            </a:r>
            <a:endParaRPr lang="en-US" altLang="en-US" sz="3000" dirty="0">
              <a:solidFill>
                <a:srgbClr val="FF0000"/>
              </a:solidFill>
            </a:endParaRP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352800" y="3094038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09600" y="3733800"/>
            <a:ext cx="6019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/>
              <a:t>What is the molar mass of Al ? 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3429000" y="46482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343400" y="4373563"/>
            <a:ext cx="3657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 smtClean="0">
                <a:solidFill>
                  <a:srgbClr val="FF0000"/>
                </a:solidFill>
              </a:rPr>
              <a:t>26.981538 </a:t>
            </a:r>
            <a:r>
              <a:rPr lang="en-US" altLang="en-US" sz="3000" dirty="0">
                <a:solidFill>
                  <a:srgbClr val="FF0000"/>
                </a:solidFill>
              </a:rPr>
              <a:t>g/mole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09600" y="52578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/>
              <a:t>I have </a:t>
            </a:r>
            <a:r>
              <a:rPr lang="en-US" altLang="en-US" sz="3000" dirty="0" smtClean="0"/>
              <a:t>26.981538 </a:t>
            </a:r>
            <a:r>
              <a:rPr lang="en-US" altLang="en-US" sz="3000" dirty="0"/>
              <a:t>g Al. How many atoms of Al do I have ?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621088" y="6035675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495800" y="5761038"/>
            <a:ext cx="4038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</a:rPr>
              <a:t>6.022 x 10</a:t>
            </a:r>
            <a:r>
              <a:rPr lang="en-US" altLang="en-US" sz="3000" baseline="30000" dirty="0">
                <a:solidFill>
                  <a:srgbClr val="FF0000"/>
                </a:solidFill>
              </a:rPr>
              <a:t>23</a:t>
            </a:r>
            <a:r>
              <a:rPr lang="en-US" altLang="en-US" sz="3000" dirty="0">
                <a:solidFill>
                  <a:srgbClr val="FF0000"/>
                </a:solidFill>
              </a:rPr>
              <a:t> atoms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4" grpId="0"/>
      <p:bldP spid="9225" grpId="0"/>
      <p:bldP spid="9226" grpId="0" animBg="1"/>
      <p:bldP spid="9227" grpId="0"/>
      <p:bldP spid="9228" grpId="0" animBg="1"/>
      <p:bldP spid="9229" grpId="0"/>
      <p:bldP spid="9230" grpId="0"/>
      <p:bldP spid="923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854</Words>
  <Application>Microsoft Office PowerPoint</Application>
  <PresentationFormat>On-screen Show (4:3)</PresentationFormat>
  <Paragraphs>100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ＭＳ Ｐゴシック</vt:lpstr>
      <vt:lpstr>Arial</vt:lpstr>
      <vt:lpstr>Courier New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Chapa 3</dc:title>
  <dc:subject>Stoichiometry</dc:subject>
  <dc:creator>BJ Yoblinski</dc:creator>
  <cp:lastModifiedBy>Yoblinski, Robert J.</cp:lastModifiedBy>
  <cp:revision>84</cp:revision>
  <dcterms:created xsi:type="dcterms:W3CDTF">2010-09-07T14:40:12Z</dcterms:created>
  <dcterms:modified xsi:type="dcterms:W3CDTF">2017-09-13T19:47:10Z</dcterms:modified>
</cp:coreProperties>
</file>