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1" r:id="rId4"/>
    <p:sldId id="258" r:id="rId5"/>
    <p:sldId id="270" r:id="rId6"/>
    <p:sldId id="271" r:id="rId7"/>
    <p:sldId id="272" r:id="rId8"/>
    <p:sldId id="280" r:id="rId9"/>
    <p:sldId id="273" r:id="rId10"/>
    <p:sldId id="275" r:id="rId11"/>
    <p:sldId id="259" r:id="rId12"/>
    <p:sldId id="260" r:id="rId13"/>
    <p:sldId id="262" r:id="rId14"/>
    <p:sldId id="277" r:id="rId15"/>
    <p:sldId id="263" r:id="rId16"/>
    <p:sldId id="279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88132-AD40-4F8D-B579-B5D6C92AC571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9DEB-BF38-4F65-81C5-C06701631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60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100 mm in shell height</a:t>
            </a:r>
          </a:p>
          <a:p>
            <a:r>
              <a:rPr lang="en-US" dirty="0" smtClean="0"/>
              <a:t>Bleached shell of moderate</a:t>
            </a:r>
            <a:r>
              <a:rPr lang="en-US" baseline="0" dirty="0" smtClean="0"/>
              <a:t>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9DEB-BF38-4F65-81C5-C067016310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96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snails with deeply incised grooves</a:t>
            </a:r>
          </a:p>
          <a:p>
            <a:r>
              <a:rPr lang="en-US" dirty="0" smtClean="0"/>
              <a:t>Umbilicus deep</a:t>
            </a:r>
            <a:r>
              <a:rPr lang="en-US" baseline="0" dirty="0" smtClean="0"/>
              <a:t> and </a:t>
            </a:r>
            <a:r>
              <a:rPr lang="en-US" dirty="0" smtClean="0"/>
              <a:t>7-8% of shell diameter</a:t>
            </a:r>
          </a:p>
          <a:p>
            <a:r>
              <a:rPr lang="en-US" dirty="0" smtClean="0"/>
              <a:t>Shell height is about 60% of shell diameter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9DEB-BF38-4F65-81C5-C067016310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3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snails with deeply incised grooves</a:t>
            </a:r>
          </a:p>
          <a:p>
            <a:r>
              <a:rPr lang="en-US" dirty="0" smtClean="0"/>
              <a:t>Umbilicus about 3% of shell diameter </a:t>
            </a:r>
          </a:p>
          <a:p>
            <a:r>
              <a:rPr lang="en-US" dirty="0" smtClean="0"/>
              <a:t>Shell height is about 70% shell diameter</a:t>
            </a:r>
          </a:p>
          <a:p>
            <a:r>
              <a:rPr lang="en-US" dirty="0" smtClean="0"/>
              <a:t>Incised</a:t>
            </a:r>
            <a:r>
              <a:rPr lang="en-US" baseline="0" dirty="0" smtClean="0"/>
              <a:t> lines large and wavy on venter and smaller on dorsum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9DEB-BF38-4F65-81C5-C067016310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snails with deeply incised grooves</a:t>
            </a:r>
          </a:p>
          <a:p>
            <a:r>
              <a:rPr lang="en-US" dirty="0" smtClean="0"/>
              <a:t>Umbilicus about 5% of shell diameter</a:t>
            </a:r>
          </a:p>
          <a:p>
            <a:r>
              <a:rPr lang="en-US" dirty="0" smtClean="0"/>
              <a:t>Shell height is about 76% shell diameter</a:t>
            </a:r>
          </a:p>
          <a:p>
            <a:r>
              <a:rPr lang="en-US" dirty="0" smtClean="0"/>
              <a:t>Incised</a:t>
            </a:r>
            <a:r>
              <a:rPr lang="en-US" baseline="0" dirty="0" smtClean="0"/>
              <a:t> lines large and wavy on venter and smaller on dorsum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9DEB-BF38-4F65-81C5-C067016310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3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snails with deeply incised grooves</a:t>
            </a:r>
          </a:p>
          <a:p>
            <a:r>
              <a:rPr lang="en-US" dirty="0" smtClean="0"/>
              <a:t>Umbilicus closed but about 7% of shell diameter</a:t>
            </a:r>
          </a:p>
          <a:p>
            <a:r>
              <a:rPr lang="en-US" dirty="0" smtClean="0"/>
              <a:t>Periphery angular</a:t>
            </a:r>
          </a:p>
          <a:p>
            <a:r>
              <a:rPr lang="en-US" dirty="0" smtClean="0"/>
              <a:t>Shell</a:t>
            </a:r>
            <a:r>
              <a:rPr lang="en-US" baseline="0" dirty="0" smtClean="0"/>
              <a:t> h</a:t>
            </a:r>
            <a:r>
              <a:rPr lang="en-US" dirty="0" smtClean="0"/>
              <a:t>eight is about 80% of shell diameter</a:t>
            </a:r>
          </a:p>
          <a:p>
            <a:r>
              <a:rPr lang="en-US" dirty="0" smtClean="0"/>
              <a:t>Incused lines on venter large and wavy</a:t>
            </a:r>
          </a:p>
          <a:p>
            <a:r>
              <a:rPr lang="en-US" dirty="0" smtClean="0"/>
              <a:t>Dorsal sculpture includes</a:t>
            </a:r>
            <a:r>
              <a:rPr lang="en-US" baseline="0" dirty="0" smtClean="0"/>
              <a:t> transverse striations as well as incised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9DEB-BF38-4F65-81C5-C067016310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3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 snails with deeply incised grooves</a:t>
            </a:r>
          </a:p>
          <a:p>
            <a:r>
              <a:rPr lang="en-US" dirty="0" smtClean="0"/>
              <a:t>Umbilicus closed but about 7% of shell diameter</a:t>
            </a:r>
          </a:p>
          <a:p>
            <a:r>
              <a:rPr lang="en-US" dirty="0" smtClean="0"/>
              <a:t>Periphery angular</a:t>
            </a:r>
          </a:p>
          <a:p>
            <a:r>
              <a:rPr lang="en-US" dirty="0" smtClean="0"/>
              <a:t>Shell</a:t>
            </a:r>
            <a:r>
              <a:rPr lang="en-US" baseline="0" dirty="0" smtClean="0"/>
              <a:t> h</a:t>
            </a:r>
            <a:r>
              <a:rPr lang="en-US" dirty="0" smtClean="0"/>
              <a:t>eight is about 80% of shell diameter</a:t>
            </a:r>
          </a:p>
          <a:p>
            <a:r>
              <a:rPr lang="en-US" dirty="0" smtClean="0"/>
              <a:t>Incused lines on venter large and wavy</a:t>
            </a:r>
          </a:p>
          <a:p>
            <a:r>
              <a:rPr lang="en-US" dirty="0" smtClean="0"/>
              <a:t>Dorsal sculpture includes</a:t>
            </a:r>
            <a:r>
              <a:rPr lang="en-US" baseline="0" dirty="0" smtClean="0"/>
              <a:t> transverse striations as well as incised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9DEB-BF38-4F65-81C5-C067016310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3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Shell</a:t>
            </a:r>
            <a:r>
              <a:rPr lang="en-US" baseline="0" dirty="0" smtClean="0"/>
              <a:t> dark brown with distinct ribbing</a:t>
            </a:r>
          </a:p>
          <a:p>
            <a:r>
              <a:rPr lang="en-US" baseline="0" dirty="0" smtClean="0"/>
              <a:t>Angular lamella at an angle from corner of aperture towards parietal lamella</a:t>
            </a:r>
          </a:p>
          <a:p>
            <a:r>
              <a:rPr lang="en-US" baseline="0" dirty="0" smtClean="0"/>
              <a:t>Two lamellae in palatal wall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9DEB-BF38-4F65-81C5-C067016310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3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Shell</a:t>
            </a:r>
            <a:r>
              <a:rPr lang="en-US" baseline="0" dirty="0" smtClean="0"/>
              <a:t> white with distinct ribbing</a:t>
            </a:r>
          </a:p>
          <a:p>
            <a:r>
              <a:rPr lang="en-US" baseline="0" dirty="0" smtClean="0"/>
              <a:t>Whorls loosely coiled</a:t>
            </a:r>
          </a:p>
          <a:p>
            <a:r>
              <a:rPr lang="en-US" baseline="0" dirty="0" smtClean="0"/>
              <a:t>Angular and parietal lamellae joined</a:t>
            </a:r>
          </a:p>
          <a:p>
            <a:r>
              <a:rPr lang="en-US" baseline="0" dirty="0" smtClean="0"/>
              <a:t>Upper palatal lamella represented only by a small nodule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9DEB-BF38-4F65-81C5-C067016310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3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9DEB-BF38-4F65-81C5-C067016310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86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EFF6D-F1C0-4996-87C8-323114ABFA2F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2E45-3CB0-4992-A866-9F52FA7C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72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EFF6D-F1C0-4996-87C8-323114ABFA2F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2E45-3CB0-4992-A866-9F52FA7C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03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EFF6D-F1C0-4996-87C8-323114ABFA2F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2E45-3CB0-4992-A866-9F52FA7C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4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EFF6D-F1C0-4996-87C8-323114ABFA2F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2E45-3CB0-4992-A866-9F52FA7C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3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EFF6D-F1C0-4996-87C8-323114ABFA2F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2E45-3CB0-4992-A866-9F52FA7C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93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EFF6D-F1C0-4996-87C8-323114ABFA2F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2E45-3CB0-4992-A866-9F52FA7C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06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EFF6D-F1C0-4996-87C8-323114ABFA2F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2E45-3CB0-4992-A866-9F52FA7C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10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EFF6D-F1C0-4996-87C8-323114ABFA2F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2E45-3CB0-4992-A866-9F52FA7C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44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EFF6D-F1C0-4996-87C8-323114ABFA2F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2E45-3CB0-4992-A866-9F52FA7C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3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EFF6D-F1C0-4996-87C8-323114ABFA2F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2E45-3CB0-4992-A866-9F52FA7C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85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EFF6D-F1C0-4996-87C8-323114ABFA2F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2E45-3CB0-4992-A866-9F52FA7C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0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EFF6D-F1C0-4996-87C8-323114ABFA2F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62E45-3CB0-4992-A866-9F52FA7C2D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5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 Snails of Africa University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Robert Wayne Van Devender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02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Pupillid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Snails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5943600"/>
            <a:ext cx="23086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height = 2.0 mm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width = 1.05 mm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whorls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G:\2014_10_30\white Gastrocopta\output\Gastrocopta species 1 Zimbabwe Manicaland Africa University X 2014 A 2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84721"/>
            <a:ext cx="2909743" cy="49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2014_10_30\white Gastrocopta\output\Gastrocopta species 1 Zimbabwe Manicaland Africa University X 2014 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566" y="884721"/>
            <a:ext cx="2653634" cy="49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2014_10_30\white Gastrocopta\output\Gastrocopta species 1 Zimbabwe Manicaland Africa University X 2014 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422" y="884721"/>
            <a:ext cx="2675778" cy="49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991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Bulimulid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Snails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G:\2014_10_30\house snail\output\Bulimulid snail Zimbabwe Manicaland Africa University X 2014 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88" y="914400"/>
            <a:ext cx="2179938" cy="353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2014_10_30\house snail\output\Bulimulid snail Zimbabwe Manicaland Africa University X 2014 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7" y="914401"/>
            <a:ext cx="1961859" cy="353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2014_10_30\house snail\output\Bulimulid snail Zimbabwe Manicaland Africa University X 2014 A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47" y="914402"/>
            <a:ext cx="2435005" cy="320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" y="5791200"/>
            <a:ext cx="22445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height = 8.5 mm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width = 5.0 mm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5.5 whorls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E:\Africa University snails\house snail 9 mm Zimbabwe Africa University  18 X 2014 (9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0" t="12698" r="36526" b="25000"/>
          <a:stretch/>
        </p:blipFill>
        <p:spPr bwMode="auto">
          <a:xfrm>
            <a:off x="4971346" y="4114800"/>
            <a:ext cx="3029654" cy="263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691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Streptaxid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Snail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G:\2014_10_30\Gulella-like\output\Gulella-like species Zimbabwe Manicaland Africa University X 2014 composi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5" r="16138" b="2315"/>
          <a:stretch/>
        </p:blipFill>
        <p:spPr bwMode="auto">
          <a:xfrm>
            <a:off x="304800" y="990600"/>
            <a:ext cx="5873025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39199" y="5867400"/>
            <a:ext cx="21932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heigth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4 mm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width = 1.0 mm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 whorls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691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Leather Slugs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Veronicellidae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E:\Africa University snails\Veronicellidae 67 mm Zimbabwe Africa University 18 X 2014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t="30000" r="650" b="8592"/>
          <a:stretch/>
        </p:blipFill>
        <p:spPr bwMode="auto">
          <a:xfrm>
            <a:off x="152400" y="838200"/>
            <a:ext cx="6883667" cy="286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Africa University snails\Veronicellidae 67 mm Zimbabwe Africa University 18 X 2014 (6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16329" r="12719" b="19882"/>
          <a:stretch/>
        </p:blipFill>
        <p:spPr bwMode="auto">
          <a:xfrm>
            <a:off x="4191000" y="4038600"/>
            <a:ext cx="4807820" cy="2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39000" y="35814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 mm extended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E:\Africa University snails\Veronicellidae Zimbabwe Africa University 16 X 2014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t="30825" r="17420" b="26165"/>
          <a:stretch/>
        </p:blipFill>
        <p:spPr bwMode="auto">
          <a:xfrm>
            <a:off x="76200" y="4267200"/>
            <a:ext cx="3962400" cy="175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691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Leather Slugs -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Veronicellidae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E:\Africa University snails\Veronicellidae 85 mm Zimbabwe Africa University 18 X 2014 (7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31961" b="15776"/>
          <a:stretch/>
        </p:blipFill>
        <p:spPr bwMode="auto">
          <a:xfrm>
            <a:off x="152400" y="1066800"/>
            <a:ext cx="8305800" cy="29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Africa University snails\Veronicellidae 85 mm Zimbabwe Africa University 18 X 2014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" t="19329" r="19368" b="13724"/>
          <a:stretch/>
        </p:blipFill>
        <p:spPr bwMode="auto">
          <a:xfrm>
            <a:off x="174859" y="4191000"/>
            <a:ext cx="3740895" cy="226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48851" y="518160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 mm extended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419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Slugs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E:\Africa University snails\reed slug 25 mm Zimbabwe Africa University 19 X 2014 (10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10960" r="5895" b="16093"/>
          <a:stretch/>
        </p:blipFill>
        <p:spPr bwMode="auto">
          <a:xfrm>
            <a:off x="228601" y="1295401"/>
            <a:ext cx="617451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Africa University snails\reed slug 2 Zimbabwe Africa University 18 X 2014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4" t="39540" r="19896" b="12302"/>
          <a:stretch/>
        </p:blipFill>
        <p:spPr bwMode="auto">
          <a:xfrm rot="16200000">
            <a:off x="4968163" y="2654244"/>
            <a:ext cx="5560193" cy="254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95600" y="542186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mm extended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691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Slugs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51" y="626006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25-35 mm extended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E:\Africa University snails\slug 1 Zimbabwe Africa University 17 X 2014 (7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24855" r="7579" b="19408"/>
          <a:stretch/>
        </p:blipFill>
        <p:spPr bwMode="auto">
          <a:xfrm>
            <a:off x="152400" y="1066801"/>
            <a:ext cx="7620000" cy="316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Africa University snails\slug 1 Zimbabwe Africa University 17 X 2014 (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11250" r="30842" b="8197"/>
          <a:stretch/>
        </p:blipFill>
        <p:spPr bwMode="auto">
          <a:xfrm>
            <a:off x="6786341" y="4343400"/>
            <a:ext cx="2129059" cy="242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E:\Africa University snails\slug 2 Zimbabwe Africa University 17 X 2014 (4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7" t="19960" r="21684" b="26671"/>
          <a:stretch/>
        </p:blipFill>
        <p:spPr bwMode="auto">
          <a:xfrm>
            <a:off x="2309543" y="4419601"/>
            <a:ext cx="3786457" cy="234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04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48200" y="274638"/>
            <a:ext cx="4038600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Slugs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E:\Africa University snails\slug 20 mm Zimbabwee Africa University 18 X 2014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t="33854" r="14210" b="4093"/>
          <a:stretch/>
        </p:blipFill>
        <p:spPr bwMode="auto">
          <a:xfrm>
            <a:off x="152400" y="1219200"/>
            <a:ext cx="5052273" cy="305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Africa University snails\slug 20 mm Zimbabwee Africa University 18 X 2014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8" t="24381" r="30000" b="13092"/>
          <a:stretch/>
        </p:blipFill>
        <p:spPr bwMode="auto">
          <a:xfrm>
            <a:off x="5257800" y="4156316"/>
            <a:ext cx="3733799" cy="254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618386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mm extended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410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Major types of snails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Giant snails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Euconulid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snails – 4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Punctum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-like snails – 1 species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Subulinid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snails – 1 species not illustrated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Pupillid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snails – 2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Bulimulid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snails – 1 species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Gulella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-like snail – 1 species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Leather slugs – 2? species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slugs – 3 species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41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African Giant Snails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F:\Seagate Backup\Wayne internal\My Pictures\2014\2014_11_02\Achatina fulica 100 mm Zimbabwe Manicaland Africa University X 2014 composit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0"/>
          <a:stretch/>
        </p:blipFill>
        <p:spPr bwMode="auto">
          <a:xfrm>
            <a:off x="0" y="1295400"/>
            <a:ext cx="9144000" cy="551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691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83820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Euconuliid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Snails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:\2014_10_30\larger button\output\Pseudozonitoides Zimbabwe Manicaland Africa University X 2014 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64" y="533400"/>
            <a:ext cx="3989451" cy="366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2014_10_30\larger button\output\Pseudozonitoides Zimbabwe Manicaland Africa University X 2014 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"/>
            <a:ext cx="3973678" cy="368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2014_10_30\larger button\output\Pseudozonitoides Zimbabwe Manicaland Africa University X 2014 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65" y="4062949"/>
            <a:ext cx="4034408" cy="237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6400800"/>
            <a:ext cx="311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width = 5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mm; 4.5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whorls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Africa University snails\shiny snail 5 mm Zimbabwee Africa University 18 X 2014 (8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t="25013" r="27684" b="17039"/>
          <a:stretch/>
        </p:blipFill>
        <p:spPr bwMode="auto">
          <a:xfrm>
            <a:off x="5226134" y="4230470"/>
            <a:ext cx="3232065" cy="224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38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Euconuliid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Snails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G:\2014_10_30\small button\output\Small flat shell Zimbabwe Manicaland Africa University X 2014 1 A 2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609600"/>
            <a:ext cx="3537947" cy="320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2014_10_30\small button\output\Small flat shell Zimbabwe Manicaland Africa University X 2014 1 B 2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685800"/>
            <a:ext cx="360454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2014_10_30\small button\output\Small flat shell Zimbabwe Manicaland Africa University X 2014 1 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733800"/>
            <a:ext cx="3678378" cy="259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6336268"/>
            <a:ext cx="2943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width = 2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mm; 4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whorls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44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Euconuliid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Snails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23695" y="6096000"/>
            <a:ext cx="2193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width = 2.4 mm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4.5 whorls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G:\2014_10_30\punctum-like\output\Pseudopunctum Zimbabwe Manicaland Africa University X 2014 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4" y="990599"/>
            <a:ext cx="3080886" cy="286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2014_10_30\punctum-like\output\Pseudopunctum Zimbabwe Manicaland Africa University X 2014 B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4" y="3852477"/>
            <a:ext cx="3080886" cy="286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2014_10_30\punctum-like\output\Pseudopunctum Zimbabwe Manicaland Africa University X 2014 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90599"/>
            <a:ext cx="3080886" cy="231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44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Euconuliid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Snails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:\2014_10_30\Cone shell\output\Euconulus-like snail Zimbabwe Manicaland Africa University X 2014 A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325264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2014_10_30\Cone shell\output\Euconulus-like snail Zimbabwe Manicaland Africa University X 2014 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24285"/>
            <a:ext cx="3252644" cy="284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2014_10_30\Cone shell\output\Euconulus-like snail Zimbabwe Manicaland Africa University X 2014 C 2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44" y="838200"/>
            <a:ext cx="3252644" cy="27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23695" y="5867400"/>
            <a:ext cx="21932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Immature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width = 2.3 mm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4.3 whorls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44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Punctum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-like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Snails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2014_11_03\Pseudopunctum\output\Pseudopunctum Zimbabwe Africa University X 2014 composite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0"/>
          <a:stretch/>
        </p:blipFill>
        <p:spPr bwMode="auto">
          <a:xfrm>
            <a:off x="838200" y="685800"/>
            <a:ext cx="8305800" cy="576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Africa University snails\snail 2 mm Zimbabwe Africa University 18 X 2014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94" t="37329" r="38527" b="28407"/>
          <a:stretch/>
        </p:blipFill>
        <p:spPr bwMode="auto">
          <a:xfrm>
            <a:off x="228600" y="4800600"/>
            <a:ext cx="236816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98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Pupillid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Snails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G:\2014_10_30\brown Gastrocopta\output\Gastrocopta species 2 Zimbabwe Manicaland Africa University X 2014 1 A 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3075475" cy="463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2014_10_30\brown Gastrocopta\output\Gastrocopta species 2 Zimbabwe Manicaland Africa University X 2014 1 C 1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1143001"/>
            <a:ext cx="2842865" cy="463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2014_10_30\brown Gastrocopta\output\Gastrocopta species 2 Zimbabwe Manicaland Africa University X 2014 1 B 2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43000"/>
            <a:ext cx="2667000" cy="463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76800" y="5943600"/>
            <a:ext cx="23086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height = 1.7 mm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Shell width = 0.94 mm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whorls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4428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432</Words>
  <Application>Microsoft Office PowerPoint</Application>
  <PresentationFormat>On-screen Show (4:3)</PresentationFormat>
  <Paragraphs>93</Paragraphs>
  <Slides>17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Land Snails of Africa University</vt:lpstr>
      <vt:lpstr>Major types of snails</vt:lpstr>
      <vt:lpstr>African Giant Snails</vt:lpstr>
      <vt:lpstr>Euconuliid Snails</vt:lpstr>
      <vt:lpstr>Euconuliid Snails</vt:lpstr>
      <vt:lpstr>Euconuliid Snails</vt:lpstr>
      <vt:lpstr>Euconuliid Snails</vt:lpstr>
      <vt:lpstr>Punctum-like Snails</vt:lpstr>
      <vt:lpstr>Pupillid Snails</vt:lpstr>
      <vt:lpstr>Pupillid Snails</vt:lpstr>
      <vt:lpstr>Bulimulid Snails</vt:lpstr>
      <vt:lpstr>Streptaxid ? Snail</vt:lpstr>
      <vt:lpstr>Leather Slugs - Veronicellidae</vt:lpstr>
      <vt:lpstr>Leather Slugs - Veronicellidae</vt:lpstr>
      <vt:lpstr>Normal Slugs</vt:lpstr>
      <vt:lpstr>Normal Slugs</vt:lpstr>
      <vt:lpstr>Normal Slugs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Snails of Africa University</dc:title>
  <dc:creator>Robert</dc:creator>
  <cp:lastModifiedBy>Robert</cp:lastModifiedBy>
  <cp:revision>17</cp:revision>
  <dcterms:created xsi:type="dcterms:W3CDTF">2014-11-02T15:40:36Z</dcterms:created>
  <dcterms:modified xsi:type="dcterms:W3CDTF">2014-11-04T16:29:40Z</dcterms:modified>
</cp:coreProperties>
</file>