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92" r:id="rId4"/>
    <p:sldId id="265" r:id="rId5"/>
    <p:sldId id="266" r:id="rId6"/>
    <p:sldId id="267" r:id="rId7"/>
    <p:sldId id="264" r:id="rId8"/>
    <p:sldId id="268" r:id="rId9"/>
    <p:sldId id="274" r:id="rId10"/>
    <p:sldId id="278" r:id="rId11"/>
    <p:sldId id="279" r:id="rId12"/>
    <p:sldId id="287" r:id="rId13"/>
    <p:sldId id="289" r:id="rId14"/>
    <p:sldId id="280" r:id="rId15"/>
    <p:sldId id="286" r:id="rId16"/>
    <p:sldId id="281" r:id="rId17"/>
    <p:sldId id="282" r:id="rId18"/>
    <p:sldId id="258" r:id="rId19"/>
    <p:sldId id="275" r:id="rId20"/>
    <p:sldId id="259" r:id="rId21"/>
    <p:sldId id="272" r:id="rId22"/>
    <p:sldId id="261" r:id="rId23"/>
    <p:sldId id="277" r:id="rId24"/>
    <p:sldId id="262" r:id="rId25"/>
    <p:sldId id="263" r:id="rId26"/>
    <p:sldId id="269" r:id="rId27"/>
    <p:sldId id="260" r:id="rId28"/>
    <p:sldId id="270" r:id="rId29"/>
    <p:sldId id="290" r:id="rId30"/>
    <p:sldId id="273" r:id="rId31"/>
    <p:sldId id="276" r:id="rId32"/>
    <p:sldId id="291" r:id="rId33"/>
    <p:sldId id="283" r:id="rId34"/>
    <p:sldId id="271" r:id="rId35"/>
    <p:sldId id="285" r:id="rId36"/>
    <p:sldId id="284" r:id="rId37"/>
    <p:sldId id="288" r:id="rId38"/>
    <p:sldId id="293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1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B0EC5-8541-47E9-B131-E0B2F5DB2A11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1F67C-77B0-488F-8116-3B27E1DB4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030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 smtClean="0"/>
              <a:t>Operculate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Rippled </a:t>
            </a:r>
            <a:r>
              <a:rPr lang="en-US" dirty="0" err="1" smtClean="0"/>
              <a:t>apertural</a:t>
            </a:r>
            <a:r>
              <a:rPr lang="en-US" dirty="0" smtClean="0"/>
              <a:t> lip</a:t>
            </a:r>
          </a:p>
          <a:p>
            <a:pPr marL="228600" indent="-228600">
              <a:buAutoNum type="arabicPeriod"/>
            </a:pPr>
            <a:r>
              <a:rPr lang="en-US" dirty="0" smtClean="0"/>
              <a:t>Complex ribbing</a:t>
            </a:r>
          </a:p>
          <a:p>
            <a:pPr marL="228600" indent="-228600">
              <a:buAutoNum type="arabicPeriod"/>
            </a:pPr>
            <a:r>
              <a:rPr lang="en-US" dirty="0" smtClean="0"/>
              <a:t>3.5 whorls</a:t>
            </a:r>
          </a:p>
          <a:p>
            <a:pPr marL="228600" indent="-228600">
              <a:buAutoNum type="arabicPeriod"/>
            </a:pPr>
            <a:r>
              <a:rPr lang="en-US" dirty="0" smtClean="0"/>
              <a:t>&lt; 5 mm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F67C-77B0-488F-8116-3B27E1DB44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19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White,</a:t>
            </a:r>
            <a:r>
              <a:rPr lang="en-US" baseline="0" dirty="0" smtClean="0"/>
              <a:t> tall shell with conspicuous growth transverse ribbing on  later whorls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First two whorls with bold, longitudinal ribbing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About 3.5 whorls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A bit under 4 mm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F67C-77B0-488F-8116-3B27E1DB44D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15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3-5 whorls at &gt; 4 mm</a:t>
            </a:r>
          </a:p>
          <a:p>
            <a:pPr marL="228600" indent="-228600">
              <a:buAutoNum type="arabicPeriod"/>
            </a:pPr>
            <a:r>
              <a:rPr lang="en-US" dirty="0" smtClean="0"/>
              <a:t>Shell transparent, shiny, and transversely ribbed</a:t>
            </a:r>
          </a:p>
          <a:p>
            <a:pPr marL="228600" indent="-228600">
              <a:buAutoNum type="arabicPeriod"/>
            </a:pPr>
            <a:r>
              <a:rPr lang="en-US" dirty="0" smtClean="0"/>
              <a:t>Suture crenulated</a:t>
            </a:r>
          </a:p>
          <a:p>
            <a:pPr marL="228600" indent="-228600">
              <a:buAutoNum type="arabicPeriod"/>
            </a:pPr>
            <a:r>
              <a:rPr lang="en-US" dirty="0" smtClean="0"/>
              <a:t>Umbilicus</a:t>
            </a:r>
            <a:r>
              <a:rPr lang="en-US" baseline="0" dirty="0" smtClean="0"/>
              <a:t> open but covered by reflection of columellar lip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Not the same as snail 29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F67C-77B0-488F-8116-3B27E1DB44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13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algn="l">
              <a:buAutoNum type="arabicPeriod"/>
            </a:pPr>
            <a:r>
              <a:rPr lang="en-US" dirty="0" smtClean="0"/>
              <a:t>Immature shell of high spired species</a:t>
            </a:r>
          </a:p>
          <a:p>
            <a:pPr marL="228600" indent="-228600" algn="l">
              <a:buAutoNum type="arabicPeriod"/>
            </a:pPr>
            <a:r>
              <a:rPr lang="en-US" dirty="0" smtClean="0"/>
              <a:t>About 2.5 x 3 mm</a:t>
            </a:r>
          </a:p>
          <a:p>
            <a:pPr marL="228600" indent="-228600" algn="l">
              <a:buAutoNum type="arabicPeriod"/>
            </a:pPr>
            <a:r>
              <a:rPr lang="en-US" dirty="0" smtClean="0"/>
              <a:t>Distinct columellar fold</a:t>
            </a:r>
          </a:p>
          <a:p>
            <a:pPr marL="228600" indent="-228600" algn="l">
              <a:buAutoNum type="arabicPeriod"/>
            </a:pPr>
            <a:r>
              <a:rPr lang="en-US" dirty="0" smtClean="0"/>
              <a:t>Shell thick and shiny with some growth wrinkles</a:t>
            </a:r>
          </a:p>
          <a:p>
            <a:pPr marL="228600" indent="-228600" algn="l">
              <a:buAutoNum type="arabicPeriod"/>
            </a:pPr>
            <a:r>
              <a:rPr lang="en-US" dirty="0" smtClean="0"/>
              <a:t>Sutures smooth, without crenulations</a:t>
            </a:r>
          </a:p>
          <a:p>
            <a:pPr marL="228600" indent="-228600" algn="l">
              <a:buAutoNum type="arabicPeriod"/>
            </a:pPr>
            <a:r>
              <a:rPr lang="en-US" dirty="0" smtClean="0"/>
              <a:t>Not the same as snail</a:t>
            </a:r>
            <a:r>
              <a:rPr lang="en-US" baseline="0" dirty="0" smtClean="0"/>
              <a:t> 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F67C-77B0-488F-8116-3B27E1DB44D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56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4 whorls at 3.5 mm</a:t>
            </a:r>
          </a:p>
          <a:p>
            <a:pPr marL="228600" indent="-228600">
              <a:buAutoNum type="arabicPeriod"/>
            </a:pPr>
            <a:r>
              <a:rPr lang="en-US" dirty="0" smtClean="0"/>
              <a:t>Surface shiny and white (may be translucent in fresher shells)</a:t>
            </a:r>
          </a:p>
          <a:p>
            <a:pPr marL="228600" indent="-228600">
              <a:buAutoNum type="arabicPeriod"/>
            </a:pPr>
            <a:r>
              <a:rPr lang="en-US" dirty="0" smtClean="0"/>
              <a:t>Obese body whorl</a:t>
            </a:r>
          </a:p>
          <a:p>
            <a:pPr marL="228600" indent="-228600">
              <a:buAutoNum type="arabicPeriod"/>
            </a:pPr>
            <a:r>
              <a:rPr lang="en-US" dirty="0" smtClean="0"/>
              <a:t>Umbilicus open but covered by reflected columellar</a:t>
            </a:r>
            <a:r>
              <a:rPr lang="en-US" baseline="0" dirty="0" smtClean="0"/>
              <a:t> lip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Reflection of columellar lip merges smoothly with outer lip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Sutures not crenulated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F67C-77B0-488F-8116-3B27E1DB44D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768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7 whorls at 10 mm</a:t>
            </a:r>
          </a:p>
          <a:p>
            <a:pPr marL="228600" indent="-228600">
              <a:buAutoNum type="arabicPeriod"/>
            </a:pPr>
            <a:r>
              <a:rPr lang="en-US" dirty="0" smtClean="0"/>
              <a:t>Shell shiny and transparent</a:t>
            </a:r>
            <a:r>
              <a:rPr lang="en-US" baseline="0" dirty="0" smtClean="0"/>
              <a:t> to </a:t>
            </a:r>
            <a:r>
              <a:rPr lang="en-US" dirty="0" smtClean="0"/>
              <a:t>translucent</a:t>
            </a:r>
          </a:p>
          <a:p>
            <a:pPr marL="228600" indent="-228600">
              <a:buAutoNum type="arabicPeriod"/>
            </a:pPr>
            <a:r>
              <a:rPr lang="en-US" dirty="0" smtClean="0"/>
              <a:t>First three whorls without ribbing</a:t>
            </a:r>
          </a:p>
          <a:p>
            <a:pPr marL="228600" indent="-228600">
              <a:buAutoNum type="arabicPeriod"/>
            </a:pPr>
            <a:r>
              <a:rPr lang="en-US" dirty="0" err="1" smtClean="0"/>
              <a:t>Sinistral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Umbilicus invisible</a:t>
            </a:r>
          </a:p>
          <a:p>
            <a:pPr marL="228600" indent="-228600">
              <a:buAutoNum type="arabicPeriod"/>
            </a:pPr>
            <a:r>
              <a:rPr lang="en-US" dirty="0" smtClean="0"/>
              <a:t>Columella S-shaped and may merge smoothly with outer lip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F67C-77B0-488F-8116-3B27E1DB44D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00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5.5 whorls</a:t>
            </a:r>
          </a:p>
          <a:p>
            <a:pPr marL="228600" indent="-228600">
              <a:buAutoNum type="arabicPeriod"/>
            </a:pPr>
            <a:r>
              <a:rPr lang="en-US" dirty="0" smtClean="0"/>
              <a:t>7-8 mm</a:t>
            </a:r>
          </a:p>
          <a:p>
            <a:pPr marL="228600" indent="-228600">
              <a:buAutoNum type="arabicPeriod"/>
            </a:pPr>
            <a:r>
              <a:rPr lang="en-US" dirty="0" smtClean="0"/>
              <a:t>Surface with transverse growth wrinkles and papillae</a:t>
            </a:r>
          </a:p>
          <a:p>
            <a:pPr marL="228600" indent="-228600">
              <a:buAutoNum type="arabicPeriod"/>
            </a:pPr>
            <a:r>
              <a:rPr lang="en-US" dirty="0" smtClean="0"/>
              <a:t>Umbilicus</a:t>
            </a:r>
            <a:r>
              <a:rPr lang="en-US" baseline="0" dirty="0" smtClean="0"/>
              <a:t> wide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Shell relatively tall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Aperture round with reflected lip best developed near columella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F67C-77B0-488F-8116-3B27E1DB44D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551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3.4 whorls</a:t>
            </a:r>
          </a:p>
          <a:p>
            <a:pPr marL="228600" indent="-228600">
              <a:buAutoNum type="arabicPeriod"/>
            </a:pPr>
            <a:r>
              <a:rPr lang="en-US" dirty="0" smtClean="0"/>
              <a:t>Angular body whorl</a:t>
            </a:r>
          </a:p>
          <a:p>
            <a:pPr marL="228600" indent="-228600">
              <a:buAutoNum type="arabicPeriod"/>
            </a:pPr>
            <a:r>
              <a:rPr lang="en-US" dirty="0" smtClean="0"/>
              <a:t>Umbilicus open and moderately large</a:t>
            </a:r>
          </a:p>
          <a:p>
            <a:pPr marL="228600" indent="-228600">
              <a:buAutoNum type="arabicPeriod"/>
            </a:pPr>
            <a:r>
              <a:rPr lang="en-US" dirty="0" smtClean="0"/>
              <a:t>Transverse growth wrinkles well developed</a:t>
            </a:r>
          </a:p>
          <a:p>
            <a:pPr marL="228600" indent="-228600">
              <a:buAutoNum type="arabicPeriod"/>
            </a:pPr>
            <a:r>
              <a:rPr lang="en-US" dirty="0" smtClean="0"/>
              <a:t>Aperture</a:t>
            </a:r>
            <a:r>
              <a:rPr lang="en-US" baseline="0" dirty="0" smtClean="0"/>
              <a:t> oblique and flattened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May be immature of snail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F67C-77B0-488F-8116-3B27E1DB44D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90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Tall, conic form</a:t>
            </a:r>
          </a:p>
          <a:p>
            <a:pPr marL="228600" indent="-228600">
              <a:buAutoNum type="arabicPeriod"/>
            </a:pPr>
            <a:r>
              <a:rPr lang="en-US" dirty="0" smtClean="0"/>
              <a:t>About 6 whorls</a:t>
            </a:r>
          </a:p>
          <a:p>
            <a:pPr marL="228600" indent="-228600">
              <a:buAutoNum type="arabicPeriod"/>
            </a:pPr>
            <a:r>
              <a:rPr lang="en-US" dirty="0" smtClean="0"/>
              <a:t>Closed umbilicus</a:t>
            </a:r>
          </a:p>
          <a:p>
            <a:pPr marL="228600" indent="-228600">
              <a:buAutoNum type="arabicPeriod"/>
            </a:pPr>
            <a:r>
              <a:rPr lang="en-US" dirty="0" smtClean="0"/>
              <a:t>Weak transverse lines</a:t>
            </a:r>
          </a:p>
          <a:p>
            <a:pPr marL="228600" indent="-228600">
              <a:buAutoNum type="arabicPeriod"/>
            </a:pPr>
            <a:r>
              <a:rPr lang="en-US" dirty="0" smtClean="0"/>
              <a:t>About 2 x 3 mm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F67C-77B0-488F-8116-3B27E1DB44D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0735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&lt; 2 mm</a:t>
            </a:r>
          </a:p>
          <a:p>
            <a:pPr marL="228600" indent="-228600">
              <a:buAutoNum type="arabicPeriod"/>
            </a:pPr>
            <a:r>
              <a:rPr lang="en-US" dirty="0" smtClean="0"/>
              <a:t>Relatively tall</a:t>
            </a:r>
          </a:p>
          <a:p>
            <a:pPr marL="228600" indent="-228600">
              <a:buAutoNum type="arabicPeriod"/>
            </a:pPr>
            <a:r>
              <a:rPr lang="en-US" dirty="0" smtClean="0"/>
              <a:t>Without incised lines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F67C-77B0-488F-8116-3B27E1DB44D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569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Almost 5 whorls</a:t>
            </a:r>
          </a:p>
          <a:p>
            <a:pPr marL="228600" indent="-228600">
              <a:buAutoNum type="arabicPeriod"/>
            </a:pPr>
            <a:r>
              <a:rPr lang="en-US" dirty="0" smtClean="0"/>
              <a:t>Relatively tall and shiny</a:t>
            </a:r>
          </a:p>
          <a:p>
            <a:pPr marL="228600" indent="-228600">
              <a:buAutoNum type="arabicPeriod"/>
            </a:pPr>
            <a:r>
              <a:rPr lang="en-US" dirty="0" smtClean="0"/>
              <a:t>&lt; 2 mm</a:t>
            </a:r>
          </a:p>
          <a:p>
            <a:pPr marL="228600" indent="-228600">
              <a:buAutoNum type="arabicPeriod"/>
            </a:pPr>
            <a:r>
              <a:rPr lang="en-US" dirty="0" smtClean="0"/>
              <a:t>Transverse lines present</a:t>
            </a:r>
          </a:p>
          <a:p>
            <a:pPr marL="228600" indent="-228600">
              <a:buAutoNum type="arabicPeriod"/>
            </a:pPr>
            <a:r>
              <a:rPr lang="en-US" dirty="0" smtClean="0"/>
              <a:t>Umbilicus small and partly covered by reflection of the lip</a:t>
            </a:r>
          </a:p>
          <a:p>
            <a:pPr marL="228600" indent="-228600">
              <a:buAutoNum type="arabicPeriod"/>
            </a:pPr>
            <a:r>
              <a:rPr lang="en-US" dirty="0" smtClean="0"/>
              <a:t>May be same as snail</a:t>
            </a:r>
            <a:r>
              <a:rPr lang="en-US" baseline="0" dirty="0" smtClean="0"/>
              <a:t> 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F67C-77B0-488F-8116-3B27E1DB44D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8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 smtClean="0"/>
              <a:t>Operculate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2 whorls</a:t>
            </a:r>
          </a:p>
          <a:p>
            <a:pPr marL="228600" indent="-228600">
              <a:buAutoNum type="arabicPeriod"/>
            </a:pPr>
            <a:r>
              <a:rPr lang="en-US" dirty="0" smtClean="0"/>
              <a:t>&lt;</a:t>
            </a:r>
            <a:r>
              <a:rPr lang="en-US" baseline="0" dirty="0" smtClean="0"/>
              <a:t> 2 mm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Tall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Closed umbilicus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F67C-77B0-488F-8116-3B27E1DB44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186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Many, very small transverse ribs/grooves</a:t>
            </a:r>
          </a:p>
          <a:p>
            <a:pPr marL="228600" indent="-228600">
              <a:buAutoNum type="arabicPeriod"/>
            </a:pPr>
            <a:r>
              <a:rPr lang="en-US" dirty="0" smtClean="0"/>
              <a:t>Small umbilicus</a:t>
            </a:r>
          </a:p>
          <a:p>
            <a:pPr marL="228600" indent="-228600">
              <a:buAutoNum type="arabicPeriod"/>
            </a:pPr>
            <a:r>
              <a:rPr lang="en-US" dirty="0" smtClean="0"/>
              <a:t>Relatively flat</a:t>
            </a:r>
          </a:p>
          <a:p>
            <a:pPr marL="228600" indent="-228600">
              <a:buAutoNum type="arabicPeriod"/>
            </a:pPr>
            <a:r>
              <a:rPr lang="en-US" dirty="0" smtClean="0"/>
              <a:t>4.5 whorls</a:t>
            </a:r>
          </a:p>
          <a:p>
            <a:pPr marL="228600" indent="-228600">
              <a:buAutoNum type="arabicPeriod"/>
            </a:pPr>
            <a:r>
              <a:rPr lang="en-US" dirty="0" smtClean="0"/>
              <a:t>About 4 mm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F67C-77B0-488F-8116-3B27E1DB44D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895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Many, very small transverse ribs/grooves</a:t>
            </a:r>
          </a:p>
          <a:p>
            <a:pPr marL="228600" indent="-228600">
              <a:buAutoNum type="arabicPeriod"/>
            </a:pPr>
            <a:r>
              <a:rPr lang="en-US" dirty="0" smtClean="0"/>
              <a:t>Small umbilicus</a:t>
            </a:r>
          </a:p>
          <a:p>
            <a:pPr marL="228600" indent="-228600">
              <a:buAutoNum type="arabicPeriod"/>
            </a:pPr>
            <a:r>
              <a:rPr lang="en-US" dirty="0" smtClean="0"/>
              <a:t>Relatively thick</a:t>
            </a:r>
          </a:p>
          <a:p>
            <a:pPr marL="228600" indent="-228600">
              <a:buAutoNum type="arabicPeriod"/>
            </a:pPr>
            <a:r>
              <a:rPr lang="en-US" dirty="0" smtClean="0"/>
              <a:t>3.5 whorls</a:t>
            </a:r>
          </a:p>
          <a:p>
            <a:pPr marL="228600" indent="-228600">
              <a:buAutoNum type="arabicPeriod"/>
            </a:pPr>
            <a:r>
              <a:rPr lang="en-US" dirty="0" smtClean="0"/>
              <a:t>About 4 mm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F67C-77B0-488F-8116-3B27E1DB44D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507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Almost 5 whorls</a:t>
            </a:r>
          </a:p>
          <a:p>
            <a:pPr marL="228600" indent="-228600">
              <a:buAutoNum type="arabicPeriod"/>
            </a:pPr>
            <a:r>
              <a:rPr lang="en-US" dirty="0" smtClean="0"/>
              <a:t>About 2 mm</a:t>
            </a:r>
          </a:p>
          <a:p>
            <a:pPr marL="228600" indent="-228600">
              <a:buAutoNum type="arabicPeriod"/>
            </a:pPr>
            <a:r>
              <a:rPr lang="en-US" dirty="0" smtClean="0"/>
              <a:t>Small umbilicus</a:t>
            </a:r>
          </a:p>
          <a:p>
            <a:pPr marL="228600" indent="-228600">
              <a:buAutoNum type="arabicPeriod"/>
            </a:pPr>
            <a:r>
              <a:rPr lang="en-US" dirty="0" smtClean="0"/>
              <a:t>Surface</a:t>
            </a:r>
            <a:r>
              <a:rPr lang="en-US" baseline="0" dirty="0" smtClean="0"/>
              <a:t> smooth but lustrous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F67C-77B0-488F-8116-3B27E1DB44D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394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Incised lines</a:t>
            </a:r>
          </a:p>
          <a:p>
            <a:pPr marL="228600" indent="-228600">
              <a:buAutoNum type="arabicPeriod"/>
            </a:pPr>
            <a:r>
              <a:rPr lang="en-US" dirty="0" smtClean="0"/>
              <a:t>4.5 whorls</a:t>
            </a:r>
          </a:p>
          <a:p>
            <a:pPr marL="228600" indent="-228600">
              <a:buAutoNum type="arabicPeriod"/>
            </a:pPr>
            <a:r>
              <a:rPr lang="en-US" dirty="0" smtClean="0"/>
              <a:t>&lt; 2 mm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F67C-77B0-488F-8116-3B27E1DB44D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828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&lt; 2 mm</a:t>
            </a:r>
          </a:p>
          <a:p>
            <a:pPr marL="228600" indent="-228600">
              <a:buAutoNum type="arabicPeriod"/>
            </a:pPr>
            <a:r>
              <a:rPr lang="en-US" dirty="0" smtClean="0"/>
              <a:t>About 4 whorls</a:t>
            </a:r>
          </a:p>
          <a:p>
            <a:pPr marL="228600" indent="-228600">
              <a:buAutoNum type="arabicPeriod"/>
            </a:pPr>
            <a:r>
              <a:rPr lang="en-US" dirty="0" smtClean="0"/>
              <a:t>Incised lines</a:t>
            </a:r>
          </a:p>
          <a:p>
            <a:pPr marL="228600" indent="-228600">
              <a:buAutoNum type="arabicPeriod"/>
            </a:pPr>
            <a:r>
              <a:rPr lang="en-US" dirty="0" smtClean="0"/>
              <a:t>Transverse ribbing weakly developed</a:t>
            </a:r>
          </a:p>
          <a:p>
            <a:pPr marL="228600" indent="-228600">
              <a:buAutoNum type="arabicPeriod"/>
            </a:pPr>
            <a:r>
              <a:rPr lang="en-US" dirty="0" smtClean="0"/>
              <a:t>Umbilicus small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F67C-77B0-488F-8116-3B27E1DB44D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505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&gt; 3 mm</a:t>
            </a:r>
          </a:p>
          <a:p>
            <a:pPr marL="228600" indent="-228600">
              <a:buAutoNum type="arabicPeriod"/>
            </a:pPr>
            <a:r>
              <a:rPr lang="en-US" dirty="0" smtClean="0"/>
              <a:t>Almost 6 whorls</a:t>
            </a:r>
          </a:p>
          <a:p>
            <a:pPr marL="228600" indent="-228600">
              <a:buAutoNum type="arabicPeriod"/>
            </a:pPr>
            <a:r>
              <a:rPr lang="en-US" dirty="0" smtClean="0"/>
              <a:t>Incised lines</a:t>
            </a:r>
          </a:p>
          <a:p>
            <a:pPr marL="228600" indent="-228600">
              <a:buAutoNum type="arabicPeriod"/>
            </a:pPr>
            <a:r>
              <a:rPr lang="en-US" dirty="0" smtClean="0"/>
              <a:t>Body whorl angular</a:t>
            </a:r>
          </a:p>
          <a:p>
            <a:pPr marL="228600" indent="-228600">
              <a:buAutoNum type="arabicPeriod"/>
            </a:pPr>
            <a:r>
              <a:rPr lang="en-US" dirty="0" smtClean="0"/>
              <a:t>Umbilicus small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F67C-77B0-488F-8116-3B27E1DB44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505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4 whorls</a:t>
            </a:r>
          </a:p>
          <a:p>
            <a:pPr marL="228600" indent="-228600">
              <a:buAutoNum type="arabicPeriod"/>
            </a:pPr>
            <a:r>
              <a:rPr lang="en-US" dirty="0" smtClean="0"/>
              <a:t>&lt; 2 mm</a:t>
            </a:r>
          </a:p>
          <a:p>
            <a:pPr marL="228600" indent="-228600">
              <a:buAutoNum type="arabicPeriod"/>
            </a:pPr>
            <a:r>
              <a:rPr lang="en-US" dirty="0" smtClean="0"/>
              <a:t>Shiny white or translucent surface</a:t>
            </a:r>
          </a:p>
          <a:p>
            <a:pPr marL="228600" indent="-228600">
              <a:buAutoNum type="arabicPeriod"/>
            </a:pPr>
            <a:r>
              <a:rPr lang="en-US" dirty="0" smtClean="0"/>
              <a:t>Relatively flat</a:t>
            </a:r>
          </a:p>
          <a:p>
            <a:pPr marL="228600" indent="-228600">
              <a:buAutoNum type="arabicPeriod"/>
            </a:pPr>
            <a:r>
              <a:rPr lang="en-US" dirty="0" smtClean="0"/>
              <a:t>Umbilicus closed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F67C-77B0-488F-8116-3B27E1DB44D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387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5-5.5 whorls</a:t>
            </a:r>
          </a:p>
          <a:p>
            <a:pPr marL="228600" indent="-228600">
              <a:buAutoNum type="arabicPeriod"/>
            </a:pPr>
            <a:r>
              <a:rPr lang="en-US" dirty="0" smtClean="0"/>
              <a:t>&gt; 5 mm</a:t>
            </a:r>
          </a:p>
          <a:p>
            <a:pPr marL="228600" indent="-228600">
              <a:buAutoNum type="arabicPeriod"/>
            </a:pPr>
            <a:r>
              <a:rPr lang="en-US" dirty="0" smtClean="0"/>
              <a:t>Surface translucent and matte finished</a:t>
            </a:r>
          </a:p>
          <a:p>
            <a:pPr marL="228600" indent="-228600">
              <a:buAutoNum type="arabicPeriod"/>
            </a:pPr>
            <a:r>
              <a:rPr lang="en-US" dirty="0" smtClean="0"/>
              <a:t>Transverse</a:t>
            </a:r>
            <a:r>
              <a:rPr lang="en-US" baseline="0" dirty="0" smtClean="0"/>
              <a:t> incised lines present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Umbilicus open and small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Relatively flat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Two-toned coloration - brownish above and white below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F67C-77B0-488F-8116-3B27E1DB44D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73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3 whorls</a:t>
            </a:r>
          </a:p>
          <a:p>
            <a:pPr marL="228600" indent="-228600">
              <a:buAutoNum type="arabicPeriod"/>
            </a:pPr>
            <a:r>
              <a:rPr lang="en-US" dirty="0" smtClean="0"/>
              <a:t>&gt; 2 mm</a:t>
            </a:r>
          </a:p>
          <a:p>
            <a:pPr marL="228600" indent="-228600">
              <a:buAutoNum type="arabicPeriod"/>
            </a:pPr>
            <a:r>
              <a:rPr lang="en-US" dirty="0" smtClean="0"/>
              <a:t>Surface flat white</a:t>
            </a:r>
          </a:p>
          <a:p>
            <a:pPr marL="228600" indent="-228600">
              <a:buAutoNum type="arabicPeriod"/>
            </a:pPr>
            <a:r>
              <a:rPr lang="en-US" dirty="0" smtClean="0"/>
              <a:t>Swelling on </a:t>
            </a:r>
            <a:r>
              <a:rPr lang="en-US" dirty="0" err="1" smtClean="0"/>
              <a:t>columella</a:t>
            </a:r>
            <a:r>
              <a:rPr lang="en-US" baseline="0" dirty="0" err="1" smtClean="0"/>
              <a:t>t</a:t>
            </a: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Umbilicus open and small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Relatively flat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Aperture oblique and flattened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F67C-77B0-488F-8116-3B27E1DB44D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73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3.5 whorls at 1.3 mm</a:t>
            </a:r>
          </a:p>
          <a:p>
            <a:pPr marL="228600" indent="-228600">
              <a:buAutoNum type="arabicPeriod"/>
            </a:pPr>
            <a:r>
              <a:rPr lang="en-US" dirty="0" smtClean="0"/>
              <a:t>Asymmetric aperture</a:t>
            </a:r>
          </a:p>
          <a:p>
            <a:pPr marL="228600" indent="-228600">
              <a:buAutoNum type="arabicPeriod"/>
            </a:pPr>
            <a:r>
              <a:rPr lang="en-US" dirty="0" smtClean="0"/>
              <a:t>Bump on columellar lip</a:t>
            </a:r>
          </a:p>
          <a:p>
            <a:pPr marL="228600" indent="-228600">
              <a:buAutoNum type="arabicPeriod"/>
            </a:pPr>
            <a:r>
              <a:rPr lang="en-US" dirty="0" smtClean="0"/>
              <a:t>Small umbilicus</a:t>
            </a:r>
          </a:p>
          <a:p>
            <a:pPr marL="228600" indent="-228600">
              <a:buAutoNum type="arabicPeriod"/>
            </a:pPr>
            <a:r>
              <a:rPr lang="en-US" dirty="0" smtClean="0"/>
              <a:t>Shiny surface with poorly developed transverse</a:t>
            </a:r>
            <a:r>
              <a:rPr lang="en-US" baseline="0" dirty="0" smtClean="0"/>
              <a:t> lines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Not any other white or brown disks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F67C-77B0-488F-8116-3B27E1DB44D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35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 smtClean="0"/>
              <a:t>Operculate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6 whorls</a:t>
            </a:r>
          </a:p>
          <a:p>
            <a:pPr marL="228600" indent="-228600">
              <a:buAutoNum type="arabicPeriod"/>
            </a:pPr>
            <a:r>
              <a:rPr lang="en-US" dirty="0" smtClean="0"/>
              <a:t>&gt; 3 mm, obese</a:t>
            </a:r>
          </a:p>
          <a:p>
            <a:pPr marL="228600" indent="-228600">
              <a:buAutoNum type="arabicPeriod"/>
            </a:pPr>
            <a:r>
              <a:rPr lang="en-US" dirty="0" smtClean="0"/>
              <a:t>Sharply pointed columella lamella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F67C-77B0-488F-8116-3B27E1DB44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3152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&gt; 4 whorls</a:t>
            </a:r>
          </a:p>
          <a:p>
            <a:pPr marL="228600" indent="-228600">
              <a:buAutoNum type="arabicPeriod"/>
            </a:pPr>
            <a:r>
              <a:rPr lang="en-US" dirty="0" smtClean="0"/>
              <a:t>Shiny surface</a:t>
            </a:r>
          </a:p>
          <a:p>
            <a:pPr marL="228600" indent="-228600">
              <a:buAutoNum type="arabicPeriod"/>
            </a:pPr>
            <a:r>
              <a:rPr lang="en-US" dirty="0" smtClean="0"/>
              <a:t>Relatively tall</a:t>
            </a:r>
          </a:p>
          <a:p>
            <a:pPr marL="228600" indent="-228600">
              <a:buAutoNum type="arabicPeriod"/>
            </a:pPr>
            <a:r>
              <a:rPr lang="en-US" dirty="0" smtClean="0"/>
              <a:t>Tiny umbilicus</a:t>
            </a:r>
          </a:p>
          <a:p>
            <a:pPr marL="228600" indent="-228600">
              <a:buAutoNum type="arabicPeriod"/>
            </a:pPr>
            <a:r>
              <a:rPr lang="en-US" dirty="0" err="1" smtClean="0"/>
              <a:t>Asymetric</a:t>
            </a:r>
            <a:r>
              <a:rPr lang="en-US" dirty="0" smtClean="0"/>
              <a:t>, flattened aperture</a:t>
            </a:r>
          </a:p>
          <a:p>
            <a:pPr marL="228600" indent="-228600">
              <a:buAutoNum type="arabicPeriod"/>
            </a:pPr>
            <a:r>
              <a:rPr lang="en-US" dirty="0" smtClean="0"/>
              <a:t>Weakly developed transverse lines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F67C-77B0-488F-8116-3B27E1DB44D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8118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2.5 whorls&lt; 2 mm</a:t>
            </a:r>
          </a:p>
          <a:p>
            <a:pPr marL="228600" indent="-228600">
              <a:buAutoNum type="arabicPeriod"/>
            </a:pPr>
            <a:r>
              <a:rPr lang="en-US" dirty="0" smtClean="0"/>
              <a:t>Numerous</a:t>
            </a:r>
            <a:r>
              <a:rPr lang="en-US" baseline="0" dirty="0" smtClean="0"/>
              <a:t> transverse incised lines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Small umbilicus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Last whorl expanding rapidly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Apex rather flat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Shell transparent brown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F67C-77B0-488F-8116-3B27E1DB44D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857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Surface with transverse wrinkles and tiny papillae</a:t>
            </a:r>
          </a:p>
          <a:p>
            <a:pPr marL="228600" indent="-228600">
              <a:buAutoNum type="arabicPeriod"/>
            </a:pPr>
            <a:r>
              <a:rPr lang="en-US" dirty="0" smtClean="0"/>
              <a:t>Lip reflected in adults</a:t>
            </a:r>
          </a:p>
          <a:p>
            <a:pPr marL="228600" indent="-228600">
              <a:buAutoNum type="arabicPeriod"/>
            </a:pPr>
            <a:r>
              <a:rPr lang="en-US" dirty="0" smtClean="0"/>
              <a:t>One lamella</a:t>
            </a:r>
            <a:r>
              <a:rPr lang="en-US" baseline="0" dirty="0" smtClean="0"/>
              <a:t> near aperture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Complex parietal lamella system about 60 degrees inside of aperture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Palatal complex of about 5 longitudinal lamella and 1-2 small tubercles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Parietal and palatal complex repeated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Umbilicus wide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F67C-77B0-488F-8116-3B27E1DB44D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668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Surface with transverse wrinkles and tiny papillae</a:t>
            </a:r>
          </a:p>
          <a:p>
            <a:pPr marL="228600" indent="-228600">
              <a:buAutoNum type="arabicPeriod"/>
            </a:pPr>
            <a:r>
              <a:rPr lang="en-US" dirty="0" smtClean="0"/>
              <a:t>Lip reflected in adults</a:t>
            </a:r>
          </a:p>
          <a:p>
            <a:pPr marL="228600" indent="-228600">
              <a:buAutoNum type="arabicPeriod"/>
            </a:pPr>
            <a:r>
              <a:rPr lang="en-US" dirty="0" smtClean="0"/>
              <a:t>One lamella</a:t>
            </a:r>
            <a:r>
              <a:rPr lang="en-US" baseline="0" dirty="0" smtClean="0"/>
              <a:t> near aperture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Complex parietal lamella system about 60 degrees inside of aperture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Palatal complex of about 5 longitudinal lamella and 1-2 small tubercles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Parietal and palatal complex repeated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Umbilicus wide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F67C-77B0-488F-8116-3B27E1DB44D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668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F67C-77B0-488F-8116-3B27E1DB44D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66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&lt; 2 mm</a:t>
            </a:r>
          </a:p>
          <a:p>
            <a:pPr marL="228600" indent="-228600">
              <a:buAutoNum type="arabicPeriod"/>
            </a:pPr>
            <a:r>
              <a:rPr lang="en-US" dirty="0" smtClean="0"/>
              <a:t>White and tall</a:t>
            </a:r>
          </a:p>
          <a:p>
            <a:pPr marL="228600" indent="-228600">
              <a:buAutoNum type="arabicPeriod"/>
            </a:pPr>
            <a:r>
              <a:rPr lang="en-US" dirty="0" smtClean="0"/>
              <a:t>Reflected lip</a:t>
            </a:r>
          </a:p>
          <a:p>
            <a:pPr marL="228600" indent="-228600">
              <a:buAutoNum type="arabicPeriod"/>
            </a:pPr>
            <a:r>
              <a:rPr lang="en-US" dirty="0" smtClean="0"/>
              <a:t>Two lamellae in aperture</a:t>
            </a:r>
          </a:p>
          <a:p>
            <a:pPr marL="228600" indent="-228600">
              <a:buAutoNum type="arabicPeriod"/>
            </a:pPr>
            <a:r>
              <a:rPr lang="en-US" dirty="0" smtClean="0"/>
              <a:t>Ribbing evident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F67C-77B0-488F-8116-3B27E1DB44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58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Shiny surface with rib striations</a:t>
            </a:r>
          </a:p>
          <a:p>
            <a:pPr marL="228600" indent="-228600">
              <a:buAutoNum type="arabicPeriod"/>
            </a:pPr>
            <a:r>
              <a:rPr lang="en-US" dirty="0" smtClean="0"/>
              <a:t>5-5.5 whorls</a:t>
            </a:r>
          </a:p>
          <a:p>
            <a:pPr marL="228600" indent="-228600">
              <a:buAutoNum type="arabicPeriod"/>
            </a:pPr>
            <a:r>
              <a:rPr lang="en-US" dirty="0" smtClean="0"/>
              <a:t>&gt; 3 mm</a:t>
            </a:r>
          </a:p>
          <a:p>
            <a:pPr marL="228600" indent="-228600">
              <a:buAutoNum type="arabicPeriod"/>
            </a:pPr>
            <a:r>
              <a:rPr lang="en-US" dirty="0" smtClean="0"/>
              <a:t>Reflected lip</a:t>
            </a:r>
          </a:p>
          <a:p>
            <a:pPr marL="228600" indent="-228600">
              <a:buAutoNum type="arabicPeriod"/>
            </a:pPr>
            <a:r>
              <a:rPr lang="en-US" dirty="0" smtClean="0"/>
              <a:t>Complex group of lamellae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F67C-77B0-488F-8116-3B27E1DB44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68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3.5 whorls</a:t>
            </a:r>
          </a:p>
          <a:p>
            <a:pPr marL="228600" indent="-228600">
              <a:buAutoNum type="arabicPeriod"/>
            </a:pPr>
            <a:r>
              <a:rPr lang="en-US" dirty="0" smtClean="0"/>
              <a:t>About 1.3 mm</a:t>
            </a:r>
          </a:p>
          <a:p>
            <a:pPr marL="228600" indent="-228600">
              <a:buAutoNum type="arabicPeriod"/>
            </a:pPr>
            <a:r>
              <a:rPr lang="en-US" dirty="0" smtClean="0"/>
              <a:t>Ribbing begins after 1.5 whorls</a:t>
            </a:r>
          </a:p>
          <a:p>
            <a:pPr marL="228600" indent="-228600">
              <a:buAutoNum type="arabicPeriod"/>
            </a:pPr>
            <a:r>
              <a:rPr lang="en-US" dirty="0" smtClean="0"/>
              <a:t>Umbilicus wide</a:t>
            </a:r>
          </a:p>
          <a:p>
            <a:pPr marL="228600" indent="-228600">
              <a:buAutoNum type="arabicPeriod"/>
            </a:pPr>
            <a:r>
              <a:rPr lang="en-US" dirty="0" smtClean="0"/>
              <a:t>Complex array of lamellae</a:t>
            </a:r>
          </a:p>
          <a:p>
            <a:pPr marL="228600" indent="-228600">
              <a:buAutoNum type="arabicPeriod"/>
            </a:pPr>
            <a:r>
              <a:rPr lang="en-US" dirty="0" smtClean="0"/>
              <a:t>Possibly, but not probably, juvenile of species 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F67C-77B0-488F-8116-3B27E1DB44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60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About 8 mm</a:t>
            </a:r>
          </a:p>
          <a:p>
            <a:pPr marL="228600" indent="-228600">
              <a:buAutoNum type="arabicPeriod"/>
            </a:pPr>
            <a:r>
              <a:rPr lang="en-US" dirty="0" smtClean="0"/>
              <a:t>6 whorls</a:t>
            </a:r>
          </a:p>
          <a:p>
            <a:pPr marL="228600" indent="-228600">
              <a:buAutoNum type="arabicPeriod"/>
            </a:pPr>
            <a:r>
              <a:rPr lang="en-US" dirty="0" smtClean="0"/>
              <a:t>Umbilicus close</a:t>
            </a:r>
          </a:p>
          <a:p>
            <a:pPr marL="228600" indent="-228600">
              <a:buAutoNum type="arabicPeriod"/>
            </a:pPr>
            <a:r>
              <a:rPr lang="en-US" dirty="0" smtClean="0"/>
              <a:t>Columellar fold merges smoothly with aperture</a:t>
            </a:r>
          </a:p>
          <a:p>
            <a:pPr marL="228600" indent="-228600">
              <a:buAutoNum type="arabicPeriod"/>
            </a:pPr>
            <a:r>
              <a:rPr lang="en-US" dirty="0" smtClean="0"/>
              <a:t>Sutures not crenulated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F67C-77B0-488F-8116-3B27E1DB44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02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5 whorls</a:t>
            </a:r>
          </a:p>
          <a:p>
            <a:pPr marL="228600" indent="-228600">
              <a:buAutoNum type="arabicPeriod"/>
            </a:pPr>
            <a:r>
              <a:rPr lang="en-US" dirty="0" smtClean="0"/>
              <a:t>Almost 5 mm</a:t>
            </a:r>
          </a:p>
          <a:p>
            <a:pPr marL="228600" indent="-228600">
              <a:buAutoNum type="arabicPeriod"/>
            </a:pPr>
            <a:r>
              <a:rPr lang="en-US" dirty="0" smtClean="0"/>
              <a:t>Growth wrinkles well developed</a:t>
            </a:r>
          </a:p>
          <a:p>
            <a:pPr marL="228600" indent="-228600">
              <a:buAutoNum type="arabicPeriod"/>
            </a:pPr>
            <a:r>
              <a:rPr lang="en-US" dirty="0" smtClean="0"/>
              <a:t>Umbilicus open</a:t>
            </a:r>
          </a:p>
          <a:p>
            <a:pPr marL="228600" indent="-228600">
              <a:buAutoNum type="arabicPeriod"/>
            </a:pPr>
            <a:r>
              <a:rPr lang="en-US" dirty="0" smtClean="0"/>
              <a:t>Columellar fold continuous with outer</a:t>
            </a:r>
            <a:r>
              <a:rPr lang="en-US" baseline="0" dirty="0" smtClean="0"/>
              <a:t> lip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F67C-77B0-488F-8116-3B27E1DB44D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09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White,</a:t>
            </a:r>
            <a:r>
              <a:rPr lang="en-US" baseline="0" dirty="0" smtClean="0"/>
              <a:t> tall shell with conspicuous growth wrinkles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About 4.5 whorls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A bit over 3 mm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F67C-77B0-488F-8116-3B27E1DB44D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15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E2CB-06F6-4B9A-94F2-BCCD811923D9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3C68-8553-4517-A4CF-9DA837718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60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E2CB-06F6-4B9A-94F2-BCCD811923D9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3C68-8553-4517-A4CF-9DA837718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20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E2CB-06F6-4B9A-94F2-BCCD811923D9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3C68-8553-4517-A4CF-9DA837718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88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E2CB-06F6-4B9A-94F2-BCCD811923D9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3C68-8553-4517-A4CF-9DA837718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55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E2CB-06F6-4B9A-94F2-BCCD811923D9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3C68-8553-4517-A4CF-9DA837718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E2CB-06F6-4B9A-94F2-BCCD811923D9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3C68-8553-4517-A4CF-9DA837718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00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E2CB-06F6-4B9A-94F2-BCCD811923D9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3C68-8553-4517-A4CF-9DA837718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483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E2CB-06F6-4B9A-94F2-BCCD811923D9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3C68-8553-4517-A4CF-9DA837718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130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E2CB-06F6-4B9A-94F2-BCCD811923D9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3C68-8553-4517-A4CF-9DA837718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757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E2CB-06F6-4B9A-94F2-BCCD811923D9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3C68-8553-4517-A4CF-9DA837718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186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E2CB-06F6-4B9A-94F2-BCCD811923D9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3C68-8553-4517-A4CF-9DA837718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92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BE2CB-06F6-4B9A-94F2-BCCD811923D9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43C68-8553-4517-A4CF-9DA837718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32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Land Snails of a cave area in</a:t>
            </a:r>
            <a:br>
              <a:rPr lang="en-US" dirty="0" smtClean="0"/>
            </a:br>
            <a:r>
              <a:rPr lang="en-US" dirty="0" smtClean="0"/>
              <a:t>Cao Bang Province, Vietnam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Robert Wayne Van </a:t>
            </a:r>
            <a:r>
              <a:rPr lang="en-US" dirty="0" smtClean="0"/>
              <a:t>Devender</a:t>
            </a:r>
          </a:p>
          <a:p>
            <a:r>
              <a:rPr lang="en-US" dirty="0" smtClean="0"/>
              <a:t>Department of Biology</a:t>
            </a:r>
          </a:p>
          <a:p>
            <a:r>
              <a:rPr lang="en-US" dirty="0" smtClean="0"/>
              <a:t>Appalachian State University</a:t>
            </a:r>
          </a:p>
          <a:p>
            <a:r>
              <a:rPr lang="en-US" dirty="0" smtClean="0"/>
              <a:t>Boone, North Carolina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408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7924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Snail 21</a:t>
            </a:r>
            <a:endParaRPr lang="en-US" dirty="0"/>
          </a:p>
        </p:txBody>
      </p:sp>
      <p:pic>
        <p:nvPicPr>
          <p:cNvPr id="21506" name="Picture 2" descr="F:\z15VI2016\Subulinid 1\subulinid 1 Vietnam Cao Bang 2016 composite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24" y="685800"/>
            <a:ext cx="7881276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6924" y="6477000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Subulinidae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465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7924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Snail 22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6924" y="6477000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Subulinidae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F:\z15VI2016\Subulinid 2\subulinid 2 Vietnam Cao Bang 2016 compos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117"/>
            <a:ext cx="9144000" cy="567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465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7924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Snail 30</a:t>
            </a:r>
            <a:endParaRPr lang="en-US" dirty="0"/>
          </a:p>
        </p:txBody>
      </p:sp>
      <p:pic>
        <p:nvPicPr>
          <p:cNvPr id="3074" name="Picture 2" descr="F:\zz 15 VI 2016\white tall\output\subulinid 4 Vietnam Cao Bang 2016 compos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609600"/>
            <a:ext cx="8698253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465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7924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Snail 31</a:t>
            </a:r>
            <a:endParaRPr lang="en-US" dirty="0"/>
          </a:p>
        </p:txBody>
      </p:sp>
      <p:pic>
        <p:nvPicPr>
          <p:cNvPr id="4098" name="Picture 2" descr="F:\zz 15 VI 2016\ridged tall snail\Snail 1 Vietnam Cao Bang 2016 compos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46966"/>
            <a:ext cx="8534400" cy="59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807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7924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Snail 23</a:t>
            </a:r>
            <a:endParaRPr lang="en-US" dirty="0"/>
          </a:p>
        </p:txBody>
      </p:sp>
      <p:pic>
        <p:nvPicPr>
          <p:cNvPr id="23554" name="Picture 2" descr="F:\z15VI2016\Subulinid 3\subulinid 3 Vietnam Cao Bang 2016 compos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6202"/>
            <a:ext cx="9144000" cy="542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6324600"/>
            <a:ext cx="110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immature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465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7924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Snail 29</a:t>
            </a:r>
            <a:endParaRPr lang="en-US" dirty="0"/>
          </a:p>
        </p:txBody>
      </p:sp>
      <p:pic>
        <p:nvPicPr>
          <p:cNvPr id="2050" name="Picture 2" descr="F:\zz 15 VI 2016\top of tall\output\top of shell  Vietnam Cao Bang 2016 composite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46238"/>
            <a:ext cx="8021658" cy="593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465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7924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Snail 24</a:t>
            </a:r>
            <a:endParaRPr lang="en-US" dirty="0"/>
          </a:p>
        </p:txBody>
      </p:sp>
      <p:pic>
        <p:nvPicPr>
          <p:cNvPr id="24578" name="Picture 2" descr="F:\z15VI2016\Subulinidae\Subulinidae small Vietnam Cao Bang 2016 compos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9238"/>
            <a:ext cx="9144000" cy="501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465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7924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Snail 25</a:t>
            </a:r>
            <a:endParaRPr lang="en-US" dirty="0"/>
          </a:p>
        </p:txBody>
      </p:sp>
      <p:pic>
        <p:nvPicPr>
          <p:cNvPr id="25602" name="Picture 2" descr="F:\z15VI2016\Subulinid sinistral\subulinid sinistral Vietnam Cao Bang 2016 compos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772400" cy="552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465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7924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Snail 1</a:t>
            </a:r>
            <a:endParaRPr lang="en-US" dirty="0"/>
          </a:p>
        </p:txBody>
      </p:sp>
      <p:pic>
        <p:nvPicPr>
          <p:cNvPr id="1026" name="Picture 2" descr="F:\z15VI2016\Bradybaenidae\Bradybaenidae Vietnam Cao Bang 2016 composite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7262087" cy="551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432" y="6412468"/>
            <a:ext cx="1699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Bradybaenidae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50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7924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Snail 18</a:t>
            </a:r>
            <a:endParaRPr lang="en-US" dirty="0"/>
          </a:p>
        </p:txBody>
      </p:sp>
      <p:pic>
        <p:nvPicPr>
          <p:cNvPr id="18434" name="Picture 2" descr="F:\z15VI2016\White angular\white top Vietnam Cao Bang 2016 compos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7696200" cy="569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6412468"/>
            <a:ext cx="2673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Bradybaenidae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immature?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465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Visited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cave area for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about 1.5 hours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Collected ca. 1 liter of soil samples from under vegetation at base of limestone outcrops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Dried soil and passed it through a two-stage soil sieve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Picked snail shells from all samples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Sorted, cleaned and imaged representatives of all “species”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6369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7924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Snail 2</a:t>
            </a:r>
            <a:endParaRPr lang="en-US" dirty="0"/>
          </a:p>
        </p:txBody>
      </p:sp>
      <p:pic>
        <p:nvPicPr>
          <p:cNvPr id="2050" name="Picture 2" descr="F:\z15VI2016\Trochomorphus\Trochomorphus Viertnam Cao Bang 2016 composi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00238"/>
            <a:ext cx="732635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4767" y="6336268"/>
            <a:ext cx="3566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Trochomorphidae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Trochomorphus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465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7924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Snail 15</a:t>
            </a:r>
            <a:endParaRPr lang="en-US" dirty="0"/>
          </a:p>
        </p:txBody>
      </p:sp>
      <p:pic>
        <p:nvPicPr>
          <p:cNvPr id="15363" name="Picture 3" descr="F:\z15VI2016\small tall cone\small tall cone Vietnam Cao Bang 2016 compos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7086600" cy="576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465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7924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Snail 4</a:t>
            </a:r>
            <a:endParaRPr lang="en-US" dirty="0"/>
          </a:p>
        </p:txBody>
      </p:sp>
      <p:pic>
        <p:nvPicPr>
          <p:cNvPr id="4098" name="Picture 2" descr="F:\z15VI2016\brown cones\brown cone Vietnam Cao Bang 2016 composite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931" y="685800"/>
            <a:ext cx="6840869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465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7924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Snail 20</a:t>
            </a:r>
            <a:endParaRPr lang="en-US" dirty="0"/>
          </a:p>
        </p:txBody>
      </p:sp>
      <p:pic>
        <p:nvPicPr>
          <p:cNvPr id="20482" name="Picture 2" descr="F:\z15VI2016\Zonitoid tall\taller zonitoid Vietnam Cao Bang 2016 compos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276" y="685800"/>
            <a:ext cx="6930924" cy="578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465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7924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Snail 5</a:t>
            </a:r>
            <a:endParaRPr lang="en-US" dirty="0"/>
          </a:p>
        </p:txBody>
      </p:sp>
      <p:pic>
        <p:nvPicPr>
          <p:cNvPr id="5122" name="Picture 2" descr="F:\z15VI2016\Brown disk 1\brown disk 1 Vietnam Cao Bang 2016 composite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8382000" cy="583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4655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7924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Snail 6</a:t>
            </a:r>
            <a:endParaRPr lang="en-US" dirty="0"/>
          </a:p>
        </p:txBody>
      </p:sp>
      <p:pic>
        <p:nvPicPr>
          <p:cNvPr id="6146" name="Picture 2" descr="F:\z15VI2016\brown disk 2\brown disk 2 Vietnam Cao Bang 2016 compos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8229600" cy="604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4655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7924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Snail 12</a:t>
            </a:r>
            <a:endParaRPr lang="en-US" dirty="0"/>
          </a:p>
        </p:txBody>
      </p:sp>
      <p:pic>
        <p:nvPicPr>
          <p:cNvPr id="12290" name="Picture 2" descr="F:\z15VI2016\small brown 1\small brown 1 Vietnam Cao Bang 2016 compos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599"/>
            <a:ext cx="7772400" cy="575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465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7924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Snail 3</a:t>
            </a:r>
            <a:endParaRPr lang="en-US" dirty="0"/>
          </a:p>
        </p:txBody>
      </p:sp>
      <p:pic>
        <p:nvPicPr>
          <p:cNvPr id="3074" name="Picture 2" descr="F:\z15VI2016\brown cone 2\brown cone 2 Vietnam Cao Bang 2016 compos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97030"/>
            <a:ext cx="7086600" cy="565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4655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7924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Snail 13</a:t>
            </a:r>
            <a:endParaRPr lang="en-US" dirty="0"/>
          </a:p>
        </p:txBody>
      </p:sp>
      <p:pic>
        <p:nvPicPr>
          <p:cNvPr id="13314" name="Picture 2" descr="F:\z15VI2016\small brown 2\small brown 2 Vietnam Cao Bang 2016 compos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476270" cy="578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4655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7924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Snail 32</a:t>
            </a:r>
            <a:endParaRPr lang="en-US" dirty="0"/>
          </a:p>
        </p:txBody>
      </p:sp>
      <p:pic>
        <p:nvPicPr>
          <p:cNvPr id="5122" name="Picture 2" descr="F:\zz 15 VI 2016\short cone\snail 2 Vietnam Cao Bang 2016 compos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799"/>
            <a:ext cx="6910452" cy="589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335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34000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Operculate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snails – 3 species</a:t>
            </a:r>
          </a:p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Carychium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 species</a:t>
            </a:r>
          </a:p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Trochomorphus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 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Bradybaenidae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 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Plectopylidae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 species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White, toothed cone – 1 species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spire snails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species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Flat brown snails – 5-6 species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Flat white species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3-4 species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Taller brown snails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species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Snails with deep incised lines – 3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Ariophantidae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 species alive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TOTAL –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3420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7924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Snail 16</a:t>
            </a:r>
            <a:endParaRPr lang="en-US" dirty="0"/>
          </a:p>
        </p:txBody>
      </p:sp>
      <p:pic>
        <p:nvPicPr>
          <p:cNvPr id="16386" name="Picture 2" descr="F:\z15VI2016\small white\small white flat Vietnam Cao Bang 2016 composite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096402" cy="568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4655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7924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Snail 19</a:t>
            </a:r>
            <a:endParaRPr lang="en-US" dirty="0"/>
          </a:p>
        </p:txBody>
      </p:sp>
      <p:pic>
        <p:nvPicPr>
          <p:cNvPr id="19458" name="Picture 2" descr="F:\z15VI2016\white disk\white disk Vietnam Cao Bang 2016 composite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1"/>
            <a:ext cx="7772400" cy="575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4655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7924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Snail 33</a:t>
            </a:r>
            <a:endParaRPr lang="en-US" dirty="0"/>
          </a:p>
        </p:txBody>
      </p:sp>
      <p:pic>
        <p:nvPicPr>
          <p:cNvPr id="1026" name="Picture 2" descr="F:\zz 15 VI 2016\white immature\output\white immature Vietnam Cao Bang 2016 compos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6959649" cy="527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2866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7924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Snail 26</a:t>
            </a:r>
            <a:endParaRPr lang="en-US" dirty="0"/>
          </a:p>
        </p:txBody>
      </p:sp>
      <p:pic>
        <p:nvPicPr>
          <p:cNvPr id="26626" name="Picture 2" descr="F:\z15VI2016\immatue shouldered\immature Vietnam Cao Bang 2016 compos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7660453" cy="579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4655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7924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Snail 14</a:t>
            </a:r>
            <a:endParaRPr lang="en-US" dirty="0"/>
          </a:p>
        </p:txBody>
      </p:sp>
      <p:pic>
        <p:nvPicPr>
          <p:cNvPr id="14338" name="Picture 2" descr="F:\z15VI2016\small brown 3\small brown 3 Vietnam Cao Bang 2016 compos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21425"/>
            <a:ext cx="8001000" cy="592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4655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7924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Snail 28</a:t>
            </a:r>
            <a:endParaRPr lang="en-US" dirty="0"/>
          </a:p>
        </p:txBody>
      </p:sp>
      <p:pic>
        <p:nvPicPr>
          <p:cNvPr id="1026" name="Picture 2" descr="F:\zz 15 VI 2016\tiny brown disk\output\tiny brown disk Vietnam Cao Bang 2016 compos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47" y="685800"/>
            <a:ext cx="7365453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4655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7924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Snail 27</a:t>
            </a:r>
            <a:endParaRPr lang="en-US" dirty="0"/>
          </a:p>
        </p:txBody>
      </p:sp>
      <p:pic>
        <p:nvPicPr>
          <p:cNvPr id="1026" name="Picture 2" descr="F:\z15VI2016\Plectopylidae\Plectopylidae Vietnam Cao Bang 2016 composite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2000"/>
            <a:ext cx="622334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6324600"/>
            <a:ext cx="144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Plectopylidae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4655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7924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Snail 27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14400" y="6324600"/>
            <a:ext cx="144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Plectopylidae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F:\z15VI2016\Plectopylidae\Plectopylidae Vietnam Cao Bang 2016 composite 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3828935" cy="329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z15VI2016\Plectopylidae\Plectopylidae Vietnam Cao Bang 2016 composite 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762000"/>
            <a:ext cx="4454604" cy="329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z15VI2016\Plectopylidae\Plectopylidae Vietnam Cao Bang 2016 composite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595" y="4114801"/>
            <a:ext cx="3038209" cy="266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1737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7924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Snail </a:t>
            </a:r>
            <a:r>
              <a:rPr lang="en-US" dirty="0" smtClean="0"/>
              <a:t>34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14400" y="6324600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Ariophantidae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19 mm shell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E:\Vietnam 2016 RWV\Cao Bang images sorted\snails\Ariophantidae 19 mm VN Cao Bang Phia Den  site 3 1 VI 2016 (6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1" r="9474"/>
          <a:stretch/>
        </p:blipFill>
        <p:spPr bwMode="auto">
          <a:xfrm>
            <a:off x="304800" y="762000"/>
            <a:ext cx="8277726" cy="492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41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7924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Snail 8</a:t>
            </a:r>
            <a:endParaRPr lang="en-US" dirty="0"/>
          </a:p>
        </p:txBody>
      </p:sp>
      <p:pic>
        <p:nvPicPr>
          <p:cNvPr id="8194" name="Picture 2" descr="F:\z15VI2016\Cyclophoridae\Chamalcaeus VN Cao Bang 2016  composite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7367117" cy="564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6477000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Cyclophoridae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Chamalcaeus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465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7924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Snail 9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2027" y="6477000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Cyclophoridae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F:\z15VI2016\small cyclophorid\output\small cyclophorid Vietnam Cao Bang 2016 compos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91211"/>
            <a:ext cx="7240571" cy="592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465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7924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Snail 10</a:t>
            </a:r>
            <a:endParaRPr lang="en-US" dirty="0"/>
          </a:p>
        </p:txBody>
      </p:sp>
      <p:pic>
        <p:nvPicPr>
          <p:cNvPr id="10243" name="Picture 3" descr="F:\z15VI2016\Diplommatina\Diplommatina Vietnam Cao Bang 2016 composite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0861"/>
            <a:ext cx="9144000" cy="507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6477000"/>
            <a:ext cx="3314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Diplommatinidae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Diplommatina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465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7924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Snail 7</a:t>
            </a:r>
            <a:endParaRPr lang="en-US" dirty="0"/>
          </a:p>
        </p:txBody>
      </p:sp>
      <p:pic>
        <p:nvPicPr>
          <p:cNvPr id="7170" name="Picture 2" descr="F:\z15VI2016\Carychium\Carychium Vietnam Cao Bang 2016 composite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8458200" cy="573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6477000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Ellobiidae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Carychium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465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7924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Snail 11</a:t>
            </a:r>
            <a:endParaRPr lang="en-US" dirty="0"/>
          </a:p>
        </p:txBody>
      </p:sp>
      <p:pic>
        <p:nvPicPr>
          <p:cNvPr id="11266" name="Picture 2" descr="F:\z15VI2016\Enneidae cf\Enneaidae Vietnam Cao Bang 2016 composite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7163"/>
            <a:ext cx="9144000" cy="518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647700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Streptaxidae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Enneinae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465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7924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Snail 17</a:t>
            </a:r>
            <a:endParaRPr lang="en-US" dirty="0"/>
          </a:p>
        </p:txBody>
      </p:sp>
      <p:pic>
        <p:nvPicPr>
          <p:cNvPr id="17410" name="Picture 2" descr="F:\z15VI2016\toothed cone Vietnam Cao Bang 2016\toothed cone Vietnam Cao Bang 2016 composite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734864"/>
            <a:ext cx="7239000" cy="587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465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972</Words>
  <Application>Microsoft Office PowerPoint</Application>
  <PresentationFormat>On-screen Show (4:3)</PresentationFormat>
  <Paragraphs>282</Paragraphs>
  <Slides>38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Land Snails of a cave area in Cao Bang Province, Vietnam</vt:lpstr>
      <vt:lpstr>Methods</vt:lpstr>
      <vt:lpstr>Results</vt:lpstr>
      <vt:lpstr>Snail 8</vt:lpstr>
      <vt:lpstr>Snail 9</vt:lpstr>
      <vt:lpstr>Snail 10</vt:lpstr>
      <vt:lpstr>Snail 7</vt:lpstr>
      <vt:lpstr>Snail 11</vt:lpstr>
      <vt:lpstr>Snail 17</vt:lpstr>
      <vt:lpstr>Snail 21</vt:lpstr>
      <vt:lpstr>Snail 22</vt:lpstr>
      <vt:lpstr>Snail 30</vt:lpstr>
      <vt:lpstr>Snail 31</vt:lpstr>
      <vt:lpstr>Snail 23</vt:lpstr>
      <vt:lpstr>Snail 29</vt:lpstr>
      <vt:lpstr>Snail 24</vt:lpstr>
      <vt:lpstr>Snail 25</vt:lpstr>
      <vt:lpstr>Snail 1</vt:lpstr>
      <vt:lpstr>Snail 18</vt:lpstr>
      <vt:lpstr>Snail 2</vt:lpstr>
      <vt:lpstr>Snail 15</vt:lpstr>
      <vt:lpstr>Snail 4</vt:lpstr>
      <vt:lpstr>Snail 20</vt:lpstr>
      <vt:lpstr>Snail 5</vt:lpstr>
      <vt:lpstr>Snail 6</vt:lpstr>
      <vt:lpstr>Snail 12</vt:lpstr>
      <vt:lpstr>Snail 3</vt:lpstr>
      <vt:lpstr>Snail 13</vt:lpstr>
      <vt:lpstr>Snail 32</vt:lpstr>
      <vt:lpstr>Snail 16</vt:lpstr>
      <vt:lpstr>Snail 19</vt:lpstr>
      <vt:lpstr>Snail 33</vt:lpstr>
      <vt:lpstr>Snail 26</vt:lpstr>
      <vt:lpstr>Snail 14</vt:lpstr>
      <vt:lpstr>Snail 28</vt:lpstr>
      <vt:lpstr>Snail 27</vt:lpstr>
      <vt:lpstr>Snail 27</vt:lpstr>
      <vt:lpstr>Snail 34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 Snails of a Cave area Cao Bang Province, Vietnam</dc:title>
  <dc:creator>Robert</dc:creator>
  <cp:lastModifiedBy>Robert</cp:lastModifiedBy>
  <cp:revision>25</cp:revision>
  <dcterms:created xsi:type="dcterms:W3CDTF">2016-06-19T02:16:40Z</dcterms:created>
  <dcterms:modified xsi:type="dcterms:W3CDTF">2016-06-24T14:04:45Z</dcterms:modified>
</cp:coreProperties>
</file>