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2" r:id="rId4"/>
    <p:sldId id="283" r:id="rId5"/>
    <p:sldId id="284" r:id="rId6"/>
    <p:sldId id="293" r:id="rId7"/>
    <p:sldId id="260" r:id="rId8"/>
    <p:sldId id="261" r:id="rId9"/>
    <p:sldId id="262" r:id="rId10"/>
    <p:sldId id="285" r:id="rId11"/>
    <p:sldId id="286" r:id="rId12"/>
    <p:sldId id="287" r:id="rId13"/>
    <p:sldId id="288" r:id="rId14"/>
    <p:sldId id="289" r:id="rId15"/>
    <p:sldId id="294" r:id="rId16"/>
    <p:sldId id="290" r:id="rId17"/>
    <p:sldId id="295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29" autoAdjust="0"/>
    <p:restoredTop sz="94910" autoAdjust="0"/>
  </p:normalViewPr>
  <p:slideViewPr>
    <p:cSldViewPr snapToGrid="0">
      <p:cViewPr>
        <p:scale>
          <a:sx n="77" d="100"/>
          <a:sy n="77" d="100"/>
        </p:scale>
        <p:origin x="45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75" units="1/cm"/>
          <inkml:channelProperty channel="Y" name="resolution" value="310.22726" units="1/cm"/>
          <inkml:channelProperty channel="T" name="resolution" value="1" units="1/dev"/>
        </inkml:channelProperties>
      </inkml:inkSource>
      <inkml:timestamp xml:id="ts0" timeString="2016-06-09T04:23:46.1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094595D-03DE-47F8-85CF-5160D8B71721}" emma:medium="tactile" emma:mode="ink">
          <msink:context xmlns:msink="http://schemas.microsoft.com/ink/2010/main" type="writingRegion" rotatedBoundingBox="11081,8519 17842,8519 17842,13916 11081,13916"/>
        </emma:interpretation>
      </emma:emma>
    </inkml:annotationXML>
    <inkml:traceGroup>
      <inkml:annotationXML>
        <emma:emma xmlns:emma="http://www.w3.org/2003/04/emma" version="1.0">
          <emma:interpretation id="{CC24FCCB-3890-446D-8586-E53A1AD48D49}" emma:medium="tactile" emma:mode="ink">
            <msink:context xmlns:msink="http://schemas.microsoft.com/ink/2010/main" type="paragraph" rotatedBoundingBox="11081,8519 17842,8519 17842,13916 11081,139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B3BC53-4FBF-4B91-AF54-5CB660F7D41A}" emma:medium="tactile" emma:mode="ink">
              <msink:context xmlns:msink="http://schemas.microsoft.com/ink/2010/main" type="line" rotatedBoundingBox="11081,8519 17842,8519 17842,13916 11081,13916"/>
            </emma:interpretation>
          </emma:emma>
        </inkml:annotationXML>
        <inkml:traceGroup>
          <inkml:annotationXML>
            <emma:emma xmlns:emma="http://www.w3.org/2003/04/emma" version="1.0">
              <emma:interpretation id="{8EB36124-34F1-4FDD-89D0-8740A427387D}" emma:medium="tactile" emma:mode="ink">
                <msink:context xmlns:msink="http://schemas.microsoft.com/ink/2010/main" type="inkWord" rotatedBoundingBox="11071,13889 17817,8507 17827,8519 11081,13901"/>
              </emma:interpretation>
              <emma:one-of disjunction-type="recognition" id="oneOf0">
                <emma:interpretation id="interp0" emma:lang="en-US" emma:confidence="1">
                  <emma:literal>: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=</emma:literal>
                </emma:interpretation>
                <emma:interpretation id="interp4" emma:lang="en-US" emma:confidence="0">
                  <emma:literal>☺</emma:literal>
                </emma:interpretation>
              </emma:one-of>
            </emma:emma>
          </inkml:annotationXML>
          <inkml:trace contextRef="#ctx0" brushRef="#br0">-6746 5382 0,'0'0'0,"0"0"16,0 0-16,0 0 15,0 0-15,0 0 16,0 0-16,0 0 16,0 0-16,0 0 15,0 0-15,0 0 16,0 0-16,0 0 16,0 0-16,0 0 15,0 0-15,0 0 31</inkml:trace>
          <inkml:trace contextRef="#ctx0" brushRef="#br0" timeOffset="-5600.596">0 0 0,'0'0'0,"0"0"0,0 0 0,0 0 15,0 0-15,0 0 16,0 0-16,0 0 16,0 0-16,0 0 15,0 0-15,0 0 16,0 0-16,0 0 15,0 0 1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75" units="1/cm"/>
          <inkml:channelProperty channel="Y" name="resolution" value="310.22726" units="1/cm"/>
          <inkml:channelProperty channel="T" name="resolution" value="1" units="1/dev"/>
        </inkml:channelProperties>
      </inkml:inkSource>
      <inkml:timestamp xml:id="ts0" timeString="2016-06-09T04:23:46.9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0FA3A6C-CF96-4D4F-80B1-D155847E38CA}" emma:medium="tactile" emma:mode="ink">
          <msink:context xmlns:msink="http://schemas.microsoft.com/ink/2010/main" type="writingRegion" rotatedBoundingBox="1563,5401 19756,5401 19756,8478 1563,8478"/>
        </emma:interpretation>
      </emma:emma>
    </inkml:annotationXML>
    <inkml:traceGroup>
      <inkml:annotationXML>
        <emma:emma xmlns:emma="http://www.w3.org/2003/04/emma" version="1.0">
          <emma:interpretation id="{1B3455F9-F2C4-4A94-A3FC-7E66A4A1C62B}" emma:medium="tactile" emma:mode="ink">
            <msink:context xmlns:msink="http://schemas.microsoft.com/ink/2010/main" type="paragraph" rotatedBoundingBox="1563,5401 19756,5401 19756,8478 1563,84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14CF2B-4B1C-47B8-9A59-679E7438EA5E}" emma:medium="tactile" emma:mode="ink">
              <msink:context xmlns:msink="http://schemas.microsoft.com/ink/2010/main" type="line" rotatedBoundingBox="1563,5401 19756,5401 19756,8478 1563,8478"/>
            </emma:interpretation>
          </emma:emma>
        </inkml:annotationXML>
        <inkml:traceGroup>
          <inkml:annotationXML>
            <emma:emma xmlns:emma="http://www.w3.org/2003/04/emma" version="1.0">
              <emma:interpretation id="{F3FB36F6-76A7-4F7C-B21D-39F48E2F5932}" emma:medium="tactile" emma:mode="ink">
                <msink:context xmlns:msink="http://schemas.microsoft.com/ink/2010/main" type="inkWord" rotatedBoundingBox="1560,8448 19738,5386 19741,5401 1562,8463"/>
              </emma:interpretation>
              <emma:one-of disjunction-type="recognition" id="oneOf0">
                <emma:interpretation id="interp0" emma:lang="en-US" emma:confidence="1">
                  <emma:literal>:</emma:literal>
                </emma:interpretation>
                <emma:interpretation id="interp1" emma:lang="en-US" emma:confidence="0">
                  <emma:literal>!</emma:literal>
                </emma:interpretation>
                <emma:interpretation id="interp2" emma:lang="en-US" emma:confidence="0">
                  <emma:literal>=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;</emma:literal>
                </emma:interpretation>
              </emma:one-of>
            </emma:emma>
          </inkml:annotationXML>
          <inkml:trace contextRef="#ctx0" brushRef="#br0">0 0 0,'0'0'0,"0"0"15,0 0-15,0 0 16,0 0-16,0 0 15,0 0-15,0 0 16,0 0-16,0 0 16,0 0-16,0 0 15,0 0-15,0 0 16,0 0-16,0 0 16,0 0-16,0 0 15,0 0 1</inkml:trace>
          <inkml:trace contextRef="#ctx0" brushRef="#br0" timeOffset="-2992.123">18178-3062 0,'0'0'0,"0"0"15,0 0-15,0 0 16,0 0-16,0 0 16,0 0-16,0 0 15,0 0-15,0 0 16,0 0-16,0 0 15,0 0-15,0 0 32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75" units="1/cm"/>
          <inkml:channelProperty channel="Y" name="resolution" value="310.22726" units="1/cm"/>
          <inkml:channelProperty channel="T" name="resolution" value="1" units="1/dev"/>
        </inkml:channelProperties>
      </inkml:inkSource>
      <inkml:timestamp xml:id="ts0" timeString="2016-06-09T04:23:44.9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A880865-C42B-46F0-B9BE-9919058BC0A8}" emma:medium="tactile" emma:mode="ink">
          <msink:context xmlns:msink="http://schemas.microsoft.com/ink/2010/main" type="writingRegion" rotatedBoundingBox="17320,10362 17335,10362 17335,10377 17320,10377"/>
        </emma:interpretation>
      </emma:emma>
    </inkml:annotationXML>
    <inkml:traceGroup>
      <inkml:annotationXML>
        <emma:emma xmlns:emma="http://www.w3.org/2003/04/emma" version="1.0">
          <emma:interpretation id="{850352C8-13C0-42FC-8D2B-FE053A9F28C8}" emma:medium="tactile" emma:mode="ink">
            <msink:context xmlns:msink="http://schemas.microsoft.com/ink/2010/main" type="paragraph" rotatedBoundingBox="17320,10362 17335,10362 17335,10377 17320,10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7EFD35-E0A0-40C1-91D8-E3FFC5818B5A}" emma:medium="tactile" emma:mode="ink">
              <msink:context xmlns:msink="http://schemas.microsoft.com/ink/2010/main" type="line" rotatedBoundingBox="17320,10362 17335,10362 17335,10377 17320,10377"/>
            </emma:interpretation>
          </emma:emma>
        </inkml:annotationXML>
        <inkml:traceGroup>
          <inkml:annotationXML>
            <emma:emma xmlns:emma="http://www.w3.org/2003/04/emma" version="1.0">
              <emma:interpretation id="{4CA9D02E-5A84-4BE8-B64C-F734EDC7AE2B}" emma:medium="tactile" emma:mode="ink">
                <msink:context xmlns:msink="http://schemas.microsoft.com/ink/2010/main" type="inkWord" rotatedBoundingBox="17320,10362 17335,10362 17335,10377 17320,10377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 0,'0'0'16,"0"0"-16,0 0 15,0 0-15,0 0 16,0 0-16,0 0 0,0 0 16,0 0-16,0 0 15,0 0-15,0 0 16,0 0-16,0 0 15,0 0-15,0 0 16,0 0-16,0 0 16,0 0-16,0 0 15,0 0-15,0 0 16,0 0-16,0 0 16,0 0-16,0 0 15,0 0-15,0 0 16,0 0-1,0 0-15,0 0 0,0 0 16,0 0-16,0 0 16,0 0-16,0 0 15,0 0-15,0 0 16,0 0 0,0 0-16,0 0 0,0 0 15,0 0-15,0 0 16,0 0-16,0 0 15,0 0-15,0 0 16,0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9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7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3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1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6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9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3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5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A16E-8110-49F6-8382-A36643EA98B2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8B0BA-D93C-45F1-A2A7-B5E15907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1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4.jpeg"/><Relationship Id="rId3" Type="http://schemas.microsoft.com/office/2007/relationships/hdphoto" Target="../media/hdphoto5.wdp"/><Relationship Id="rId7" Type="http://schemas.openxmlformats.org/officeDocument/2006/relationships/image" Target="../media/image30.emf"/><Relationship Id="rId12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32.emf"/><Relationship Id="rId5" Type="http://schemas.microsoft.com/office/2007/relationships/hdphoto" Target="../media/hdphoto6.wdp"/><Relationship Id="rId15" Type="http://schemas.openxmlformats.org/officeDocument/2006/relationships/image" Target="../media/image36.jpeg"/><Relationship Id="rId10" Type="http://schemas.openxmlformats.org/officeDocument/2006/relationships/customXml" Target="../ink/ink3.xml"/><Relationship Id="rId4" Type="http://schemas.openxmlformats.org/officeDocument/2006/relationships/image" Target="../media/image29.png"/><Relationship Id="rId9" Type="http://schemas.openxmlformats.org/officeDocument/2006/relationships/image" Target="../media/image31.emf"/><Relationship Id="rId1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Snails from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parks, Cao Bang Province, Vietnam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 WAR and IEBR Expedition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May to 3 June 2016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top snail species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t="13990" r="17262" b="17650"/>
          <a:stretch/>
        </p:blipFill>
        <p:spPr>
          <a:xfrm>
            <a:off x="130630" y="890015"/>
            <a:ext cx="6211490" cy="4893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1023" y="6287985"/>
            <a:ext cx="305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7x6 mm, pale body and shell</a:t>
            </a:r>
          </a:p>
          <a:p>
            <a:r>
              <a:rPr lang="en-US" dirty="0" smtClean="0"/>
              <a:t>On building at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5" t="6907" r="21866" b="13577"/>
          <a:stretch/>
        </p:blipFill>
        <p:spPr>
          <a:xfrm>
            <a:off x="6824898" y="888031"/>
            <a:ext cx="4797128" cy="48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32762" r="10532" b="22432"/>
          <a:stretch/>
        </p:blipFill>
        <p:spPr>
          <a:xfrm>
            <a:off x="0" y="771263"/>
            <a:ext cx="7695210" cy="300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718" y="6287982"/>
            <a:ext cx="24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42 mm extended</a:t>
            </a:r>
          </a:p>
          <a:p>
            <a:r>
              <a:rPr lang="en-US" dirty="0" smtClean="0"/>
              <a:t>Along 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33117" r="13720" b="17474"/>
          <a:stretch/>
        </p:blipFill>
        <p:spPr>
          <a:xfrm>
            <a:off x="6282046" y="3944789"/>
            <a:ext cx="5909953" cy="29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718" y="6287982"/>
            <a:ext cx="24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 mm extended</a:t>
            </a:r>
          </a:p>
          <a:p>
            <a:r>
              <a:rPr lang="en-US" dirty="0" smtClean="0"/>
              <a:t>Along 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12574" r="12302" b="18536"/>
          <a:stretch/>
        </p:blipFill>
        <p:spPr>
          <a:xfrm>
            <a:off x="1413164" y="843148"/>
            <a:ext cx="8360228" cy="4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33826" r="6990" b="16411"/>
          <a:stretch/>
        </p:blipFill>
        <p:spPr>
          <a:xfrm>
            <a:off x="0" y="890016"/>
            <a:ext cx="6995271" cy="293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718" y="6287982"/>
            <a:ext cx="247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mm extended</a:t>
            </a:r>
          </a:p>
          <a:p>
            <a:r>
              <a:rPr lang="en-US" dirty="0" smtClean="0"/>
              <a:t>Along 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1775" r="5801" b="21082"/>
          <a:stretch/>
        </p:blipFill>
        <p:spPr>
          <a:xfrm>
            <a:off x="5442437" y="4061361"/>
            <a:ext cx="6749563" cy="28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2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1" t="16116" r="21040" b="4900"/>
          <a:stretch/>
        </p:blipFill>
        <p:spPr>
          <a:xfrm>
            <a:off x="8540974" y="890016"/>
            <a:ext cx="3381851" cy="359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16470" r="28241" b="9327"/>
          <a:stretch/>
        </p:blipFill>
        <p:spPr>
          <a:xfrm>
            <a:off x="178130" y="913133"/>
            <a:ext cx="4037610" cy="3576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3814" r="34263" b="14640"/>
          <a:stretch/>
        </p:blipFill>
        <p:spPr>
          <a:xfrm>
            <a:off x="4463942" y="913134"/>
            <a:ext cx="3620923" cy="3576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333" y="5337958"/>
            <a:ext cx="3244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Shell about 25 mm</a:t>
            </a:r>
          </a:p>
          <a:p>
            <a:r>
              <a:rPr lang="en-US" dirty="0" smtClean="0"/>
              <a:t>Near top of road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Insect predator present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8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333" y="5967354"/>
            <a:ext cx="3244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Shell about 25 mm</a:t>
            </a:r>
          </a:p>
          <a:p>
            <a:r>
              <a:rPr lang="en-US" dirty="0" smtClean="0"/>
              <a:t>Road near camp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Tail gland use visible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2" t="16797" r="27576" b="9610"/>
          <a:stretch/>
        </p:blipFill>
        <p:spPr>
          <a:xfrm>
            <a:off x="486888" y="890016"/>
            <a:ext cx="4950292" cy="5748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23203" r="5628"/>
          <a:stretch/>
        </p:blipFill>
        <p:spPr>
          <a:xfrm>
            <a:off x="5927448" y="890016"/>
            <a:ext cx="6078506" cy="49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3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5679" r="8879" b="10743"/>
          <a:stretch/>
        </p:blipFill>
        <p:spPr>
          <a:xfrm>
            <a:off x="290074" y="1009403"/>
            <a:ext cx="10662188" cy="5023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8575" y="6097976"/>
            <a:ext cx="280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 mm extended</a:t>
            </a:r>
          </a:p>
          <a:p>
            <a:r>
              <a:rPr lang="en-US" dirty="0" smtClean="0"/>
              <a:t>On vegetation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43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semislug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4503" y="6335481"/>
            <a:ext cx="372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</a:t>
            </a:r>
            <a:r>
              <a:rPr lang="en-US" dirty="0" smtClean="0"/>
              <a:t>vegetation near </a:t>
            </a:r>
            <a:r>
              <a:rPr lang="en-US" dirty="0" smtClean="0"/>
              <a:t>camp at night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16451" r="15368" b="26926"/>
          <a:stretch/>
        </p:blipFill>
        <p:spPr>
          <a:xfrm rot="5400000">
            <a:off x="-284636" y="1248330"/>
            <a:ext cx="3220460" cy="2274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7619" r="31861" b="22740"/>
          <a:stretch/>
        </p:blipFill>
        <p:spPr>
          <a:xfrm>
            <a:off x="3217081" y="775346"/>
            <a:ext cx="2593679" cy="32204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3989389" y="3066924"/>
              <a:ext cx="2428920" cy="19378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7509" y="3055044"/>
                <a:ext cx="2452680" cy="19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562909" y="1944444"/>
              <a:ext cx="6544440" cy="110268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1029" y="1932564"/>
                <a:ext cx="6568200" cy="11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6235429" y="3730404"/>
              <a:ext cx="360" cy="3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23549" y="3718524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r="17763" b="36803"/>
          <a:stretch/>
        </p:blipFill>
        <p:spPr>
          <a:xfrm>
            <a:off x="5116166" y="4280518"/>
            <a:ext cx="3776575" cy="242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9771" r="22557" b="13059"/>
          <a:stretch/>
        </p:blipFill>
        <p:spPr>
          <a:xfrm>
            <a:off x="8046866" y="806918"/>
            <a:ext cx="3990645" cy="31383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23927" r="26803" b="34064"/>
          <a:stretch/>
        </p:blipFill>
        <p:spPr>
          <a:xfrm>
            <a:off x="246384" y="4246512"/>
            <a:ext cx="4702838" cy="2458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0" t="25387" r="12283" b="36440"/>
          <a:stretch/>
        </p:blipFill>
        <p:spPr>
          <a:xfrm rot="5400000">
            <a:off x="5322329" y="1400646"/>
            <a:ext cx="3188890" cy="20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0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Ariophantidae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species 1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9918" r="14901" b="15171"/>
          <a:stretch/>
        </p:blipFill>
        <p:spPr>
          <a:xfrm>
            <a:off x="380010" y="890016"/>
            <a:ext cx="8063346" cy="5742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0579" y="595547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 mm shell</a:t>
            </a:r>
          </a:p>
          <a:p>
            <a:r>
              <a:rPr lang="en-US" dirty="0" smtClean="0"/>
              <a:t>Trail to bat cave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5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Snails found near joint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Camaenidae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species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9" y="769586"/>
            <a:ext cx="6528955" cy="4352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532" r="12185" b="1535"/>
          <a:stretch/>
        </p:blipFill>
        <p:spPr>
          <a:xfrm>
            <a:off x="6913912" y="769586"/>
            <a:ext cx="4746185" cy="4352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8575" y="6133604"/>
            <a:ext cx="305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 mm shell juvenile </a:t>
            </a:r>
            <a:endParaRPr lang="en-US" dirty="0"/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8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Camaenidae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species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668" r="4865" b="5254"/>
          <a:stretch/>
        </p:blipFill>
        <p:spPr>
          <a:xfrm>
            <a:off x="225631" y="1011488"/>
            <a:ext cx="6547593" cy="3655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15230" r="24818" b="23141"/>
          <a:stretch/>
        </p:blipFill>
        <p:spPr>
          <a:xfrm>
            <a:off x="6982690" y="989522"/>
            <a:ext cx="5133323" cy="3683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9903" y="5741717"/>
            <a:ext cx="32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 mm shell</a:t>
            </a:r>
          </a:p>
          <a:p>
            <a:r>
              <a:rPr lang="en-US" dirty="0" smtClean="0"/>
              <a:t>Along road near top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 V 2017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1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Camaenidae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species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12658"/>
          <a:stretch/>
        </p:blipFill>
        <p:spPr>
          <a:xfrm>
            <a:off x="192480" y="890016"/>
            <a:ext cx="6528954" cy="4780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35" y="890017"/>
            <a:ext cx="4170712" cy="2780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9209" r="15964" b="10035"/>
          <a:stretch/>
        </p:blipFill>
        <p:spPr>
          <a:xfrm>
            <a:off x="7683335" y="3839199"/>
            <a:ext cx="4170711" cy="3018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97" y="5777343"/>
            <a:ext cx="276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52 mm shell,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sinistral</a:t>
            </a:r>
            <a:endParaRPr lang="en-US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9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Camaenidae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species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197" y="5777343"/>
            <a:ext cx="276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Ca. 45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 shell, </a:t>
            </a:r>
            <a:r>
              <a:rPr lang="en-US" dirty="0" smtClean="0"/>
              <a:t>dex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tral</a:t>
            </a:r>
            <a:endParaRPr lang="en-US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Road near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t="4675" r="7186" b="17749"/>
          <a:stretch/>
        </p:blipFill>
        <p:spPr>
          <a:xfrm>
            <a:off x="3277588" y="890016"/>
            <a:ext cx="6760777" cy="57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Megamatium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6647" r="3685" b="1889"/>
          <a:stretch/>
        </p:blipFill>
        <p:spPr>
          <a:xfrm>
            <a:off x="396951" y="890016"/>
            <a:ext cx="9328939" cy="5698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50570" y="2464131"/>
            <a:ext cx="210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40 mm</a:t>
            </a:r>
          </a:p>
          <a:p>
            <a:r>
              <a:rPr lang="en-US" dirty="0" smtClean="0"/>
              <a:t>On tree at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44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Agriolimacidae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Deroceras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8501" r="10886" b="3306"/>
          <a:stretch/>
        </p:blipFill>
        <p:spPr>
          <a:xfrm>
            <a:off x="190005" y="748146"/>
            <a:ext cx="6472052" cy="5913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3459" r="15136" b="12692"/>
          <a:stretch/>
        </p:blipFill>
        <p:spPr>
          <a:xfrm>
            <a:off x="6749809" y="748146"/>
            <a:ext cx="5253419" cy="3669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7409" y="6145480"/>
            <a:ext cx="339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15-25 mm</a:t>
            </a:r>
          </a:p>
          <a:p>
            <a:r>
              <a:rPr lang="en-US" dirty="0" smtClean="0"/>
              <a:t>On buildings and trees in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5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9339072" cy="9997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 – top snail species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4251" r="7817" b="4190"/>
          <a:stretch/>
        </p:blipFill>
        <p:spPr>
          <a:xfrm>
            <a:off x="237506" y="796585"/>
            <a:ext cx="4031524" cy="3656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3635" r="23873" b="3838"/>
          <a:stretch/>
        </p:blipFill>
        <p:spPr>
          <a:xfrm>
            <a:off x="4327110" y="796583"/>
            <a:ext cx="4041161" cy="3656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13814" r="22811" b="8619"/>
          <a:stretch/>
        </p:blipFill>
        <p:spPr>
          <a:xfrm>
            <a:off x="8445033" y="796584"/>
            <a:ext cx="3515096" cy="2955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1024" y="4661066"/>
            <a:ext cx="260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15x15 mm</a:t>
            </a:r>
          </a:p>
          <a:p>
            <a:r>
              <a:rPr lang="en-US" dirty="0" smtClean="0"/>
              <a:t>On building at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4837" y="4011675"/>
            <a:ext cx="260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7x7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mm</a:t>
            </a:r>
          </a:p>
          <a:p>
            <a:r>
              <a:rPr lang="en-US" dirty="0" smtClean="0"/>
              <a:t>On building at camp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59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246</Words>
  <Application>Microsoft Office PowerPoint</Application>
  <PresentationFormat>Widescreen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Land Snails from Phia Den/Phia Oac parks, Cao Bang Province, Vietnam</vt:lpstr>
      <vt:lpstr>Snails found near joint Station</vt:lpstr>
      <vt:lpstr>Family Camaenidae – species 1</vt:lpstr>
      <vt:lpstr>Family Camaenidae – species 2</vt:lpstr>
      <vt:lpstr>Family Camaenidae – species 3</vt:lpstr>
      <vt:lpstr>Family Camaenidae – species 4</vt:lpstr>
      <vt:lpstr>Family Philomycidae – Megamatium species</vt:lpstr>
      <vt:lpstr>Family Agriolimacidae – Deroceras species</vt:lpstr>
      <vt:lpstr>Family  – top snail species 1</vt:lpstr>
      <vt:lpstr>Family  – top snail species 2</vt:lpstr>
      <vt:lpstr>Family  – semislug species 1</vt:lpstr>
      <vt:lpstr>Family  – semislug species 2</vt:lpstr>
      <vt:lpstr>Family  – semislug species 3</vt:lpstr>
      <vt:lpstr>Family  – semislug species 4</vt:lpstr>
      <vt:lpstr>Family  – semislug species 4</vt:lpstr>
      <vt:lpstr>Family  – semislug species 5</vt:lpstr>
      <vt:lpstr>Family  – semislug species </vt:lpstr>
      <vt:lpstr>Family Ariophantidae – species 1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from Phia Den/Phia Oac parks, Cao Bang Province, Vietnam</dc:title>
  <dc:creator>Wayne</dc:creator>
  <cp:lastModifiedBy>Wayne</cp:lastModifiedBy>
  <cp:revision>12</cp:revision>
  <dcterms:created xsi:type="dcterms:W3CDTF">2016-06-09T02:25:04Z</dcterms:created>
  <dcterms:modified xsi:type="dcterms:W3CDTF">2016-06-09T04:37:20Z</dcterms:modified>
</cp:coreProperties>
</file>