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87" r:id="rId4"/>
    <p:sldId id="284" r:id="rId5"/>
    <p:sldId id="300" r:id="rId6"/>
    <p:sldId id="301" r:id="rId7"/>
    <p:sldId id="282" r:id="rId8"/>
    <p:sldId id="302" r:id="rId9"/>
    <p:sldId id="289" r:id="rId10"/>
    <p:sldId id="261" r:id="rId11"/>
    <p:sldId id="268" r:id="rId12"/>
    <p:sldId id="283" r:id="rId13"/>
    <p:sldId id="293" r:id="rId14"/>
    <p:sldId id="296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275" r:id="rId27"/>
    <p:sldId id="290" r:id="rId28"/>
    <p:sldId id="314" r:id="rId29"/>
    <p:sldId id="315" r:id="rId30"/>
    <p:sldId id="316" r:id="rId31"/>
    <p:sldId id="320" r:id="rId32"/>
    <p:sldId id="321" r:id="rId33"/>
    <p:sldId id="322" r:id="rId34"/>
    <p:sldId id="323" r:id="rId35"/>
    <p:sldId id="324" r:id="rId36"/>
    <p:sldId id="273" r:id="rId37"/>
    <p:sldId id="317" r:id="rId38"/>
    <p:sldId id="286" r:id="rId39"/>
    <p:sldId id="281" r:id="rId40"/>
    <p:sldId id="280" r:id="rId41"/>
    <p:sldId id="318" r:id="rId42"/>
    <p:sldId id="279" r:id="rId43"/>
    <p:sldId id="31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52F1E-721B-4333-9296-1A707F657A0E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4FC61-107E-440B-937A-679C603D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Similar to figure 355 on p. 648 of Pilsbry 2, part 2 Pilsbry, 1948 from Dragoon Mts. of Cochise Co, AZ.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Arizona specimens smaller than California specimens.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Characters of AZ specimens and P. minutissimum overlap.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P. minutissimum not known from closer than Puebla, MX or Otero Co., NM.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Last whorl “flatter” than illustrated for P. minutissimum in Pilsbry.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1DD33-E597-41DC-A07C-47DC9079C3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Similar to G. ashmuni but sinistral.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Aperture emerges far from the body whorl in mature specimens.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19DF4F-C279-4628-8477-F139EB8B5D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Simple angulo-parietal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Simple columella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Five uniform-sized teeth.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382BD-49F2-460B-A2E4-F0B40AD55F8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Have one shell that may or may not be the same. Uncertain even of the genus on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8DB99C-B447-4726-B6F0-715E413402B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Sometimes called Glyphyalinia indentata paucilirata but definitely not typical indentata.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915E5F-B4BC-47AE-A822-F49B75B2F7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Aperture doesn’t quite look “right” but close?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242AD2-B739-4F59-BFA6-AD2AE39C53C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Angular and parietal united to form a lambda figure.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Inner end of parietal turns strongly right towards the periphery.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sinuous and emerges onto the parietal wall to appear like an infraparietal fold.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Basal and both palatals horizontal and deeply placed in aperture.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32B74-B0A5-40FD-ADBE-60A9D5A44B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Angular and parietal united to form a lambda figure.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Inner end of parietal turns strongly right towards the periphery.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sinuous and emerges onto the parietal wall to appear like an infraparietal fold.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Basal and both palatals horizontal and deeply placed in aperture.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Tubular aperture extends well beyond shell margin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FC8154-25C3-4E47-83A8-F4357FAEB5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Similar to </a:t>
            </a:r>
            <a:r>
              <a:rPr lang="en-US" i="1" smtClean="0"/>
              <a:t>G. ashmuni </a:t>
            </a:r>
            <a:r>
              <a:rPr lang="en-US" smtClean="0"/>
              <a:t>but without columella emerging onto the parietal wall.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Angular and parietal smaller than in </a:t>
            </a:r>
            <a:r>
              <a:rPr lang="en-US" i="1" smtClean="0"/>
              <a:t>G. ashmuni</a:t>
            </a:r>
            <a:r>
              <a:rPr lang="en-US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Parietal curves to right towards periphery deep inside of aperture.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emerges horizontally.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Reflected lips of aperture scarcely separated from body whorl.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25499-3D12-452C-BC8D-8B0068EA2B0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Teeth smaller than </a:t>
            </a:r>
            <a:r>
              <a:rPr lang="en-US" i="1" smtClean="0"/>
              <a:t>G. cochisensis </a:t>
            </a:r>
            <a:r>
              <a:rPr lang="en-US" smtClean="0"/>
              <a:t>so all are easily visible in frontal view.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horizontal.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Angular extends from lip but parietal ends well back from the lip where the two lamellae meet.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Parietal wall not covered with callus.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Size rather small.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544FD-DE2D-4A96-82C3-2C5FE334334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Teeth smaller than </a:t>
            </a:r>
            <a:r>
              <a:rPr lang="en-US" i="1" smtClean="0"/>
              <a:t>G. cochisensis </a:t>
            </a:r>
            <a:r>
              <a:rPr lang="en-US" smtClean="0"/>
              <a:t>so all are easily visible in frontal view.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horizontal but inner portion descending.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Angular extends from lip and parietal a bit towards the lip and columella where the two lamellae meet.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Callus connects ends of aperture.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Size rather small.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8675CF-F73D-4E16-8F28-BC29EE8C90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Teeth smaller than G. cochisensis so all are easily visible in frontal view.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horizontal. Infraparietal noticeable.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Angular extends from lip but parietal ends well back from the lip where the two lamellae meet.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Size rather small.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087851-2E31-4A2C-81D1-78D3483ED0D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Shell characterized by a small infraparietal.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Basal descending slightly.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Lower palatal large, horizontal and very deeply placed.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Angular and parietal somewhat separate with two separate knobs.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AF6A0F-3930-4133-B268-52BA54D0CA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Angular and parietal somewhat bifid.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Ends of lip not united by callus across the parietal wall.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Columella simple and horizontal.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Basal and palatals entering into the aperture.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Shape variable but can be rather small.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5D2CF9-0ECC-4331-9C0A-B57FA8E7757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4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8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0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6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0C8F3-7163-4E1C-8F5E-0E5A8DADEA85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87B6-F875-475B-A156-581A12599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tif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Land Snails of Sonora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Chaenaxis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tuba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Mexico for TRV\Chaenaxis tuba MX Son TRV 31 I 2012 composi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1447800"/>
            <a:ext cx="6995327" cy="5180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cristata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F:\Snail Work\Cienega Saracachi snails 2011\cristata\Gastrocopta cristata MX Sonora Cienega Saracachi 2011 (1)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841" y="1219200"/>
            <a:ext cx="6018159" cy="5257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6412468"/>
            <a:ext cx="141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</a:t>
            </a:r>
            <a:r>
              <a:rPr lang="en-US" dirty="0" err="1" smtClean="0"/>
              <a:t>Saracachi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dalliana</a:t>
            </a:r>
            <a:endParaRPr lang="en-US" sz="3600" dirty="0"/>
          </a:p>
        </p:txBody>
      </p:sp>
      <p:pic>
        <p:nvPicPr>
          <p:cNvPr id="6146" name="Picture 2" descr="G:\Mexico for TRV\Gastrocopta dalliana MX Sonora TRV 29 I 2012 compo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809" y="1295400"/>
            <a:ext cx="7625191" cy="5328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pellucida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H:\snail composites\Pupillidae\Gastrocopta\Gastrocopta cf pellucida MX Sonora Terapa Site JIM  composi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39000" cy="5361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ashmuni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F:\Sonora snails\Sonora small snails\Gastrocopta ashmuni 2010 33 (3).TIF"/>
          <p:cNvPicPr>
            <a:picLocks noChangeAspect="1" noChangeArrowheads="1"/>
          </p:cNvPicPr>
          <p:nvPr/>
        </p:nvPicPr>
        <p:blipFill>
          <a:blip r:embed="rId2" cstate="print"/>
          <a:srcRect l="18334" t="32222" r="30000" b="25555"/>
          <a:stretch>
            <a:fillRect/>
          </a:stretch>
        </p:blipFill>
        <p:spPr bwMode="auto">
          <a:xfrm rot="16200000">
            <a:off x="5454319" y="2241882"/>
            <a:ext cx="4102764" cy="2514598"/>
          </a:xfrm>
          <a:prstGeom prst="rect">
            <a:avLst/>
          </a:prstGeom>
          <a:noFill/>
        </p:spPr>
      </p:pic>
      <p:pic>
        <p:nvPicPr>
          <p:cNvPr id="15363" name="Picture 3" descr="F:\Sonora snails\Sonora small snails\Gastrocopta ashmuni 2010 33.TIF"/>
          <p:cNvPicPr>
            <a:picLocks noChangeAspect="1" noChangeArrowheads="1"/>
          </p:cNvPicPr>
          <p:nvPr/>
        </p:nvPicPr>
        <p:blipFill>
          <a:blip r:embed="rId3" cstate="print"/>
          <a:srcRect l="15833" t="23333" r="17500" b="23333"/>
          <a:stretch>
            <a:fillRect/>
          </a:stretch>
        </p:blipFill>
        <p:spPr bwMode="auto">
          <a:xfrm rot="16200000">
            <a:off x="2616201" y="2260600"/>
            <a:ext cx="4064000" cy="2438400"/>
          </a:xfrm>
          <a:prstGeom prst="rect">
            <a:avLst/>
          </a:prstGeom>
          <a:noFill/>
        </p:spPr>
      </p:pic>
      <p:pic>
        <p:nvPicPr>
          <p:cNvPr id="15364" name="Picture 4" descr="F:\Sonora snails\Sonora small snails\Gastrocopta dalliana 2010 16.TIF"/>
          <p:cNvPicPr>
            <a:picLocks noChangeAspect="1" noChangeArrowheads="1"/>
          </p:cNvPicPr>
          <p:nvPr/>
        </p:nvPicPr>
        <p:blipFill>
          <a:blip r:embed="rId4" cstate="print"/>
          <a:srcRect l="25000" t="62222" r="44167" b="10000"/>
          <a:stretch>
            <a:fillRect/>
          </a:stretch>
        </p:blipFill>
        <p:spPr bwMode="auto">
          <a:xfrm rot="16200000">
            <a:off x="-277368" y="2106168"/>
            <a:ext cx="4059936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ashmuni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2" descr="J:\Snail Work\August 13 2010\Gastrocopta ashmuni MX Sonora 2010 1 1e.tif"/>
          <p:cNvPicPr>
            <a:picLocks noChangeAspect="1" noChangeArrowheads="1"/>
          </p:cNvPicPr>
          <p:nvPr/>
        </p:nvPicPr>
        <p:blipFill>
          <a:blip r:embed="rId3" cstate="print"/>
          <a:srcRect l="3828" t="4614" r="4274" b="3078"/>
          <a:stretch>
            <a:fillRect/>
          </a:stretch>
        </p:blipFill>
        <p:spPr bwMode="auto">
          <a:xfrm>
            <a:off x="5486400" y="1600200"/>
            <a:ext cx="359251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J:\Snail Work\August 13 2010\Gastrocopta ashmuni MX Sonora 2010 1 3e.tif"/>
          <p:cNvPicPr>
            <a:picLocks noChangeAspect="1" noChangeArrowheads="1"/>
          </p:cNvPicPr>
          <p:nvPr/>
        </p:nvPicPr>
        <p:blipFill>
          <a:blip r:embed="rId4" cstate="print"/>
          <a:srcRect l="5206" t="5714" r="3688"/>
          <a:stretch>
            <a:fillRect/>
          </a:stretch>
        </p:blipFill>
        <p:spPr bwMode="auto">
          <a:xfrm>
            <a:off x="0" y="1600200"/>
            <a:ext cx="2667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J:\Snail Work\August 12 2010\Gastrocopta ashmuni MX Sonora VIII 2010 1 1e.jpg"/>
          <p:cNvPicPr>
            <a:picLocks noChangeAspect="1" noChangeArrowheads="1"/>
          </p:cNvPicPr>
          <p:nvPr/>
        </p:nvPicPr>
        <p:blipFill>
          <a:blip r:embed="rId5" cstate="print"/>
          <a:srcRect l="6924" t="4349" r="9988" b="2899"/>
          <a:stretch>
            <a:fillRect/>
          </a:stretch>
        </p:blipFill>
        <p:spPr bwMode="auto">
          <a:xfrm>
            <a:off x="2667000" y="1600200"/>
            <a:ext cx="28289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J:\Snail Work\August 12 2010\Gastrocopta ashmuni MX Sonora VIII 2010 1 4e.jpg"/>
          <p:cNvPicPr>
            <a:picLocks noChangeAspect="1" noChangeArrowheads="1"/>
          </p:cNvPicPr>
          <p:nvPr/>
        </p:nvPicPr>
        <p:blipFill>
          <a:blip r:embed="rId6" cstate="print"/>
          <a:srcRect r="5315" b="2856"/>
          <a:stretch>
            <a:fillRect/>
          </a:stretch>
        </p:blipFill>
        <p:spPr bwMode="auto">
          <a:xfrm>
            <a:off x="0" y="4114800"/>
            <a:ext cx="26670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ashmuni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(goose-neck form)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E:\Snail Work\September 13 2010\Gastrocopta ashmuni Sonora 2010 9 6e.jpg"/>
          <p:cNvPicPr>
            <a:picLocks noChangeAspect="1" noChangeArrowheads="1"/>
          </p:cNvPicPr>
          <p:nvPr/>
        </p:nvPicPr>
        <p:blipFill>
          <a:blip r:embed="rId3" cstate="print"/>
          <a:srcRect t="2747"/>
          <a:stretch>
            <a:fillRect/>
          </a:stretch>
        </p:blipFill>
        <p:spPr bwMode="auto">
          <a:xfrm>
            <a:off x="6324600" y="1447800"/>
            <a:ext cx="2749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E:\Snail Work\September 14 2010\Gastrocopta ashmuni Sonora 2010 9 1 2e.tif"/>
          <p:cNvPicPr>
            <a:picLocks noChangeAspect="1" noChangeArrowheads="1"/>
          </p:cNvPicPr>
          <p:nvPr/>
        </p:nvPicPr>
        <p:blipFill>
          <a:blip r:embed="rId4" cstate="print"/>
          <a:srcRect l="7220" t="17188" r="4639"/>
          <a:stretch>
            <a:fillRect/>
          </a:stretch>
        </p:blipFill>
        <p:spPr bwMode="auto">
          <a:xfrm>
            <a:off x="117475" y="1447800"/>
            <a:ext cx="30067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E:\Snail Work\September 14 2010\Gastrocopta ashmuni Sonora 2010 9 2 4e.tif"/>
          <p:cNvPicPr>
            <a:picLocks noChangeAspect="1" noChangeArrowheads="1"/>
          </p:cNvPicPr>
          <p:nvPr/>
        </p:nvPicPr>
        <p:blipFill>
          <a:blip r:embed="rId5" cstate="print"/>
          <a:srcRect l="8443" t="2705" r="2921" b="2950"/>
          <a:stretch>
            <a:fillRect/>
          </a:stretch>
        </p:blipFill>
        <p:spPr bwMode="auto">
          <a:xfrm>
            <a:off x="3108325" y="1447800"/>
            <a:ext cx="32924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 descr="E:\Snail Work\September 13 2010\Gastrocopta ashmuni Sonora 2010 9 24e.jpg"/>
          <p:cNvPicPr>
            <a:picLocks noChangeAspect="1" noChangeArrowheads="1"/>
          </p:cNvPicPr>
          <p:nvPr/>
        </p:nvPicPr>
        <p:blipFill>
          <a:blip r:embed="rId6" cstate="print"/>
          <a:srcRect l="2499" t="3230" r="2499" b="7794"/>
          <a:stretch>
            <a:fillRect/>
          </a:stretch>
        </p:blipFill>
        <p:spPr bwMode="auto">
          <a:xfrm>
            <a:off x="0" y="4564063"/>
            <a:ext cx="335280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cochisensis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2" descr="J:\Snail Work\August 26 2010\Gastrocopta cochisensis MX Sonora 2010 1 1 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325" y="1600200"/>
            <a:ext cx="33988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J:\Snail Work\August 26 2010\Gastrocopta cochisensis MX Sonora 2010 1 1 1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8100" y="1600200"/>
            <a:ext cx="33670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J:\Snail Work\August 26 2010\Gastrocopta cochisensis MX Sonora 2010 1 1 2e.tif"/>
          <p:cNvPicPr>
            <a:picLocks noChangeAspect="1" noChangeArrowheads="1"/>
          </p:cNvPicPr>
          <p:nvPr/>
        </p:nvPicPr>
        <p:blipFill>
          <a:blip r:embed="rId5" cstate="print"/>
          <a:srcRect t="20000"/>
          <a:stretch>
            <a:fillRect/>
          </a:stretch>
        </p:blipFill>
        <p:spPr bwMode="auto">
          <a:xfrm>
            <a:off x="228600" y="1600200"/>
            <a:ext cx="28194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J:\Snail Work\August 26 2010\Gastrocopta cochisensis MX Sonora 2010 1 1 12e.jpg"/>
          <p:cNvPicPr>
            <a:picLocks noChangeAspect="1" noChangeArrowheads="1"/>
          </p:cNvPicPr>
          <p:nvPr/>
        </p:nvPicPr>
        <p:blipFill>
          <a:blip r:embed="rId6" cstate="print"/>
          <a:srcRect t="11185" b="9868"/>
          <a:stretch>
            <a:fillRect/>
          </a:stretch>
        </p:blipFill>
        <p:spPr bwMode="auto">
          <a:xfrm>
            <a:off x="228600" y="4222750"/>
            <a:ext cx="250348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7" descr="E:\Snail Work\September 14 2010\Gastrocopta species Sonora 2010 9 1 7e.tif"/>
          <p:cNvPicPr>
            <a:picLocks noChangeAspect="1" noChangeArrowheads="1"/>
          </p:cNvPicPr>
          <p:nvPr/>
        </p:nvPicPr>
        <p:blipFill>
          <a:blip r:embed="rId3" cstate="print"/>
          <a:srcRect t="9525"/>
          <a:stretch>
            <a:fillRect/>
          </a:stretch>
        </p:blipFill>
        <p:spPr bwMode="auto">
          <a:xfrm>
            <a:off x="436563" y="3962400"/>
            <a:ext cx="25352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E:\Snail Work\September 14 2010\Gastrocopta species Sonora 2010 9 1 6.tif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20000" t="6001" r="27779" b="8047"/>
          <a:stretch>
            <a:fillRect/>
          </a:stretch>
        </p:blipFill>
        <p:spPr bwMode="auto">
          <a:xfrm>
            <a:off x="5702300" y="1524000"/>
            <a:ext cx="2984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9" descr="E:\Snail Work\September 13 2010\Gastrocopta species Sonora 2010 9 2 4e.jpg"/>
          <p:cNvPicPr>
            <a:picLocks noChangeAspect="1" noChangeArrowheads="1"/>
          </p:cNvPicPr>
          <p:nvPr/>
        </p:nvPicPr>
        <p:blipFill>
          <a:blip r:embed="rId5" cstate="print"/>
          <a:srcRect l="14035" t="22221" b="8888"/>
          <a:stretch>
            <a:fillRect/>
          </a:stretch>
        </p:blipFill>
        <p:spPr bwMode="auto">
          <a:xfrm>
            <a:off x="433388" y="1524000"/>
            <a:ext cx="25384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E:\Snail Work\September 13 2010\Gastrocopta species Sonora 2010 9 2 1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4175" y="1524000"/>
            <a:ext cx="27908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bilamellata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2" descr="E:\Snail Work\September 13 2010\Gastrocopta species MX Sonora 2010 27 1 4e.tif"/>
          <p:cNvPicPr>
            <a:picLocks noChangeAspect="1" noChangeArrowheads="1"/>
          </p:cNvPicPr>
          <p:nvPr/>
        </p:nvPicPr>
        <p:blipFill>
          <a:blip r:embed="rId3" cstate="print"/>
          <a:srcRect l="7545" t="6030" r="5911" b="3716"/>
          <a:stretch>
            <a:fillRect/>
          </a:stretch>
        </p:blipFill>
        <p:spPr bwMode="auto">
          <a:xfrm>
            <a:off x="5443538" y="1524000"/>
            <a:ext cx="36242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E:\Snail Work\September 13 2010\Gastrocopta species MX Sonora 2010 27 1 5e.tif"/>
          <p:cNvPicPr>
            <a:picLocks noChangeAspect="1" noChangeArrowheads="1"/>
          </p:cNvPicPr>
          <p:nvPr/>
        </p:nvPicPr>
        <p:blipFill>
          <a:blip r:embed="rId4" cstate="print"/>
          <a:srcRect l="4871"/>
          <a:stretch>
            <a:fillRect/>
          </a:stretch>
        </p:blipFill>
        <p:spPr bwMode="auto">
          <a:xfrm>
            <a:off x="169863" y="4419600"/>
            <a:ext cx="28019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E:\Snail Work\September 13 2010\Gastrocopta species MX Sonora 2010 27 1 1e.jpg"/>
          <p:cNvPicPr>
            <a:picLocks noChangeAspect="1" noChangeArrowheads="1"/>
          </p:cNvPicPr>
          <p:nvPr/>
        </p:nvPicPr>
        <p:blipFill>
          <a:blip r:embed="rId5" cstate="print"/>
          <a:srcRect b="2188"/>
          <a:stretch>
            <a:fillRect/>
          </a:stretch>
        </p:blipFill>
        <p:spPr bwMode="auto">
          <a:xfrm>
            <a:off x="2844800" y="1524000"/>
            <a:ext cx="264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 descr="E:\Snail Work\September 13 2010\Gastrocopta species MX Sonora 2010 27 1 8.JPG"/>
          <p:cNvPicPr>
            <a:picLocks noChangeAspect="1" noChangeArrowheads="1"/>
          </p:cNvPicPr>
          <p:nvPr/>
        </p:nvPicPr>
        <p:blipFill>
          <a:blip r:embed="rId6" cstate="print"/>
          <a:srcRect l="9796" t="43585" r="29385" b="9375"/>
          <a:stretch>
            <a:fillRect/>
          </a:stretch>
        </p:blipFill>
        <p:spPr bwMode="auto">
          <a:xfrm>
            <a:off x="152400" y="1524000"/>
            <a:ext cx="28194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Bulimulidae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Rabdotus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nigromontanus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F:\Snail Work\Mexico Snails\Sonora 2009\Bulimulidae\Rabdotus species 17 mm MX Sonora Rio Saracachi site 2 28 VII 2009  (4).JPG"/>
          <p:cNvPicPr>
            <a:picLocks noChangeAspect="1" noChangeArrowheads="1"/>
          </p:cNvPicPr>
          <p:nvPr/>
        </p:nvPicPr>
        <p:blipFill>
          <a:blip r:embed="rId2" cstate="print"/>
          <a:srcRect l="11159" t="21380" r="19336" b="22743"/>
          <a:stretch>
            <a:fillRect/>
          </a:stretch>
        </p:blipFill>
        <p:spPr bwMode="auto">
          <a:xfrm>
            <a:off x="457199" y="1447800"/>
            <a:ext cx="8088351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J:\Snail Work\August 26 2010\Gastrocopta dalliana cf MX Sonora 2010 22 1 3e.jpg"/>
          <p:cNvPicPr>
            <a:picLocks noChangeAspect="1" noChangeArrowheads="1"/>
          </p:cNvPicPr>
          <p:nvPr/>
        </p:nvPicPr>
        <p:blipFill>
          <a:blip r:embed="rId3" cstate="print"/>
          <a:srcRect b="2899"/>
          <a:stretch>
            <a:fillRect/>
          </a:stretch>
        </p:blipFill>
        <p:spPr bwMode="auto">
          <a:xfrm>
            <a:off x="3048000" y="1600200"/>
            <a:ext cx="25304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J:\Snail Work\August 26 2010\Gastrocopta dalliana cf MX Sonora 2010 22 5 3e.jpg"/>
          <p:cNvPicPr>
            <a:picLocks noChangeAspect="1" noChangeArrowheads="1"/>
          </p:cNvPicPr>
          <p:nvPr/>
        </p:nvPicPr>
        <p:blipFill>
          <a:blip r:embed="rId4" cstate="print"/>
          <a:srcRect t="33633" r="7399" b="639"/>
          <a:stretch>
            <a:fillRect/>
          </a:stretch>
        </p:blipFill>
        <p:spPr bwMode="auto">
          <a:xfrm>
            <a:off x="457200" y="4411663"/>
            <a:ext cx="259080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J:\Snail Work\August 27 2010\Gastrocopta dalliana cf MX Sonora 2010 22 A 2e.tif"/>
          <p:cNvPicPr>
            <a:picLocks noChangeAspect="1" noChangeArrowheads="1"/>
          </p:cNvPicPr>
          <p:nvPr/>
        </p:nvPicPr>
        <p:blipFill>
          <a:blip r:embed="rId5" cstate="print"/>
          <a:srcRect l="6860" t="3081" r="8530" b="6024"/>
          <a:stretch>
            <a:fillRect/>
          </a:stretch>
        </p:blipFill>
        <p:spPr bwMode="auto">
          <a:xfrm>
            <a:off x="5562600" y="1600200"/>
            <a:ext cx="32972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J:\Snail Work\August 27 2010\Gastrocopta dalliana cf MX Sonora 2010 22 A 4e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600200"/>
            <a:ext cx="264477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762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Pupillidae -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Gastrocopta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sp. like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G.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dalliana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sp. like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dalliana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 descr="J:\Snail Work\August 13 2010\Gastrocopta species MX Sonora 2010 2 1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592263"/>
            <a:ext cx="3365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J:\Snail Work\August 12 2010\Gastrocopta species MX Sonora VIII 2010 2 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600200"/>
            <a:ext cx="26670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J:\Snail Work\August 12 2010\Gastrocopta species MX Sonora VIII 2010 2 3e.jpg"/>
          <p:cNvPicPr>
            <a:picLocks noChangeAspect="1" noChangeArrowheads="1"/>
          </p:cNvPicPr>
          <p:nvPr/>
        </p:nvPicPr>
        <p:blipFill>
          <a:blip r:embed="rId5" cstate="print"/>
          <a:srcRect l="18520" t="39587"/>
          <a:stretch>
            <a:fillRect/>
          </a:stretch>
        </p:blipFill>
        <p:spPr bwMode="auto">
          <a:xfrm>
            <a:off x="381000" y="4076700"/>
            <a:ext cx="2590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J:\Snail Work\August 13 2010\Gastrocopta species MX Sonora 2010 2 2e.tif"/>
          <p:cNvPicPr>
            <a:picLocks noChangeAspect="1" noChangeArrowheads="1"/>
          </p:cNvPicPr>
          <p:nvPr/>
        </p:nvPicPr>
        <p:blipFill>
          <a:blip r:embed="rId6" cstate="print"/>
          <a:srcRect t="20766"/>
          <a:stretch>
            <a:fillRect/>
          </a:stretch>
        </p:blipFill>
        <p:spPr bwMode="auto">
          <a:xfrm>
            <a:off x="363538" y="1600200"/>
            <a:ext cx="2627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pellucida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2" descr="J:\Snail Work\August 13 2010\Gastrocopta pilsbryana cf  MX Sonora 2010 1 1e.tif"/>
          <p:cNvPicPr>
            <a:picLocks noChangeAspect="1" noChangeArrowheads="1"/>
          </p:cNvPicPr>
          <p:nvPr/>
        </p:nvPicPr>
        <p:blipFill>
          <a:blip r:embed="rId3" cstate="print"/>
          <a:srcRect l="7373" t="4411" b="2940"/>
          <a:stretch>
            <a:fillRect/>
          </a:stretch>
        </p:blipFill>
        <p:spPr bwMode="auto">
          <a:xfrm>
            <a:off x="5715000" y="1600200"/>
            <a:ext cx="31242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J:\Snail Work\August 13 2010\Gastrocopta pilsbryana cf  MX Sonora 2010 1 3e.tif"/>
          <p:cNvPicPr>
            <a:picLocks noChangeAspect="1" noChangeArrowheads="1"/>
          </p:cNvPicPr>
          <p:nvPr/>
        </p:nvPicPr>
        <p:blipFill>
          <a:blip r:embed="rId4" cstate="print"/>
          <a:srcRect t="11324"/>
          <a:stretch>
            <a:fillRect/>
          </a:stretch>
        </p:blipFill>
        <p:spPr bwMode="auto">
          <a:xfrm>
            <a:off x="457200" y="1600200"/>
            <a:ext cx="25574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J:\Snail Work\August 12 2010\Gastrocopta pilsbryana cf MX Sonora VIII 2010 1 1e.jpg"/>
          <p:cNvPicPr>
            <a:picLocks noChangeAspect="1" noChangeArrowheads="1"/>
          </p:cNvPicPr>
          <p:nvPr/>
        </p:nvPicPr>
        <p:blipFill>
          <a:blip r:embed="rId5" cstate="print"/>
          <a:srcRect l="5527" t="4411" b="2940"/>
          <a:stretch>
            <a:fillRect/>
          </a:stretch>
        </p:blipFill>
        <p:spPr bwMode="auto">
          <a:xfrm>
            <a:off x="2971800" y="1600200"/>
            <a:ext cx="27432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J:\Snail Work\August 12 2010\Gastrocopta pilsbryana cf MX Sonora VIII 2010 1 5e.jpg"/>
          <p:cNvPicPr>
            <a:picLocks noChangeAspect="1" noChangeArrowheads="1"/>
          </p:cNvPicPr>
          <p:nvPr/>
        </p:nvPicPr>
        <p:blipFill>
          <a:blip r:embed="rId6" cstate="print"/>
          <a:srcRect l="9528" t="41724"/>
          <a:stretch>
            <a:fillRect/>
          </a:stretch>
        </p:blipFill>
        <p:spPr bwMode="auto">
          <a:xfrm>
            <a:off x="457200" y="4343400"/>
            <a:ext cx="2514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perversa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3" descr="J:\Snail Work\August 13 2010\Gastrocopta perversa MX Sonora 2010 1 2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1447800"/>
            <a:ext cx="219456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J:\Snail Work\August 12 2010\Gastrocopta perversa MX Sonora VIII 2010 1 2e.jpg"/>
          <p:cNvPicPr>
            <a:picLocks noChangeAspect="1" noChangeArrowheads="1"/>
          </p:cNvPicPr>
          <p:nvPr/>
        </p:nvPicPr>
        <p:blipFill>
          <a:blip r:embed="rId4" cstate="print"/>
          <a:srcRect t="3333" b="3333"/>
          <a:stretch>
            <a:fillRect/>
          </a:stretch>
        </p:blipFill>
        <p:spPr bwMode="auto">
          <a:xfrm>
            <a:off x="2438401" y="1371601"/>
            <a:ext cx="2248328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J:\Snail Work\August 12 2010\Gastrocopta perversa MX Sonora VIII 2010 1 4.JPG"/>
          <p:cNvPicPr>
            <a:picLocks noChangeAspect="1" noChangeArrowheads="1"/>
          </p:cNvPicPr>
          <p:nvPr/>
        </p:nvPicPr>
        <p:blipFill>
          <a:blip r:embed="rId5" cstate="print"/>
          <a:srcRect l="16667" t="30704" r="8388" b="19167"/>
          <a:stretch>
            <a:fillRect/>
          </a:stretch>
        </p:blipFill>
        <p:spPr bwMode="auto">
          <a:xfrm>
            <a:off x="225751" y="3657600"/>
            <a:ext cx="213644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Sonora snails\Sonora MS material\Figures\Figure 3 version 4.tif"/>
          <p:cNvPicPr>
            <a:picLocks noChangeAspect="1" noChangeArrowheads="1"/>
          </p:cNvPicPr>
          <p:nvPr/>
        </p:nvPicPr>
        <p:blipFill>
          <a:blip r:embed="rId6" cstate="print"/>
          <a:srcRect l="50000" b="65875"/>
          <a:stretch>
            <a:fillRect/>
          </a:stretch>
        </p:blipFill>
        <p:spPr bwMode="auto">
          <a:xfrm>
            <a:off x="4873451" y="1447800"/>
            <a:ext cx="4270549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pilsbryana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2" descr="J:\Snail Work\August 12 2010\Gastrocopta pentodon MX Sonora VIII 2010 1 1e.jpg"/>
          <p:cNvPicPr>
            <a:picLocks noChangeAspect="1" noChangeArrowheads="1"/>
          </p:cNvPicPr>
          <p:nvPr/>
        </p:nvPicPr>
        <p:blipFill>
          <a:blip r:embed="rId3" cstate="print"/>
          <a:srcRect l="7072" t="4167" b="4167"/>
          <a:stretch>
            <a:fillRect/>
          </a:stretch>
        </p:blipFill>
        <p:spPr bwMode="auto">
          <a:xfrm>
            <a:off x="2925763" y="1600200"/>
            <a:ext cx="286861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J:\Snail Work\August 12 2010\Gastrocopta pentodon MX Sonora VIII 2010 1 4e.jpg"/>
          <p:cNvPicPr>
            <a:picLocks noChangeAspect="1" noChangeArrowheads="1"/>
          </p:cNvPicPr>
          <p:nvPr/>
        </p:nvPicPr>
        <p:blipFill>
          <a:blip r:embed="rId4" cstate="print"/>
          <a:srcRect l="7617" r="11131" b="6451"/>
          <a:stretch>
            <a:fillRect/>
          </a:stretch>
        </p:blipFill>
        <p:spPr bwMode="auto">
          <a:xfrm>
            <a:off x="-15875" y="4151313"/>
            <a:ext cx="2987675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J:\Snail Work\August 13 2010\Gastrocopta pentodon MX Sonora 2010 1 1e.tif"/>
          <p:cNvPicPr>
            <a:picLocks noChangeAspect="1" noChangeArrowheads="1"/>
          </p:cNvPicPr>
          <p:nvPr/>
        </p:nvPicPr>
        <p:blipFill>
          <a:blip r:embed="rId5" cstate="print"/>
          <a:srcRect l="8006" t="4202"/>
          <a:stretch>
            <a:fillRect/>
          </a:stretch>
        </p:blipFill>
        <p:spPr bwMode="auto">
          <a:xfrm>
            <a:off x="5514975" y="1600200"/>
            <a:ext cx="36290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J:\Snail Work\August 13 2010\Gastrocopta pentodon MX Sonora 2010 1 2e.tif"/>
          <p:cNvPicPr>
            <a:picLocks noChangeAspect="1" noChangeArrowheads="1"/>
          </p:cNvPicPr>
          <p:nvPr/>
        </p:nvPicPr>
        <p:blipFill>
          <a:blip r:embed="rId6" cstate="print"/>
          <a:srcRect l="5128"/>
          <a:stretch>
            <a:fillRect/>
          </a:stretch>
        </p:blipFill>
        <p:spPr bwMode="auto">
          <a:xfrm>
            <a:off x="0" y="1600200"/>
            <a:ext cx="29718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Gastrocopta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sterkiana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/>
          </a:p>
        </p:txBody>
      </p:sp>
      <p:pic>
        <p:nvPicPr>
          <p:cNvPr id="18435" name="Picture 3" descr="J:\Snail Work\August 27 2010\Gastrocopta pellucida cf MX Sonora 2010 22 A 1e.tif"/>
          <p:cNvPicPr>
            <a:picLocks noChangeAspect="1" noChangeArrowheads="1"/>
          </p:cNvPicPr>
          <p:nvPr/>
        </p:nvPicPr>
        <p:blipFill>
          <a:blip r:embed="rId2" cstate="print"/>
          <a:srcRect r="10307"/>
          <a:stretch>
            <a:fillRect/>
          </a:stretch>
        </p:blipFill>
        <p:spPr bwMode="auto">
          <a:xfrm>
            <a:off x="5638800" y="1600200"/>
            <a:ext cx="33528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J:\Snail Work\August 26 2010\Gastrocopta hordeacella MX Sonora 2010 22 1 4e.jpg"/>
          <p:cNvPicPr>
            <a:picLocks noChangeAspect="1" noChangeArrowheads="1"/>
          </p:cNvPicPr>
          <p:nvPr/>
        </p:nvPicPr>
        <p:blipFill>
          <a:blip r:embed="rId3" cstate="print"/>
          <a:srcRect t="38889" r="8282" b="2222"/>
          <a:stretch>
            <a:fillRect/>
          </a:stretch>
        </p:blipFill>
        <p:spPr bwMode="auto">
          <a:xfrm>
            <a:off x="76200" y="4267200"/>
            <a:ext cx="2901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J:\Snail Work\August 26 2010\Gastrocopta hordeacella MX Sonora 2010 22 1 1e.jpg"/>
          <p:cNvPicPr>
            <a:picLocks noChangeAspect="1" noChangeArrowheads="1"/>
          </p:cNvPicPr>
          <p:nvPr/>
        </p:nvPicPr>
        <p:blipFill>
          <a:blip r:embed="rId4" cstate="print"/>
          <a:srcRect l="5624" t="3052" r="7184" b="3860"/>
          <a:stretch>
            <a:fillRect/>
          </a:stretch>
        </p:blipFill>
        <p:spPr bwMode="auto">
          <a:xfrm>
            <a:off x="2971800" y="1600200"/>
            <a:ext cx="26717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J:\Snail Work\August 27 2010\Gastrocopta pellucida cf MX Sonora 2010 22 A 2e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600200"/>
            <a:ext cx="28956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Pupillidae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Pupoides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albilabris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F:\Snail Work\Mexico Snails\Sonora 2009\Pupillidae\Pupoides albilabris\Pupoides albilabris MX Sonora 2 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03294" y="2460695"/>
            <a:ext cx="5181600" cy="2851012"/>
          </a:xfrm>
          <a:prstGeom prst="rect">
            <a:avLst/>
          </a:prstGeom>
          <a:noFill/>
        </p:spPr>
      </p:pic>
      <p:pic>
        <p:nvPicPr>
          <p:cNvPr id="34819" name="Picture 3" descr="F:\Snail Work\Mexico Snails\Sonora 2009\Pupillidae\Pupoides albilabris\Pupoides albilabris MX Sonora 2 2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32317" y="2196883"/>
            <a:ext cx="5181600" cy="33786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48600" y="6096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Spiraxidae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Euglandina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Guillarmodia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:\Mexico for TRV\Guillarmodia species MX Sonora Bacadehuachi E Wallace 2 VIII 2011 compo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66764"/>
            <a:ext cx="7454981" cy="5591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Succineidae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Succinea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luteola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cf.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2" descr="J:\August 2010\snails\Succinea luteola MX Sonora Rancho San Fernando 5 VIII 2010 OLY _6.JPG"/>
          <p:cNvPicPr>
            <a:picLocks noChangeAspect="1" noChangeArrowheads="1"/>
          </p:cNvPicPr>
          <p:nvPr/>
        </p:nvPicPr>
        <p:blipFill>
          <a:blip r:embed="rId3" cstate="print"/>
          <a:srcRect l="19759" t="28101" r="10429" b="10429"/>
          <a:stretch>
            <a:fillRect/>
          </a:stretch>
        </p:blipFill>
        <p:spPr bwMode="auto">
          <a:xfrm>
            <a:off x="609600" y="1600200"/>
            <a:ext cx="7772400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Thysanophoridae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Thysanophora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horni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 descr="J:\Snail Work\August 13 2010\Thysanophora horni MX Sonora 2010 2 4e.jpg"/>
          <p:cNvPicPr>
            <a:picLocks noChangeAspect="1" noChangeArrowheads="1"/>
          </p:cNvPicPr>
          <p:nvPr/>
        </p:nvPicPr>
        <p:blipFill>
          <a:blip r:embed="rId2" cstate="print"/>
          <a:srcRect l="7895" t="5263" r="5263" b="4961"/>
          <a:stretch>
            <a:fillRect/>
          </a:stretch>
        </p:blipFill>
        <p:spPr bwMode="auto">
          <a:xfrm>
            <a:off x="4367213" y="4267200"/>
            <a:ext cx="2947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J:\Snail Work\August 13 2010\Thysanophora horni MX Sonora 2010 1 1e.tif"/>
          <p:cNvPicPr>
            <a:picLocks noChangeAspect="1" noChangeArrowheads="1"/>
          </p:cNvPicPr>
          <p:nvPr/>
        </p:nvPicPr>
        <p:blipFill>
          <a:blip r:embed="rId3" cstate="print"/>
          <a:srcRect l="2869" t="4941" r="5350"/>
          <a:stretch>
            <a:fillRect/>
          </a:stretch>
        </p:blipFill>
        <p:spPr bwMode="auto">
          <a:xfrm>
            <a:off x="1676400" y="3943350"/>
            <a:ext cx="2743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J:\Snail Work\August 12 2010\Thysanophora horni MX Sonora VIII 2010 1 2e.jpg"/>
          <p:cNvPicPr>
            <a:picLocks noChangeAspect="1" noChangeArrowheads="1"/>
          </p:cNvPicPr>
          <p:nvPr/>
        </p:nvPicPr>
        <p:blipFill>
          <a:blip r:embed="rId4" cstate="print"/>
          <a:srcRect l="5238" t="6250" r="5708" b="3125"/>
          <a:stretch>
            <a:fillRect/>
          </a:stretch>
        </p:blipFill>
        <p:spPr bwMode="auto">
          <a:xfrm>
            <a:off x="1649413" y="1600200"/>
            <a:ext cx="27701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F:\Snail Work\August 13 2010\Thysanophora horni MX Sonora 2010 2 1e copy.jpg"/>
          <p:cNvPicPr>
            <a:picLocks noChangeAspect="1" noChangeArrowheads="1"/>
          </p:cNvPicPr>
          <p:nvPr/>
        </p:nvPicPr>
        <p:blipFill>
          <a:blip r:embed="rId5" cstate="print"/>
          <a:srcRect l="10735" t="3030" r="5101" b="6061"/>
          <a:stretch>
            <a:fillRect/>
          </a:stretch>
        </p:blipFill>
        <p:spPr bwMode="auto">
          <a:xfrm>
            <a:off x="4381500" y="1600200"/>
            <a:ext cx="2933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Helicarionidae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Habroconus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Sonora snails\Sonora MS material\Figures\Figure 2 version 2.tif"/>
          <p:cNvPicPr>
            <a:picLocks noChangeAspect="1" noChangeArrowheads="1"/>
          </p:cNvPicPr>
          <p:nvPr/>
        </p:nvPicPr>
        <p:blipFill>
          <a:blip r:embed="rId2" cstate="print"/>
          <a:srcRect r="61759" b="72931"/>
          <a:stretch>
            <a:fillRect/>
          </a:stretch>
        </p:blipFill>
        <p:spPr bwMode="auto">
          <a:xfrm>
            <a:off x="552302" y="1371600"/>
            <a:ext cx="3794556" cy="3581400"/>
          </a:xfrm>
          <a:prstGeom prst="rect">
            <a:avLst/>
          </a:prstGeom>
          <a:noFill/>
        </p:spPr>
      </p:pic>
      <p:pic>
        <p:nvPicPr>
          <p:cNvPr id="5" name="Picture 2" descr="F:\Snail Work\Mexico Snails\Sonora 2010\snails\Helicarionidae\Euconulus fulvus MX Sonora 2010 17 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371600"/>
            <a:ext cx="4187966" cy="3626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Valloniidae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Vallonia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perspectiva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 descr="J:\Snail Work\August 13 2010\Vallonia perspectiva MX Sonora 2010 3 1e.tif"/>
          <p:cNvPicPr>
            <a:picLocks noChangeAspect="1" noChangeArrowheads="1"/>
          </p:cNvPicPr>
          <p:nvPr/>
        </p:nvPicPr>
        <p:blipFill>
          <a:blip r:embed="rId2" cstate="print"/>
          <a:srcRect l="6982" t="3693" r="4793" b="4012"/>
          <a:stretch>
            <a:fillRect/>
          </a:stretch>
        </p:blipFill>
        <p:spPr bwMode="auto">
          <a:xfrm>
            <a:off x="5257800" y="3657600"/>
            <a:ext cx="37306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J:\Snail Work\August 13 2010\Vallonia perspectiva MX Sonora 2010 2 2e.tif"/>
          <p:cNvPicPr>
            <a:picLocks noChangeAspect="1" noChangeArrowheads="1"/>
          </p:cNvPicPr>
          <p:nvPr/>
        </p:nvPicPr>
        <p:blipFill>
          <a:blip r:embed="rId3" cstate="print"/>
          <a:srcRect l="5928" t="3079" r="8112" b="4565"/>
          <a:stretch>
            <a:fillRect/>
          </a:stretch>
        </p:blipFill>
        <p:spPr bwMode="auto">
          <a:xfrm>
            <a:off x="2895600" y="3962400"/>
            <a:ext cx="23622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J:\Snail Work\August 13 2010\Vallonia perspectiva MX Sonora 2010 1 1e.tif"/>
          <p:cNvPicPr>
            <a:picLocks noChangeAspect="1" noChangeArrowheads="1"/>
          </p:cNvPicPr>
          <p:nvPr/>
        </p:nvPicPr>
        <p:blipFill>
          <a:blip r:embed="rId4" cstate="print"/>
          <a:srcRect l="8958" t="5835" b="5577"/>
          <a:stretch>
            <a:fillRect/>
          </a:stretch>
        </p:blipFill>
        <p:spPr bwMode="auto">
          <a:xfrm>
            <a:off x="2819400" y="1600200"/>
            <a:ext cx="25146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J:\Snail Work\August 12 2010\Vallonia perspectiva MX Sonora VIII 2010 3 2e.jpg"/>
          <p:cNvPicPr>
            <a:picLocks noChangeAspect="1" noChangeArrowheads="1"/>
          </p:cNvPicPr>
          <p:nvPr/>
        </p:nvPicPr>
        <p:blipFill>
          <a:blip r:embed="rId5" cstate="print"/>
          <a:srcRect l="7843" r="5882" b="3999"/>
          <a:stretch>
            <a:fillRect/>
          </a:stretch>
        </p:blipFill>
        <p:spPr bwMode="auto">
          <a:xfrm>
            <a:off x="5334000" y="1600200"/>
            <a:ext cx="3670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 descr="J:\Snail Work\August 12 2010\Vallonia perspectiva MX Sonora VIII 2010 2 1e.jpg"/>
          <p:cNvPicPr>
            <a:picLocks noChangeAspect="1" noChangeArrowheads="1"/>
          </p:cNvPicPr>
          <p:nvPr/>
        </p:nvPicPr>
        <p:blipFill>
          <a:blip r:embed="rId6" cstate="print"/>
          <a:srcRect r="3951"/>
          <a:stretch>
            <a:fillRect/>
          </a:stretch>
        </p:blipFill>
        <p:spPr bwMode="auto">
          <a:xfrm>
            <a:off x="0" y="3962400"/>
            <a:ext cx="28956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 descr="J:\Snail Work\August 12 2010\Vallonia perspectiva MX Sonora VIII 2010 1 3e.jpg"/>
          <p:cNvPicPr>
            <a:picLocks noChangeAspect="1" noChangeArrowheads="1"/>
          </p:cNvPicPr>
          <p:nvPr/>
        </p:nvPicPr>
        <p:blipFill>
          <a:blip r:embed="rId7" cstate="print"/>
          <a:srcRect l="5602" r="1978" b="3448"/>
          <a:stretch>
            <a:fillRect/>
          </a:stretch>
        </p:blipFill>
        <p:spPr bwMode="auto">
          <a:xfrm>
            <a:off x="0" y="1600200"/>
            <a:ext cx="28194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Urocoptidae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Holospira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nov.</a:t>
            </a:r>
            <a:endParaRPr lang="en-US" dirty="0"/>
          </a:p>
        </p:txBody>
      </p:sp>
      <p:pic>
        <p:nvPicPr>
          <p:cNvPr id="3" name="Picture 2" descr="G:\Sonora snails TRV 2012\Vial 1163\output\Chondropoma cf MX Sonora I 2012 Vial 1163 composi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477" y="1371600"/>
            <a:ext cx="5632723" cy="5289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Urocoptidae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Holospira</a:t>
            </a:r>
            <a:endParaRPr lang="en-US" dirty="0"/>
          </a:p>
        </p:txBody>
      </p:sp>
      <p:pic>
        <p:nvPicPr>
          <p:cNvPr id="2050" name="Picture 2" descr="G:\Sonora snails TRV 2012\Vial 1174\output\Holospira species MX Sonora I 2012 Vial 1174 composit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391400" cy="5309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Urocoptidae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Holospira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Sonora snails TRV 2012\Vial 1174\output\Holospira species MX Sonora I 2012 Vial 1174 composi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543800" cy="5586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Urocoptidae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Holospira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G:\April 21 2014 Sonora snails unfiled\Holospira species MX SON\output\Holospira species MX Sonora 2012 TRV tag 1141 composite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253900" cy="5707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Unknown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April 21 2014 Sonora snails unfiled\mystery snail MX SON\output\mystery snail MX Son TRV 31 I 2012 compo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130" y="1371600"/>
            <a:ext cx="7144270" cy="5290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Xanthonychidae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Sonorella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F:\Snail Work\Mexico Snails\Sonora 2009\Sonorella\Sonorella species 13 mm MX Sonora Rio Saracachi site 2 28 VII 2009 _15.JPG"/>
          <p:cNvPicPr>
            <a:picLocks noChangeAspect="1" noChangeArrowheads="1"/>
          </p:cNvPicPr>
          <p:nvPr/>
        </p:nvPicPr>
        <p:blipFill>
          <a:blip r:embed="rId2" cstate="print"/>
          <a:srcRect l="10137" t="11840" r="21380" b="18655"/>
          <a:stretch>
            <a:fillRect/>
          </a:stretch>
        </p:blipFill>
        <p:spPr bwMode="auto">
          <a:xfrm>
            <a:off x="228599" y="1752600"/>
            <a:ext cx="4304553" cy="3276600"/>
          </a:xfrm>
          <a:prstGeom prst="rect">
            <a:avLst/>
          </a:prstGeom>
          <a:noFill/>
        </p:spPr>
      </p:pic>
      <p:pic>
        <p:nvPicPr>
          <p:cNvPr id="36867" name="Picture 3" descr="F:\Snail Work\Mexico Snails\Sonora 2009\Sonorella\Sonorella species 13 mm MX Sonora Rio Saracachi site 2 28 VII 2009 _13.JPG"/>
          <p:cNvPicPr>
            <a:picLocks noChangeAspect="1" noChangeArrowheads="1"/>
          </p:cNvPicPr>
          <p:nvPr/>
        </p:nvPicPr>
        <p:blipFill>
          <a:blip r:embed="rId3" cstate="print"/>
          <a:srcRect l="23424" t="24106" r="4004" b="9115"/>
          <a:stretch>
            <a:fillRect/>
          </a:stretch>
        </p:blipFill>
        <p:spPr bwMode="auto">
          <a:xfrm>
            <a:off x="4645090" y="3733800"/>
            <a:ext cx="4270310" cy="29471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206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</a:t>
            </a:r>
            <a:r>
              <a:rPr lang="en-US" dirty="0" err="1" smtClean="0"/>
              <a:t>Saracachi</a:t>
            </a:r>
            <a:r>
              <a:rPr lang="en-US" dirty="0" smtClean="0"/>
              <a:t> - 2009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Glyphyalinia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umbilicata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 descr="J:\Snail Work\August 13 2010\Glyphyalinia umbilicata MX Sonora 2010 1 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9035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J:\Snail Work\August 13 2010\Glyphyalinia umbilicata MX Sonora 2010 1 2e.jpg"/>
          <p:cNvPicPr>
            <a:picLocks noChangeAspect="1" noChangeArrowheads="1"/>
          </p:cNvPicPr>
          <p:nvPr/>
        </p:nvPicPr>
        <p:blipFill>
          <a:blip r:embed="rId4" cstate="print"/>
          <a:srcRect l="7365"/>
          <a:stretch>
            <a:fillRect/>
          </a:stretch>
        </p:blipFill>
        <p:spPr bwMode="auto">
          <a:xfrm>
            <a:off x="228600" y="4191000"/>
            <a:ext cx="28956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J:\August 2010\snails\Glyphyalinia umbilicata MX Sonora Rancho San Fernando 3 VIII 2010 OLY _1.JPG"/>
          <p:cNvPicPr>
            <a:picLocks noChangeAspect="1" noChangeArrowheads="1"/>
          </p:cNvPicPr>
          <p:nvPr/>
        </p:nvPicPr>
        <p:blipFill>
          <a:blip r:embed="rId5" cstate="print"/>
          <a:srcRect l="25128" t="31375" r="29898" b="17746"/>
          <a:stretch>
            <a:fillRect/>
          </a:stretch>
        </p:blipFill>
        <p:spPr bwMode="auto">
          <a:xfrm>
            <a:off x="3048000" y="1600200"/>
            <a:ext cx="5927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Glyphyalinia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umbilicata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F:\Sonora snails\Sonora small snails\Glyphyalinia umbilicata 2010 3 (3)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356" y="1524000"/>
            <a:ext cx="3951644" cy="4038600"/>
          </a:xfrm>
          <a:prstGeom prst="rect">
            <a:avLst/>
          </a:prstGeom>
          <a:noFill/>
        </p:spPr>
      </p:pic>
      <p:pic>
        <p:nvPicPr>
          <p:cNvPr id="16387" name="Picture 3" descr="F:\Sonora snails\Sonora small snails\Glyphyalinia umbilicata 2010 3 (4).TIF"/>
          <p:cNvPicPr>
            <a:picLocks noChangeAspect="1" noChangeArrowheads="1"/>
          </p:cNvPicPr>
          <p:nvPr/>
        </p:nvPicPr>
        <p:blipFill>
          <a:blip r:embed="rId3" cstate="print"/>
          <a:srcRect l="22500" t="30000" r="29167" b="6667"/>
          <a:stretch>
            <a:fillRect/>
          </a:stretch>
        </p:blipFill>
        <p:spPr bwMode="auto">
          <a:xfrm>
            <a:off x="304800" y="1524000"/>
            <a:ext cx="4191000" cy="41187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6248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Glyphyalinia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F:\Snail Work\Mexico Snails\Sonora 2009\Zonitidae\Glyphyalinia umbilicata 4mm MX Sonora Rio Saracachi site 2 28 VII 2009_3.JPG"/>
          <p:cNvPicPr>
            <a:picLocks noChangeAspect="1" noChangeArrowheads="1"/>
          </p:cNvPicPr>
          <p:nvPr/>
        </p:nvPicPr>
        <p:blipFill>
          <a:blip r:embed="rId2" cstate="print"/>
          <a:srcRect l="39779" t="36372" r="29557" b="28194"/>
          <a:stretch>
            <a:fillRect/>
          </a:stretch>
        </p:blipFill>
        <p:spPr bwMode="auto">
          <a:xfrm>
            <a:off x="228600" y="1600199"/>
            <a:ext cx="3124200" cy="2707641"/>
          </a:xfrm>
          <a:prstGeom prst="rect">
            <a:avLst/>
          </a:prstGeom>
          <a:noFill/>
        </p:spPr>
      </p:pic>
      <p:pic>
        <p:nvPicPr>
          <p:cNvPr id="32772" name="Picture 4" descr="F:\Snail Work\Mexico Snails\Sonora 2009\Zonitidae\Glyphyalinia paucilirata MX Sonora 1 1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00201"/>
            <a:ext cx="2705304" cy="2743199"/>
          </a:xfrm>
          <a:prstGeom prst="rect">
            <a:avLst/>
          </a:prstGeom>
          <a:noFill/>
        </p:spPr>
      </p:pic>
      <p:pic>
        <p:nvPicPr>
          <p:cNvPr id="32773" name="Picture 5" descr="F:\Snail Work\Mexico Snails\Sonora 2009\Zonitidae\Glyphyalinia paucilirata MX Sonora 2 1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00200"/>
            <a:ext cx="2778250" cy="2743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6412468"/>
            <a:ext cx="21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</a:t>
            </a:r>
            <a:r>
              <a:rPr lang="en-US" dirty="0" err="1" smtClean="0"/>
              <a:t>Saracachi</a:t>
            </a:r>
            <a:r>
              <a:rPr lang="en-US" dirty="0" smtClean="0"/>
              <a:t> – 2009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Helicodiscidae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Helicodiscus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singleyana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G:\Mexico for TRV\Helicodiscus singleyanus cf MX Son TRV 31 I 2012 odometer 415-6 composit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0558"/>
            <a:ext cx="9144000" cy="3556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Hawaiia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minuscula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F:\Snail Work\Mexico Snails\Sonora 2009\Zonitidae\Hawaiia minuscula MX Sonora 1 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2743200" cy="2414265"/>
          </a:xfrm>
          <a:prstGeom prst="rect">
            <a:avLst/>
          </a:prstGeom>
          <a:noFill/>
        </p:spPr>
      </p:pic>
      <p:pic>
        <p:nvPicPr>
          <p:cNvPr id="31747" name="Picture 3" descr="F:\Snail Work\Mexico Snails\Sonora 2009\Zonitidae\Hawaiia minuscula MX Sonora 2 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3901474"/>
            <a:ext cx="2743200" cy="24682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6412468"/>
            <a:ext cx="21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</a:t>
            </a:r>
            <a:r>
              <a:rPr lang="en-US" dirty="0" err="1" smtClean="0"/>
              <a:t>Saracachi</a:t>
            </a:r>
            <a:r>
              <a:rPr lang="en-US" dirty="0" smtClean="0"/>
              <a:t> – 2009</a:t>
            </a:r>
            <a:endParaRPr lang="en-US" dirty="0"/>
          </a:p>
        </p:txBody>
      </p:sp>
      <p:pic>
        <p:nvPicPr>
          <p:cNvPr id="6" name="Picture 3" descr="F:\Snail Work\Cienega Saracachi snails 2011\Hawaiia\Hawaiia minuscula MX Sonora Cienega Saracachi 2011.TIF"/>
          <p:cNvPicPr>
            <a:picLocks noChangeAspect="1" noChangeArrowheads="1"/>
          </p:cNvPicPr>
          <p:nvPr/>
        </p:nvPicPr>
        <p:blipFill>
          <a:blip r:embed="rId4" cstate="print"/>
          <a:srcRect l="14167" t="17198" r="56630" b="47923"/>
          <a:stretch>
            <a:fillRect/>
          </a:stretch>
        </p:blipFill>
        <p:spPr bwMode="auto">
          <a:xfrm rot="10800000">
            <a:off x="5029200" y="1295400"/>
            <a:ext cx="2892223" cy="2590800"/>
          </a:xfrm>
          <a:prstGeom prst="rect">
            <a:avLst/>
          </a:prstGeom>
          <a:noFill/>
        </p:spPr>
      </p:pic>
      <p:pic>
        <p:nvPicPr>
          <p:cNvPr id="7" name="Picture 2" descr="F:\Snail Work\Cienega Saracachi snails 2011\Hawaiia\Hawaiia minuscula MX Sonora Cienega Saracachi 2011 (3)e1.tif"/>
          <p:cNvPicPr>
            <a:picLocks noChangeAspect="1" noChangeArrowheads="1"/>
          </p:cNvPicPr>
          <p:nvPr/>
        </p:nvPicPr>
        <p:blipFill>
          <a:blip r:embed="rId5" cstate="print"/>
          <a:srcRect l="5833" t="49495" r="65341" b="14444"/>
          <a:stretch>
            <a:fillRect/>
          </a:stretch>
        </p:blipFill>
        <p:spPr bwMode="auto">
          <a:xfrm rot="10800000">
            <a:off x="5062179" y="3962400"/>
            <a:ext cx="2842558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Striatura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meridionalis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2" descr="J:\Snail Work\August 13 2010\Striatura meridionalis MX Sonora 2010 1 2e.jpg"/>
          <p:cNvPicPr>
            <a:picLocks noChangeAspect="1" noChangeArrowheads="1"/>
          </p:cNvPicPr>
          <p:nvPr/>
        </p:nvPicPr>
        <p:blipFill>
          <a:blip r:embed="rId2" cstate="print"/>
          <a:srcRect r="5190"/>
          <a:stretch>
            <a:fillRect/>
          </a:stretch>
        </p:blipFill>
        <p:spPr bwMode="auto">
          <a:xfrm>
            <a:off x="76200" y="1600200"/>
            <a:ext cx="32766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J:\Snail Work\August 13 2010\Striatura meridionalis MX Sonora 2010 1 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191000"/>
            <a:ext cx="3243263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J:\Snail Work\August 26 2010\Striatura meridionalis MX Sonora 2010 1 3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600200"/>
            <a:ext cx="28194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 descr="J:\Snail Work\August 26 2010\Striatura meridionalis MX Sonora 2010 1 9e.tif"/>
          <p:cNvPicPr>
            <a:picLocks noChangeAspect="1" noChangeArrowheads="1"/>
          </p:cNvPicPr>
          <p:nvPr/>
        </p:nvPicPr>
        <p:blipFill>
          <a:blip r:embed="rId5" cstate="print"/>
          <a:srcRect l="1317" t="5823" r="2538" b="3828"/>
          <a:stretch>
            <a:fillRect/>
          </a:stretch>
        </p:blipFill>
        <p:spPr bwMode="auto">
          <a:xfrm>
            <a:off x="6096000" y="4191000"/>
            <a:ext cx="3048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 descr="J:\Snail Work\August 26 2010\Striatura meridionalis MX Sonora 2010 1 7e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600200"/>
            <a:ext cx="30480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Ventridens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412468"/>
            <a:ext cx="286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Rio </a:t>
            </a:r>
            <a:r>
              <a:rPr lang="en-US" dirty="0" err="1" smtClean="0"/>
              <a:t>Saracachi</a:t>
            </a:r>
            <a:r>
              <a:rPr lang="en-US" dirty="0" smtClean="0"/>
              <a:t> – 2009 – 4 mm</a:t>
            </a:r>
            <a:endParaRPr lang="en-US" dirty="0"/>
          </a:p>
        </p:txBody>
      </p:sp>
      <p:pic>
        <p:nvPicPr>
          <p:cNvPr id="30722" name="Picture 2" descr="F:\Snail Work\Mexico Snails\Sonora 2009\Zonitidae\Ventridens species 4 mm MX Sonora Rio Saracachi site 2 28 VII 2009 .JPG"/>
          <p:cNvPicPr>
            <a:picLocks noChangeAspect="1" noChangeArrowheads="1"/>
          </p:cNvPicPr>
          <p:nvPr/>
        </p:nvPicPr>
        <p:blipFill>
          <a:blip r:embed="rId2" cstate="print"/>
          <a:srcRect l="40801" t="62266" r="33646" b="10477"/>
          <a:stretch>
            <a:fillRect/>
          </a:stretch>
        </p:blipFill>
        <p:spPr bwMode="auto">
          <a:xfrm>
            <a:off x="304800" y="1676400"/>
            <a:ext cx="4572000" cy="3657600"/>
          </a:xfrm>
          <a:prstGeom prst="rect">
            <a:avLst/>
          </a:prstGeom>
          <a:noFill/>
        </p:spPr>
      </p:pic>
      <p:pic>
        <p:nvPicPr>
          <p:cNvPr id="30723" name="Picture 3" descr="F:\Snail Work\Mexico Snails\Sonora 2009\Zonitidae\Ventridens species 4 mm MX Sonora Rio Saracachi site 2 28 VII 2009 _2.JPG"/>
          <p:cNvPicPr>
            <a:picLocks noChangeAspect="1" noChangeArrowheads="1"/>
          </p:cNvPicPr>
          <p:nvPr/>
        </p:nvPicPr>
        <p:blipFill>
          <a:blip r:embed="rId3" cstate="print"/>
          <a:srcRect l="35690" t="41823" r="39779" b="25469"/>
          <a:stretch>
            <a:fillRect/>
          </a:stretch>
        </p:blipFill>
        <p:spPr bwMode="auto">
          <a:xfrm>
            <a:off x="5181600" y="1676400"/>
            <a:ext cx="3657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Zonitidae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Zonitoides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arboreus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2" descr="J:\Snail Work\August 26 2010\Zonitoides arboreus MX Sonora 2010 2 2e.tif"/>
          <p:cNvPicPr>
            <a:picLocks noChangeAspect="1" noChangeArrowheads="1"/>
          </p:cNvPicPr>
          <p:nvPr/>
        </p:nvPicPr>
        <p:blipFill>
          <a:blip r:embed="rId3" cstate="print"/>
          <a:srcRect b="3027"/>
          <a:stretch>
            <a:fillRect/>
          </a:stretch>
        </p:blipFill>
        <p:spPr bwMode="auto">
          <a:xfrm>
            <a:off x="3048000" y="1600200"/>
            <a:ext cx="35671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J:\Snail Work\August 26 2010\Zonitoides arboreus MX Sonora 2010 1 2e.jpg"/>
          <p:cNvPicPr>
            <a:picLocks noChangeAspect="1" noChangeArrowheads="1"/>
          </p:cNvPicPr>
          <p:nvPr/>
        </p:nvPicPr>
        <p:blipFill>
          <a:blip r:embed="rId4" cstate="print"/>
          <a:srcRect l="4832" t="3333" r="3806" b="6667"/>
          <a:stretch>
            <a:fillRect/>
          </a:stretch>
        </p:blipFill>
        <p:spPr bwMode="auto">
          <a:xfrm>
            <a:off x="76200" y="1600200"/>
            <a:ext cx="2971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J:\Snail Work\August 26 2010\Zonitoides arboreus MX Sonora 2010 1 2e.tif"/>
          <p:cNvPicPr>
            <a:picLocks noChangeAspect="1" noChangeArrowheads="1"/>
          </p:cNvPicPr>
          <p:nvPr/>
        </p:nvPicPr>
        <p:blipFill>
          <a:blip r:embed="rId5" cstate="print"/>
          <a:srcRect l="4810" t="3333" r="4810" b="5556"/>
          <a:stretch>
            <a:fillRect/>
          </a:stretch>
        </p:blipFill>
        <p:spPr bwMode="auto">
          <a:xfrm>
            <a:off x="6553200" y="1600200"/>
            <a:ext cx="25146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J:\Snail Work\August 26 2010\Zonitoides arboreus MX Sonora 2010 1 4e.jpg"/>
          <p:cNvPicPr>
            <a:picLocks noChangeAspect="1" noChangeArrowheads="1"/>
          </p:cNvPicPr>
          <p:nvPr/>
        </p:nvPicPr>
        <p:blipFill>
          <a:blip r:embed="rId6" cstate="print"/>
          <a:srcRect l="12740" t="11812" r="9404" b="7190"/>
          <a:stretch>
            <a:fillRect/>
          </a:stretch>
        </p:blipFill>
        <p:spPr bwMode="auto">
          <a:xfrm>
            <a:off x="79375" y="4267200"/>
            <a:ext cx="29686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 descr="J:\Snail Work\August 26 2010\Zonitoides arboreus MX Sonora 2010 1 3e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038600"/>
            <a:ext cx="2520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Xanthonychidae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Sonorella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cf.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hachitana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2" descr="J:\August 2010\snails\Sonorella species MX Sonora Rancho Cieneguita 2 VIII 2010 OLY .JPG"/>
          <p:cNvPicPr>
            <a:picLocks noChangeAspect="1" noChangeArrowheads="1"/>
          </p:cNvPicPr>
          <p:nvPr/>
        </p:nvPicPr>
        <p:blipFill>
          <a:blip r:embed="rId2" cstate="print"/>
          <a:srcRect l="25468" t="24106" r="24448" b="14566"/>
          <a:stretch>
            <a:fillRect/>
          </a:stretch>
        </p:blipFill>
        <p:spPr bwMode="auto">
          <a:xfrm>
            <a:off x="171450" y="1600200"/>
            <a:ext cx="295275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J:\August 2010\snails\Sonorella species MX Sonora Rancho Cieneguita 2 VIII 2010 OLY _1.JPG"/>
          <p:cNvPicPr>
            <a:picLocks noChangeAspect="1" noChangeArrowheads="1"/>
          </p:cNvPicPr>
          <p:nvPr/>
        </p:nvPicPr>
        <p:blipFill>
          <a:blip r:embed="rId3" cstate="print"/>
          <a:srcRect l="25468" t="21381" r="21381" b="17291"/>
          <a:stretch>
            <a:fillRect/>
          </a:stretch>
        </p:blipFill>
        <p:spPr bwMode="auto">
          <a:xfrm>
            <a:off x="5715000" y="1600200"/>
            <a:ext cx="32004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J:\August 2010\snails\Sonorella species MX Sonora Rancho Cieneguita 2 VIII 2010 OLY _2.JPG"/>
          <p:cNvPicPr>
            <a:picLocks noChangeAspect="1" noChangeArrowheads="1"/>
          </p:cNvPicPr>
          <p:nvPr/>
        </p:nvPicPr>
        <p:blipFill>
          <a:blip r:embed="rId4" cstate="print"/>
          <a:srcRect l="31602" t="35008" r="16269" b="14566"/>
          <a:stretch>
            <a:fillRect/>
          </a:stretch>
        </p:blipFill>
        <p:spPr bwMode="auto">
          <a:xfrm>
            <a:off x="2819400" y="4349750"/>
            <a:ext cx="33528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Pallifera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arizonensis</a:t>
            </a:r>
            <a:endParaRPr lang="en-US" sz="3600" dirty="0"/>
          </a:p>
        </p:txBody>
      </p:sp>
      <p:pic>
        <p:nvPicPr>
          <p:cNvPr id="6147" name="Picture 3" descr="J:\Arizona-Mexico 1\090727\Pallifera species 12 mm MX Sonora Rio Saracachi site 2 28 VII 2009 _2.JPG"/>
          <p:cNvPicPr>
            <a:picLocks noChangeAspect="1" noChangeArrowheads="1"/>
          </p:cNvPicPr>
          <p:nvPr/>
        </p:nvPicPr>
        <p:blipFill>
          <a:blip r:embed="rId2" cstate="print"/>
          <a:srcRect l="20358" t="25468" r="25468" b="43185"/>
          <a:stretch>
            <a:fillRect/>
          </a:stretch>
        </p:blipFill>
        <p:spPr bwMode="auto">
          <a:xfrm>
            <a:off x="234950" y="1600200"/>
            <a:ext cx="86042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762000" y="6172200"/>
            <a:ext cx="3595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Snail from Rio Saracachi, Sonora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flat snail</a:t>
            </a:r>
            <a:endParaRPr lang="en-US" dirty="0"/>
          </a:p>
        </p:txBody>
      </p:sp>
      <p:pic>
        <p:nvPicPr>
          <p:cNvPr id="5122" name="Picture 2" descr="G:\Mexico for TRV\flat snail MX Son TRV 31 I 2012 odometer 415-6 composi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543800" cy="5586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Punctidae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Punctum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californicum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cf.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2" descr="J:\Snail Work\August 13 2010\Punctum species MX Sonora 2010 2 1e.tif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3244850" y="1600200"/>
            <a:ext cx="24701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J:\Snail Work\August 13 2010\Punctum species MX Sonora 2010 3 2e.tif"/>
          <p:cNvPicPr>
            <a:picLocks noChangeAspect="1" noChangeArrowheads="1"/>
          </p:cNvPicPr>
          <p:nvPr/>
        </p:nvPicPr>
        <p:blipFill>
          <a:blip r:embed="rId4" cstate="print"/>
          <a:srcRect l="6250" t="2992" r="3125"/>
          <a:stretch>
            <a:fillRect/>
          </a:stretch>
        </p:blipFill>
        <p:spPr bwMode="auto">
          <a:xfrm>
            <a:off x="3200400" y="4114800"/>
            <a:ext cx="2454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J:\Snail Work\August 13 2010\Punctum species MX Sonora 2010 5 1e.tif"/>
          <p:cNvPicPr>
            <a:picLocks noChangeAspect="1" noChangeArrowheads="1"/>
          </p:cNvPicPr>
          <p:nvPr/>
        </p:nvPicPr>
        <p:blipFill>
          <a:blip r:embed="rId5" cstate="print"/>
          <a:srcRect l="5751" t="7056" r="5095" b="3204"/>
          <a:stretch>
            <a:fillRect/>
          </a:stretch>
        </p:blipFill>
        <p:spPr bwMode="auto">
          <a:xfrm>
            <a:off x="5638800" y="3429000"/>
            <a:ext cx="28956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 descr="J:\Snail Work\August 12 2010\Punctum speies MX Sonora VIII 2010 1 3e.jpg"/>
          <p:cNvPicPr>
            <a:picLocks noChangeAspect="1" noChangeArrowheads="1"/>
          </p:cNvPicPr>
          <p:nvPr/>
        </p:nvPicPr>
        <p:blipFill>
          <a:blip r:embed="rId6" cstate="print"/>
          <a:srcRect l="8109" t="5557" r="8109" b="6512"/>
          <a:stretch>
            <a:fillRect/>
          </a:stretch>
        </p:blipFill>
        <p:spPr bwMode="auto">
          <a:xfrm>
            <a:off x="304800" y="4183063"/>
            <a:ext cx="289560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J:\Snail Work\August 12 2010\Punctum speies MX Sonora VIII 2010 2 2e.jpg"/>
          <p:cNvPicPr>
            <a:picLocks noChangeAspect="1" noChangeArrowheads="1"/>
          </p:cNvPicPr>
          <p:nvPr/>
        </p:nvPicPr>
        <p:blipFill>
          <a:blip r:embed="rId7" cstate="print"/>
          <a:srcRect l="5415" r="5237" b="4453"/>
          <a:stretch>
            <a:fillRect/>
          </a:stretch>
        </p:blipFill>
        <p:spPr bwMode="auto">
          <a:xfrm>
            <a:off x="304800" y="1585913"/>
            <a:ext cx="29718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 descr="J:\Snail Work\August 12 2010\Punctum speies MX Sonora VIII 2010 5 2e.jpg"/>
          <p:cNvPicPr>
            <a:picLocks noChangeAspect="1" noChangeArrowheads="1"/>
          </p:cNvPicPr>
          <p:nvPr/>
        </p:nvPicPr>
        <p:blipFill>
          <a:blip r:embed="rId8" cstate="print"/>
          <a:srcRect l="4784" r="4346" b="3999"/>
          <a:stretch>
            <a:fillRect/>
          </a:stretch>
        </p:blipFill>
        <p:spPr bwMode="auto">
          <a:xfrm>
            <a:off x="5638800" y="16002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Punctidae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Punctum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species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Sonora snails\Sonora MS material\Figures\Figure 2 version 2.tif"/>
          <p:cNvPicPr>
            <a:picLocks noChangeAspect="1" noChangeArrowheads="1"/>
          </p:cNvPicPr>
          <p:nvPr/>
        </p:nvPicPr>
        <p:blipFill>
          <a:blip r:embed="rId2" cstate="print"/>
          <a:srcRect t="50000" b="25306"/>
          <a:stretch>
            <a:fillRect/>
          </a:stretch>
        </p:blipFill>
        <p:spPr bwMode="auto">
          <a:xfrm>
            <a:off x="457200" y="1524000"/>
            <a:ext cx="81000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729</Words>
  <Application>Microsoft Office PowerPoint</Application>
  <PresentationFormat>On-screen Show (4:3)</PresentationFormat>
  <Paragraphs>118</Paragraphs>
  <Slides>43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Land Snails of Sonora</vt:lpstr>
      <vt:lpstr>Bulimulidae – Rabdotus nigromontanus </vt:lpstr>
      <vt:lpstr>Helicarionidae - Habroconus species</vt:lpstr>
      <vt:lpstr>Helicodiscidae – Helicodiscus singleyana</vt:lpstr>
      <vt:lpstr>Xanthonychidae - Sonorella cf. hachitana</vt:lpstr>
      <vt:lpstr>Philomycidae - Pallifera arizonensis</vt:lpstr>
      <vt:lpstr>Small flat snail</vt:lpstr>
      <vt:lpstr>Family Punctidae Punctum californicum cf.</vt:lpstr>
      <vt:lpstr>Punctidae – Punctum species</vt:lpstr>
      <vt:lpstr>Pupillidae - Chaenaxis tuba</vt:lpstr>
      <vt:lpstr>Pupillidae – Gastrocopta cristata</vt:lpstr>
      <vt:lpstr>Pupillidae – Gastrocopta dalliana</vt:lpstr>
      <vt:lpstr>Pupillidae – Gastrocopta pellucida</vt:lpstr>
      <vt:lpstr>Pupillidae – Gastrocopta ashmuni</vt:lpstr>
      <vt:lpstr>Pupillidae - Gastrocopta ashmuni</vt:lpstr>
      <vt:lpstr>Pupillidae - Gastrocopta ashmuni  (goose-neck form)</vt:lpstr>
      <vt:lpstr>Pupillidae - Gastrocopta cochisensis</vt:lpstr>
      <vt:lpstr>Pupillidae - Gastrocopta species</vt:lpstr>
      <vt:lpstr>Pupillidae - Gastrocopta cf. bilamellata </vt:lpstr>
      <vt:lpstr>PowerPoint Presentation</vt:lpstr>
      <vt:lpstr>Pupillidae - Gastrocopta sp. like G. dalliana</vt:lpstr>
      <vt:lpstr>Pupillidae – Gastrocopta pellucida</vt:lpstr>
      <vt:lpstr>Pupillidae - Gastrocopta perversa</vt:lpstr>
      <vt:lpstr>Pupillidae - Gastrocopta pilsbryana</vt:lpstr>
      <vt:lpstr>Pupillidae - Gastrocopta sterkiana ?</vt:lpstr>
      <vt:lpstr>Pupillidae – Pupoides albilabris</vt:lpstr>
      <vt:lpstr>Spiraxidae – Euglandina/Guillarmodia</vt:lpstr>
      <vt:lpstr>Family Succineidae Succinea luteola cf.</vt:lpstr>
      <vt:lpstr>Family Thysanophoridae Thysanophora horni</vt:lpstr>
      <vt:lpstr>Family Valloniidae Vallonia perspectiva</vt:lpstr>
      <vt:lpstr>Urocoptidae – Holospira sp. nov.</vt:lpstr>
      <vt:lpstr>Urocoptidae - Holospira</vt:lpstr>
      <vt:lpstr>Urocoptidae - Holospira</vt:lpstr>
      <vt:lpstr>Urocoptidae - Holospira</vt:lpstr>
      <vt:lpstr>Unknown</vt:lpstr>
      <vt:lpstr>Xanthonychidae – Sonorella species</vt:lpstr>
      <vt:lpstr>Family Zonitidae Glyphyalinia umbilicata</vt:lpstr>
      <vt:lpstr>Zonitidae - Glyphyalinia umbilicata</vt:lpstr>
      <vt:lpstr>Zonitidae - Glyphyalinia species</vt:lpstr>
      <vt:lpstr>Zonitidae - Hawaiia minuscula</vt:lpstr>
      <vt:lpstr>Zontidae - Striatura meridionalis</vt:lpstr>
      <vt:lpstr>Zonitidae - Ventridens species</vt:lpstr>
      <vt:lpstr>Zonitidae - Zonitoides arboreus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R. W. Van Devender</cp:lastModifiedBy>
  <cp:revision>6</cp:revision>
  <dcterms:created xsi:type="dcterms:W3CDTF">2014-08-17T12:39:04Z</dcterms:created>
  <dcterms:modified xsi:type="dcterms:W3CDTF">2014-10-12T20:48:49Z</dcterms:modified>
</cp:coreProperties>
</file>