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3996" r:id="rId2"/>
  </p:sldMasterIdLst>
  <p:notesMasterIdLst>
    <p:notesMasterId r:id="rId41"/>
  </p:notesMasterIdLst>
  <p:sldIdLst>
    <p:sldId id="256" r:id="rId3"/>
    <p:sldId id="282" r:id="rId4"/>
    <p:sldId id="300" r:id="rId5"/>
    <p:sldId id="297" r:id="rId6"/>
    <p:sldId id="274" r:id="rId7"/>
    <p:sldId id="277" r:id="rId8"/>
    <p:sldId id="283" r:id="rId9"/>
    <p:sldId id="268" r:id="rId10"/>
    <p:sldId id="267" r:id="rId11"/>
    <p:sldId id="262" r:id="rId12"/>
    <p:sldId id="261" r:id="rId13"/>
    <p:sldId id="299" r:id="rId14"/>
    <p:sldId id="303" r:id="rId15"/>
    <p:sldId id="259" r:id="rId16"/>
    <p:sldId id="281" r:id="rId17"/>
    <p:sldId id="279" r:id="rId18"/>
    <p:sldId id="263" r:id="rId19"/>
    <p:sldId id="284" r:id="rId20"/>
    <p:sldId id="292" r:id="rId21"/>
    <p:sldId id="265" r:id="rId22"/>
    <p:sldId id="264" r:id="rId23"/>
    <p:sldId id="290" r:id="rId24"/>
    <p:sldId id="293" r:id="rId25"/>
    <p:sldId id="285" r:id="rId26"/>
    <p:sldId id="266" r:id="rId27"/>
    <p:sldId id="302" r:id="rId28"/>
    <p:sldId id="305" r:id="rId29"/>
    <p:sldId id="301" r:id="rId30"/>
    <p:sldId id="307" r:id="rId31"/>
    <p:sldId id="287" r:id="rId32"/>
    <p:sldId id="309" r:id="rId33"/>
    <p:sldId id="308" r:id="rId34"/>
    <p:sldId id="273" r:id="rId35"/>
    <p:sldId id="260" r:id="rId36"/>
    <p:sldId id="269" r:id="rId37"/>
    <p:sldId id="288" r:id="rId38"/>
    <p:sldId id="289" r:id="rId39"/>
    <p:sldId id="28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7" autoAdjust="0"/>
  </p:normalViewPr>
  <p:slideViewPr>
    <p:cSldViewPr>
      <p:cViewPr>
        <p:scale>
          <a:sx n="80" d="100"/>
          <a:sy n="80" d="100"/>
        </p:scale>
        <p:origin x="-370" y="6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Number of Species</c:v>
                </c:pt>
              </c:strCache>
            </c:strRef>
          </c:tx>
          <c:cat>
            <c:strRef>
              <c:f>'[Chart in Microsoft PowerPoint]Sheet1'!$A$2:$A$7</c:f>
              <c:strCache>
                <c:ptCount val="6"/>
                <c:pt idx="0">
                  <c:v>Polygyrids</c:v>
                </c:pt>
                <c:pt idx="1">
                  <c:v>native slugs</c:v>
                </c:pt>
                <c:pt idx="2">
                  <c:v>"zonitids"</c:v>
                </c:pt>
                <c:pt idx="3">
                  <c:v>Pupillids</c:v>
                </c:pt>
                <c:pt idx="4">
                  <c:v>smaller families</c:v>
                </c:pt>
                <c:pt idx="5">
                  <c:v>Exotics</c:v>
                </c:pt>
              </c:strCache>
            </c:strRef>
          </c:cat>
          <c:val>
            <c:numRef>
              <c:f>'[Chart in Microsoft PowerPoint]Sheet1'!$B$2:$B$7</c:f>
              <c:numCache>
                <c:formatCode>General</c:formatCode>
                <c:ptCount val="6"/>
                <c:pt idx="0">
                  <c:v>67</c:v>
                </c:pt>
                <c:pt idx="1">
                  <c:v>11</c:v>
                </c:pt>
                <c:pt idx="2">
                  <c:v>64</c:v>
                </c:pt>
                <c:pt idx="3">
                  <c:v>25</c:v>
                </c:pt>
                <c:pt idx="4">
                  <c:v>55</c:v>
                </c:pt>
                <c:pt idx="5">
                  <c:v>32</c:v>
                </c:pt>
              </c:numCache>
            </c:numRef>
          </c:val>
        </c:ser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Percentage of total species</c:v>
                </c:pt>
              </c:strCache>
            </c:strRef>
          </c:tx>
          <c:cat>
            <c:strRef>
              <c:f>'[Chart in Microsoft PowerPoint]Sheet1'!$A$2:$A$7</c:f>
              <c:strCache>
                <c:ptCount val="6"/>
                <c:pt idx="0">
                  <c:v>Polygyrids</c:v>
                </c:pt>
                <c:pt idx="1">
                  <c:v>native slugs</c:v>
                </c:pt>
                <c:pt idx="2">
                  <c:v>"zonitids"</c:v>
                </c:pt>
                <c:pt idx="3">
                  <c:v>Pupillids</c:v>
                </c:pt>
                <c:pt idx="4">
                  <c:v>smaller families</c:v>
                </c:pt>
                <c:pt idx="5">
                  <c:v>Exotics</c:v>
                </c:pt>
              </c:strCache>
            </c:strRef>
          </c:cat>
          <c:val>
            <c:numRef>
              <c:f>'[Chart in Microsoft PowerPoint]Sheet1'!$C$2:$C$7</c:f>
              <c:numCache>
                <c:formatCode>General</c:formatCode>
                <c:ptCount val="6"/>
                <c:pt idx="0">
                  <c:v>26</c:v>
                </c:pt>
                <c:pt idx="1">
                  <c:v>4</c:v>
                </c:pt>
                <c:pt idx="2">
                  <c:v>25</c:v>
                </c:pt>
                <c:pt idx="3">
                  <c:v>10</c:v>
                </c:pt>
                <c:pt idx="4">
                  <c:v>21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2000" baseline="0"/>
            </a:pPr>
            <a:endParaRPr lang="en-US"/>
          </a:p>
        </c:txPr>
      </c:legendEntry>
      <c:layout>
        <c:manualLayout>
          <c:xMode val="edge"/>
          <c:yMode val="edge"/>
          <c:x val="0.72349523273876482"/>
          <c:y val="0.24453801970405872"/>
          <c:w val="0.27650476726123524"/>
          <c:h val="0.43598425196850404"/>
        </c:manualLayout>
      </c:layout>
      <c:overlay val="0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North Carolina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Triodopsis</c:v>
                </c:pt>
                <c:pt idx="1">
                  <c:v>Fumonelix</c:v>
                </c:pt>
                <c:pt idx="2">
                  <c:v>Ventridens</c:v>
                </c:pt>
                <c:pt idx="3">
                  <c:v>Glyphyalinia</c:v>
                </c:pt>
                <c:pt idx="4">
                  <c:v>Paravitrea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</c:v>
                </c:pt>
                <c:pt idx="1">
                  <c:v>8</c:v>
                </c:pt>
                <c:pt idx="2">
                  <c:v>15</c:v>
                </c:pt>
                <c:pt idx="3">
                  <c:v>14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Carolina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Triodopsis</c:v>
                </c:pt>
                <c:pt idx="1">
                  <c:v>Fumonelix</c:v>
                </c:pt>
                <c:pt idx="2">
                  <c:v>Ventridens</c:v>
                </c:pt>
                <c:pt idx="3">
                  <c:v>Glyphyalinia</c:v>
                </c:pt>
                <c:pt idx="4">
                  <c:v>Paravitrea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</c:v>
                </c:pt>
                <c:pt idx="1">
                  <c:v>2</c:v>
                </c:pt>
                <c:pt idx="2">
                  <c:v>7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715072"/>
        <c:axId val="69716608"/>
      </c:barChart>
      <c:catAx>
        <c:axId val="69715072"/>
        <c:scaling>
          <c:orientation val="minMax"/>
        </c:scaling>
        <c:delete val="0"/>
        <c:axPos val="l"/>
        <c:majorTickMark val="out"/>
        <c:minorTickMark val="none"/>
        <c:tickLblPos val="nextTo"/>
        <c:crossAx val="69716608"/>
        <c:crosses val="autoZero"/>
        <c:auto val="1"/>
        <c:lblAlgn val="ctr"/>
        <c:lblOffset val="100"/>
        <c:noMultiLvlLbl val="0"/>
      </c:catAx>
      <c:valAx>
        <c:axId val="697166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97150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42E2F-FE52-428E-A84E-144E9E7B3B98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DA547-43BD-441B-970C-76F8A8003B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are known from North America</a:t>
            </a:r>
          </a:p>
          <a:p>
            <a:r>
              <a:rPr lang="en-US" dirty="0" smtClean="0"/>
              <a:t>Red is European or Eurasian</a:t>
            </a:r>
          </a:p>
          <a:p>
            <a:r>
              <a:rPr lang="en-US" dirty="0" smtClean="0"/>
              <a:t>Green are</a:t>
            </a:r>
            <a:r>
              <a:rPr lang="en-US" baseline="0" dirty="0" smtClean="0"/>
              <a:t> North American slugs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DA547-43BD-441B-970C-76F8A8003BD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2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4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5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9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2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9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2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7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32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43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2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60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30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77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6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7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4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3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3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69673-1B9D-45AA-A90B-8188D2C8DC9D}" type="datetimeFigureOut">
              <a:rPr lang="en-US" smtClean="0"/>
              <a:pPr/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B3B5-6328-4B2B-862A-72B433B7B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96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DB346-7068-42B6-BE9B-E247926E3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07A2-336B-4AE4-A6ED-6A092E64C1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2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900" dirty="0" smtClean="0">
                <a:latin typeface="Times New Roman" pitchFamily="18" charset="0"/>
                <a:cs typeface="Times New Roman" pitchFamily="18" charset="0"/>
              </a:rPr>
              <a:t>Land Snails</a:t>
            </a:r>
            <a:endParaRPr lang="en-US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Comparing North Carolina and South Carolina</a:t>
            </a:r>
          </a:p>
          <a:p>
            <a:pPr algn="ctr"/>
            <a:endParaRPr lang="en-US" sz="2600" dirty="0" smtClean="0"/>
          </a:p>
          <a:p>
            <a:pPr algn="ctr"/>
            <a:r>
              <a:rPr lang="en-US" sz="2600" dirty="0" smtClean="0"/>
              <a:t>Amy S. Van Devender</a:t>
            </a:r>
          </a:p>
          <a:p>
            <a:pPr algn="ctr"/>
            <a:r>
              <a:rPr lang="en-US" sz="2600" dirty="0" smtClean="0"/>
              <a:t>Robert Wayne Van Devender</a:t>
            </a:r>
          </a:p>
        </p:txBody>
      </p:sp>
    </p:spTree>
    <p:extLst>
      <p:ext uri="{BB962C8B-B14F-4D97-AF65-F5344CB8AC3E}">
        <p14:creationId xmlns:p14="http://schemas.microsoft.com/office/powerpoint/2010/main" val="18157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890" y="10607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Rare Land Snails of NC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Seagate Backup\Wayne internal\My Pictures\Snails Photo Gallery\Helicodiscidae\saludensis\Helicodiscus saludensis NC Burke Co A 1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07151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eagate Backup\Wayne internal\My Pictures\Snails Photo Gallery\Zonitidae\Glyphyalinia\junaluskana\Glyphyalinia junaluskana 11 mm NC Cherokee Co DD photo 28 X 2007 _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58" y="1219200"/>
            <a:ext cx="23442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Seagate Backup\Wayne internal\My Pictures\Snails Photo Gallery\Zonitidae\Paraviitrea\lacteodens\TN Polk Co\Paravitrea lacteodens composite 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3"/>
          <a:stretch/>
        </p:blipFill>
        <p:spPr bwMode="auto">
          <a:xfrm>
            <a:off x="3984044" y="4351860"/>
            <a:ext cx="4974336" cy="15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200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Helicodiscus</a:t>
            </a:r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saludensis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3105090"/>
            <a:ext cx="263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Patera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clarki nantahala</a:t>
            </a:r>
            <a:endParaRPr lang="en-US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3200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Glyphyalinia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junaluskana</a:t>
            </a:r>
            <a:endParaRPr lang="en-US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324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Glyphyalinia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clingmani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6062" y="5943600"/>
            <a:ext cx="3424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Paravitrea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lacteodens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Seagate Backup\Wayne internal\My Pictures\Snails Photo Gallery\Polygyridae\Patera\clarki\NC Swain Co\Patera clarki nantahala NC Swain Co Blowing Spring 1983 3.t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3118412" cy="18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Seagate Backup\Wayne internal\My Pictures\Snails Photo Gallery\Zonitidae\Glyphyalinia\clingmani\NC Yancey Co\Glyphyalinia clingmani NC Yancey Co ASV 2007 184 (1)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6" y="3600509"/>
            <a:ext cx="2806783" cy="27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Introduced Land Snails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Seagate Backup\Wayne internal\My Pictures\Snails Photo Gallery\Arionidae\Arion\subfuscus\NC Watauga Co\Arion subfuscus NC Watauga Co Boone ASU Campus 29 VI 2010 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Seagate Backup\Wayne internal\My Pictures\Snails Photo Gallery\Limacidae\Limax\maximus\NC Wake Co\Limax maximus 30 mm NC Wake Co Cary photo 11 IV 2010 _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2671" r="-809" b="4808"/>
          <a:stretch/>
        </p:blipFill>
        <p:spPr bwMode="auto">
          <a:xfrm>
            <a:off x="3886200" y="4117848"/>
            <a:ext cx="3581400" cy="19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Seagate Backup\Wayne internal\My Pictures\Snails Photo Gallery\Helicellidae\NC Dare Co\Helicella cisalpina NC Dare Co Buxton 2002 3.t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39" y="900591"/>
            <a:ext cx="2769261" cy="222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Seagate Backup\Wayne internal\My Pictures\Snails Photo Gallery\Subulinidae\Allopeas\NC Catawba Co\Allopeas clavulinum NC Catawba Co 2010 1 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r="13295"/>
          <a:stretch/>
        </p:blipFill>
        <p:spPr bwMode="auto">
          <a:xfrm>
            <a:off x="685800" y="4016303"/>
            <a:ext cx="1792223" cy="20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352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Arion</a:t>
            </a:r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subfuscus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61530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Allopeas</a:t>
            </a:r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clavulinum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617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Limax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maximus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Cernuella</a:t>
            </a:r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cisalpina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Carolina </a:t>
            </a:r>
            <a:br>
              <a:rPr lang="en-US" dirty="0" smtClean="0"/>
            </a:br>
            <a:r>
              <a:rPr lang="en-US" dirty="0" smtClean="0"/>
              <a:t>Ecoregion –Level III and IV</a:t>
            </a:r>
            <a:endParaRPr lang="en-US" dirty="0"/>
          </a:p>
        </p:txBody>
      </p:sp>
      <p:pic>
        <p:nvPicPr>
          <p:cNvPr id="1026" name="Picture 2" descr="E:\CSA talk images\nc_eco_pg_map_on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28125" cy="3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0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SA talk images\sc_eco_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-5160" r="245" b="3136"/>
          <a:stretch/>
        </p:blipFill>
        <p:spPr bwMode="auto">
          <a:xfrm>
            <a:off x="609600" y="609600"/>
            <a:ext cx="8025114" cy="58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9122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Snail Habitats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F:\Seagate Backup\Wayne internal\My Pictures\Hickory Nut Gorge\Broad River NC Henderson Co Bat Cave 11 III 2009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72" y="9906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Seagate Backup\Wayne internal\My Pictures\2008\Umstead SP\PB02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9906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Seagate Backup\Wayne internal\My Pictures\2010\2010_03_11 Lake Wacamaw snails filed\snail habitat NC Columbus Co Lake Waccamaw SP 11 III 2010 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-1867" r="13400" b="28267"/>
          <a:stretch/>
        </p:blipFill>
        <p:spPr bwMode="auto">
          <a:xfrm>
            <a:off x="106680" y="3962400"/>
            <a:ext cx="3529584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F:\Seagate Backup\Wayne internal\My Pictures\2010\2010_07_07  Grandfather Mt animals and flowers\P70701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23733" r="30410"/>
          <a:stretch/>
        </p:blipFill>
        <p:spPr bwMode="auto">
          <a:xfrm>
            <a:off x="6400800" y="3800340"/>
            <a:ext cx="2587752" cy="28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:\Seagate Backup\Wayne internal\My Pictures\2010\2010_03_10 Fort Macon\beach habitat NC Carteret Co Fort Macon SP 10 III 2010 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2" y="4391026"/>
            <a:ext cx="2539998" cy="19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 of species by group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8500778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577182"/>
              </p:ext>
            </p:extLst>
          </p:nvPr>
        </p:nvGraphicFramePr>
        <p:xfrm>
          <a:off x="990600" y="1447800"/>
          <a:ext cx="7467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52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26 Families of NC Land Snails (New)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Polygryridae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Pomatiopsidae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Pristilomatidae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Punctidae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Pupillidae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Spiraxidae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Strobilopsidae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Subulinidae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Succineidae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Vallonidae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Vertiginidae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0480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Agriolimacidae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Arionidae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Cionellidae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Discidae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Ellobidae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Euconulidae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Gastrodontidae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Haplotrematidae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Helicinidae</a:t>
            </a: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Helicidae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Helicodiscidae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Hygromidae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Limacidae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0867" y="63246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 former Zonitidae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Where is Zonitidae - Pilsbry, 1946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Bouchet</a:t>
            </a:r>
            <a:r>
              <a:rPr lang="en-US" sz="3600" dirty="0" smtClean="0"/>
              <a:t> and </a:t>
            </a:r>
            <a:r>
              <a:rPr lang="en-US" sz="3600" dirty="0" err="1" smtClean="0"/>
              <a:t>Rocroi</a:t>
            </a:r>
            <a:r>
              <a:rPr lang="en-US" sz="3600" dirty="0" smtClean="0"/>
              <a:t>, 2005?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OLD: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276600" cy="395128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 subfamilies 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Euconulinae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Zonitinae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Gastrodontinae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Vitrininae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191000" y="1535113"/>
            <a:ext cx="4041775" cy="63976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114801" y="2174875"/>
            <a:ext cx="4800600" cy="34639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Six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familes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Euconulidae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Gastrodontidae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Pristilomatidae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Vitrinidae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in another superfamily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Zonitidae restricted to Europe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2514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Small genera (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in size and species #)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143001"/>
            <a:ext cx="4116388" cy="380999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Euconulindae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Owner\Desktop\ASB 2012\Euconuliidae composite working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6400"/>
            <a:ext cx="341241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8201" y="1066800"/>
            <a:ext cx="2743199" cy="457200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Pristilomatidae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Documents and Settings\Owner\Desktop\ASB 2012\Hawaiia plat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56" y="1676399"/>
            <a:ext cx="3971544" cy="503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Gastrodontidae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Gastrodonta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Striatura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– 3 species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Zonitoides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– 4 species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Owner\Desktop\ASB 2012\Striatura plate al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" y="1366793"/>
            <a:ext cx="3950208" cy="366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Owner\Desktop\ASB 2012\Zonitoides plat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52400"/>
            <a:ext cx="458724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r="59" b="61225"/>
          <a:stretch/>
        </p:blipFill>
        <p:spPr>
          <a:xfrm>
            <a:off x="104192" y="5181600"/>
            <a:ext cx="3976138" cy="15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371601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Phylum Mollusca – 85,000 species</a:t>
            </a:r>
          </a:p>
          <a:p>
            <a:r>
              <a:rPr lang="en-US" sz="3200" dirty="0" smtClean="0"/>
              <a:t>	Class </a:t>
            </a:r>
            <a:r>
              <a:rPr lang="en-US" sz="3200" dirty="0" err="1" smtClean="0"/>
              <a:t>Gastropoda</a:t>
            </a:r>
            <a:r>
              <a:rPr lang="en-US" sz="3200" dirty="0" smtClean="0"/>
              <a:t> – 70,000 species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	Land </a:t>
            </a:r>
            <a:r>
              <a:rPr lang="en-US" sz="3200" dirty="0" err="1" smtClean="0"/>
              <a:t>pulmonates</a:t>
            </a:r>
            <a:r>
              <a:rPr lang="en-US" sz="3200" dirty="0" smtClean="0"/>
              <a:t> -  20,500 species</a:t>
            </a:r>
          </a:p>
          <a:p>
            <a:r>
              <a:rPr lang="en-US" sz="3200" dirty="0" smtClean="0"/>
              <a:t>         	Native species in United States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and Canada – 1200 species </a:t>
            </a:r>
          </a:p>
          <a:p>
            <a:r>
              <a:rPr lang="en-US" sz="3200" dirty="0" smtClean="0"/>
              <a:t>	Eastern natives – 527 species</a:t>
            </a:r>
          </a:p>
          <a:p>
            <a:r>
              <a:rPr lang="en-US" sz="3200" dirty="0" smtClean="0"/>
              <a:t>          North Carolina – 262 species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	South Carolina – 102 species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Exotics in U. S. and Canada - &gt;70 species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10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Gastrodontidae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Ventridens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15 species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1"/>
          <a:stretch/>
        </p:blipFill>
        <p:spPr>
          <a:xfrm>
            <a:off x="3733800" y="533400"/>
            <a:ext cx="5144150" cy="57150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Shells small to moderate Many whorls (up to 9)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Often have blade-like teeth following whorl of shell</a:t>
            </a:r>
          </a:p>
        </p:txBody>
      </p:sp>
    </p:spTree>
    <p:extLst>
      <p:ext uri="{BB962C8B-B14F-4D97-AF65-F5344CB8AC3E}">
        <p14:creationId xmlns:p14="http://schemas.microsoft.com/office/powerpoint/2010/main" val="6938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Mesomphix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9 species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t="31732" r="-1"/>
          <a:stretch/>
        </p:blipFill>
        <p:spPr>
          <a:xfrm>
            <a:off x="4267200" y="152400"/>
            <a:ext cx="4705350" cy="32543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9834" r="10939" b="3613"/>
          <a:stretch/>
        </p:blipFill>
        <p:spPr>
          <a:xfrm>
            <a:off x="4280275" y="3581400"/>
            <a:ext cx="4711325" cy="3124200"/>
          </a:xfrm>
        </p:spPr>
      </p:pic>
      <p:sp>
        <p:nvSpPr>
          <p:cNvPr id="5" name="TextBox 4"/>
          <p:cNvSpPr txBox="1"/>
          <p:nvPr/>
        </p:nvSpPr>
        <p:spPr>
          <a:xfrm>
            <a:off x="76200" y="1676400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Large shells &gt;15 mm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Species  often hard to tell apart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Immatures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resemble other genera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Sculpture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importan</a:t>
            </a:r>
            <a:r>
              <a:rPr lang="en-US" sz="2400" dirty="0" smtClean="0"/>
              <a:t>t</a:t>
            </a:r>
          </a:p>
          <a:p>
            <a:r>
              <a:rPr lang="en-US" sz="2400" dirty="0" smtClean="0"/>
              <a:t>Umbilicus size important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4" y="152400"/>
            <a:ext cx="3673276" cy="1905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Pilsbryna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species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small, few whorls, incised        lines, odd teeth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Vitrinizonites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species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few whorls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Documents and Settings\Owner\Desktop\ASB 2012\Pilsbryna and Lucilla plat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3"/>
          <a:stretch/>
        </p:blipFill>
        <p:spPr bwMode="auto">
          <a:xfrm>
            <a:off x="4495364" y="1295400"/>
            <a:ext cx="450438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Seagate Backup\Wayne internal\My Pictures\Snails Photo Gallery\Zonitidae\Vitrinizonites\NC Avery Co\Vitrinizonites latissimus NC Avery Co 2004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8890" r="8200" b="27836"/>
          <a:stretch/>
        </p:blipFill>
        <p:spPr bwMode="auto">
          <a:xfrm>
            <a:off x="152400" y="3150576"/>
            <a:ext cx="4130476" cy="19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86836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Paravitrea –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11 species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Seagate Backup\Wayne internal\My Pictures\Snails Photo Gallery\Zonitidae\Paraviitrea\Paravitrea species composite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576572" cy="65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eagate Backup\Wayne internal\My Pictures\Snails Photo Gallery\Zonitidae\Paraviitrea\Paravitrea species composite 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799"/>
            <a:ext cx="3657600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799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Glyphyalinia -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14 species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525963"/>
          </a:xfrm>
        </p:spPr>
        <p:txBody>
          <a:bodyPr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Few, rapidly expanding whorls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Presence of incised lines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Lots of variation in width of umbilicus with three main types (completely closed, slightly open and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moderately open)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Color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Owner\Desktop\ASB 2012\Glyphyalinia open umbilicus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799"/>
            <a:ext cx="4648200" cy="62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Oxychilidae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- Glyphyalinia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Owner\Desktop\ASB 2012\Glyphyalinia closed umbilicus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76257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Owner\Desktop\ASB 2012\Glyphyalinia open umbilicus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25" y="1273630"/>
            <a:ext cx="3589019" cy="51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err="1" smtClean="0"/>
              <a:t>Polygryridae</a:t>
            </a:r>
            <a:r>
              <a:rPr lang="en-US" dirty="0" smtClean="0"/>
              <a:t> -</a:t>
            </a:r>
            <a:r>
              <a:rPr lang="en-US" i="1" dirty="0" err="1" smtClean="0"/>
              <a:t>Triodopsis</a:t>
            </a:r>
            <a:endParaRPr lang="en-US" i="1" dirty="0"/>
          </a:p>
        </p:txBody>
      </p:sp>
      <p:pic>
        <p:nvPicPr>
          <p:cNvPr id="3" name="Picture 2" descr="E:\CSA talk images\Triodopsis of North Carolina fina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00800" cy="55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 of Species by State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2673492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1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4040188" cy="609600"/>
          </a:xfrm>
        </p:spPr>
        <p:txBody>
          <a:bodyPr/>
          <a:lstStyle/>
          <a:p>
            <a:r>
              <a:rPr lang="en-US" dirty="0" smtClean="0"/>
              <a:t>             North Carolina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Surface area</a:t>
            </a:r>
          </a:p>
          <a:p>
            <a:r>
              <a:rPr lang="en-US" dirty="0"/>
              <a:t> </a:t>
            </a:r>
            <a:r>
              <a:rPr lang="en-US" dirty="0" smtClean="0"/>
              <a:t>    53,821 sq. mi.</a:t>
            </a:r>
          </a:p>
          <a:p>
            <a:r>
              <a:rPr lang="en-US" dirty="0" smtClean="0"/>
              <a:t>Elevation</a:t>
            </a:r>
          </a:p>
          <a:p>
            <a:r>
              <a:rPr lang="en-US" dirty="0" smtClean="0"/>
              <a:t>     0 – 6684 ft.</a:t>
            </a:r>
          </a:p>
          <a:p>
            <a:r>
              <a:rPr lang="en-US" dirty="0" smtClean="0"/>
              <a:t># species</a:t>
            </a:r>
          </a:p>
          <a:p>
            <a:r>
              <a:rPr lang="en-US" dirty="0"/>
              <a:t> </a:t>
            </a:r>
            <a:r>
              <a:rPr lang="en-US" dirty="0" smtClean="0"/>
              <a:t>    262</a:t>
            </a:r>
          </a:p>
          <a:p>
            <a:r>
              <a:rPr lang="en-US" dirty="0" smtClean="0"/>
              <a:t>Habitat</a:t>
            </a:r>
          </a:p>
          <a:p>
            <a:r>
              <a:rPr lang="en-US" dirty="0"/>
              <a:t> </a:t>
            </a:r>
            <a:r>
              <a:rPr lang="en-US" dirty="0" smtClean="0"/>
              <a:t>    coastal plain,  sm. </a:t>
            </a:r>
            <a:r>
              <a:rPr lang="en-US" dirty="0" err="1" smtClean="0"/>
              <a:t>sandhills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Piedmont, many mountains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041775" cy="685800"/>
          </a:xfrm>
        </p:spPr>
        <p:txBody>
          <a:bodyPr/>
          <a:lstStyle/>
          <a:p>
            <a:r>
              <a:rPr lang="en-US" dirty="0" smtClean="0"/>
              <a:t>              South Carolina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Surface area</a:t>
            </a:r>
          </a:p>
          <a:p>
            <a:r>
              <a:rPr lang="en-US" dirty="0"/>
              <a:t> </a:t>
            </a:r>
            <a:r>
              <a:rPr lang="en-US" dirty="0" smtClean="0"/>
              <a:t>    32,007 sq. mi.</a:t>
            </a:r>
          </a:p>
          <a:p>
            <a:r>
              <a:rPr lang="en-US" dirty="0" smtClean="0"/>
              <a:t>Elevation</a:t>
            </a:r>
          </a:p>
          <a:p>
            <a:r>
              <a:rPr lang="en-US" dirty="0"/>
              <a:t> </a:t>
            </a:r>
            <a:r>
              <a:rPr lang="en-US" dirty="0" smtClean="0"/>
              <a:t>    0 – 3560 ft.</a:t>
            </a:r>
          </a:p>
          <a:p>
            <a:r>
              <a:rPr lang="en-US" dirty="0" smtClean="0"/>
              <a:t># species</a:t>
            </a:r>
          </a:p>
          <a:p>
            <a:r>
              <a:rPr lang="en-US" dirty="0"/>
              <a:t> </a:t>
            </a:r>
            <a:r>
              <a:rPr lang="en-US" dirty="0" smtClean="0"/>
              <a:t>    102</a:t>
            </a:r>
          </a:p>
          <a:p>
            <a:r>
              <a:rPr lang="en-US" dirty="0" smtClean="0"/>
              <a:t>Habitat</a:t>
            </a:r>
          </a:p>
          <a:p>
            <a:r>
              <a:rPr lang="en-US" dirty="0" smtClean="0"/>
              <a:t>     coastal plain, </a:t>
            </a:r>
            <a:r>
              <a:rPr lang="en-US" dirty="0" err="1" smtClean="0"/>
              <a:t>sandhills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Piedmont, few mountains</a:t>
            </a:r>
          </a:p>
        </p:txBody>
      </p:sp>
    </p:spTree>
    <p:extLst>
      <p:ext uri="{BB962C8B-B14F-4D97-AF65-F5344CB8AC3E}">
        <p14:creationId xmlns:p14="http://schemas.microsoft.com/office/powerpoint/2010/main" val="3996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38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Resources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457200"/>
            <a:ext cx="8382000" cy="640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Bouchet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P. and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Racroi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J.-P. 2005. Classification and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nomeclator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of gastropod families.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Malacologia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(1-2):397.  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Burch, J. B. 1962. How to Know the Eastern Land Snails. William C. Brown Company. Dubuque, IA.  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Dourson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D. 2012. Kentucky’s land Snails and their ecological communities.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Goatslug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Publications,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Bakersville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NC.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Dourson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D.  2013.  Land Snails of the Great Smoky Mountains National Park and Southern Appalachians</a:t>
            </a:r>
          </a:p>
          <a:p>
            <a:pPr lvl="1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Tennessee and North Carolina.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Goatslug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Publications.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Bakersville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North Carolina 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Hubricht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L. 1985. The Distributions of the Native Land Mollusks of the Eastern United States.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Fieldiana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Zoology New Series, No. 24, Publication 1359: Field Museum of Natural History, Chicago, IL. </a:t>
            </a: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Nekola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J.C. 2014,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Overview of the North American terrestrial gastropod fauna.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American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Malacological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        	Bulletin.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32(1):1=35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Pilsbry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H.A. 1946. Land Mollusca of North America (North of Mexico), Vol. II., Part 1. The Academy of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Natural Sciences of Philadelphia  Monographs.  Philadelphia, PA.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Turgeon, D.D., J.F.J. Quinn, A.E.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Bogan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E.V.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Coan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F.G.Hochberg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W.G. Lyons, P.M.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Mikkelson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R.J.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Neves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C.F.E. Roper, G. Rosenberg, B. Roth, A.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Scheltema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F.G.Thompson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Vecchione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&amp; J. D. Williams.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1998. Common and Scientific Names of Aquatic Invertebrates from the United States and Canada: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Mollusks, 2nd edition. American Fisheries Society, Special Publication 26.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457201"/>
            <a:ext cx="5257801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8006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Scotch bonnet, </a:t>
            </a:r>
            <a:r>
              <a:rPr lang="en-US" sz="2400" i="1" dirty="0" err="1" smtClean="0"/>
              <a:t>Semicassis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granulata</a:t>
            </a:r>
            <a:r>
              <a:rPr lang="en-US" sz="2400" dirty="0" smtClean="0"/>
              <a:t>, the North Carolina </a:t>
            </a:r>
            <a:r>
              <a:rPr lang="en-US" sz="2400" smtClean="0"/>
              <a:t>state shell </a:t>
            </a:r>
            <a:r>
              <a:rPr lang="en-US" sz="2400" dirty="0" smtClean="0"/>
              <a:t>welcomes  the COA to Wilmington.  Picture abstracted from </a:t>
            </a:r>
            <a:r>
              <a:rPr lang="en-US" sz="2400" i="1" dirty="0" smtClean="0"/>
              <a:t>Indo-Pacific Mollusca </a:t>
            </a:r>
            <a:r>
              <a:rPr lang="en-US" sz="2400" dirty="0" smtClean="0"/>
              <a:t>(1968) by Tucker Abbott. (Note </a:t>
            </a:r>
            <a:r>
              <a:rPr lang="en-US" sz="2400" dirty="0"/>
              <a:t>egg cases beneath </a:t>
            </a:r>
            <a:r>
              <a:rPr lang="en-US" sz="2400" dirty="0" smtClean="0"/>
              <a:t>shell.)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27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143000"/>
            <a:ext cx="701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pleased to thank Dr.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Guichuan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the William C.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Ruth Ann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Dewel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Microscopy Facility at Appalachian State University for assistance with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imaging, the staff  of the NC Museum of Natural Sciences for their help and encouragement, the curators of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Field Museum of Natural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History, the Carnegie Museum, the Academy of Natural Sciences, Philadelphia and the University of Florida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loaning specimens,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NC Natural Heritage Program  for their cooperation and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NC Division of Parks and Recreation and NC Wildlife Resources Commission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allowing access and arranging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permits, and the Van Devender Family Trust for funding.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67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685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Selected References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6400800"/>
          </a:xfrm>
        </p:spPr>
        <p:txBody>
          <a:bodyPr>
            <a:noAutofit/>
          </a:bodyPr>
          <a:lstStyle/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Bouchet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P.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Racroi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J.-P. 2005. Classification and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omeclator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gastropod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amilies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Malacologia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(1-2):397.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Burch, J. B. 1962. How to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Know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Eastern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nails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William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C. Brown Company.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Dubuque, IA.  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Burch, J. B. 1969. Land mollusks of the southern Appalachians.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247-264 In: D.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C.Holt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ed. The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Distributional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istory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Biota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Southern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Appalachians. Part I: Invertebrates.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VPI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State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University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Blacksburg,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VA.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Dourson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2012. Kentucky’s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land Snails and their ecological communities.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Goatslug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Publications,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Bakersville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NC.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Hausdorf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B. 1998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Phylogeny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Limacoidea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sensu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lato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Gastropoda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Stylommatophora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Journal of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Molluscan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Studies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64: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35-66.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Hubricht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L. 1985. The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Distributions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Native Land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Mollusks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Eastern United States.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Fieldiana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Zoology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New Series, No. 24, Publication 1359: Field Museum of Natural History, Chicago,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IL.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Pilsbry, H.A. 1946. Land 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ollusca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North America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(North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Mexico), Vol. II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Part 1. The Academy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Natural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Sciences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Philadelphia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Monographs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Philadelphia, PA.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Turgeon, D.D., J.F.J. Quinn, A.E.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Bogan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E.V.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Coan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F.G.Hochberg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W.G. Lyons, P.M.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Mikkelson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R.J.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Neves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C.F.E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Roper, G. Rosenberg, B. Roth, A.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Scheltema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F.G.Thompson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Vecchione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&amp; J. D. Williams.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1998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Common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Scientific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ames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Aquatic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nvertebrates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from the United States and Canada: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	Mollusks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2nd edition. American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Fisheries Society, Special Publication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26.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22 Families of NC Land Snails (Old)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4495800" cy="5181600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Arionidae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Carychiidae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Cionellidae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Discidae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Haplotrematidae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Helicarionidae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Helicidae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Helicinidae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Helicodiscidae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Hygromiidae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Limacidae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4830763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Philomycidae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Polygyridae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Pomatiopsidae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Punctidae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Pupillidae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Spiraxidae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Strobilopsidae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Subulinidae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Succineidae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Valloniidae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Zonitidae 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019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*exotic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OLD PROBLEMS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162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Lack of taxonomic keys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Characters difficult to distinguish (need microscope, need better descriptions)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Little comparative material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Little knowledge of behavior or habitat specificity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Collecting not systematic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Few workers in field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/>
              <a:t>Limacoidea</a:t>
            </a:r>
            <a:r>
              <a:rPr lang="en-US" dirty="0" smtClean="0"/>
              <a:t> Cladogram</a:t>
            </a:r>
            <a:endParaRPr lang="en-US" dirty="0"/>
          </a:p>
        </p:txBody>
      </p:sp>
      <p:pic>
        <p:nvPicPr>
          <p:cNvPr id="1027" name="Picture 3" descr="H:\Hausdorf 1998 Limacoidea cladogram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488036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1" y="3352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“New” classification of one group in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4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:\Hausdorf 1998 Limacoidea cladogram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6808"/>
          <a:stretch/>
        </p:blipFill>
        <p:spPr bwMode="auto">
          <a:xfrm>
            <a:off x="1295400" y="152400"/>
            <a:ext cx="7086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486400" y="914400"/>
            <a:ext cx="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914400"/>
            <a:ext cx="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914400"/>
            <a:ext cx="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3400" y="914400"/>
            <a:ext cx="0" cy="129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29400" y="914400"/>
            <a:ext cx="0" cy="190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34200" y="914400"/>
            <a:ext cx="0" cy="12954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67600" y="914400"/>
            <a:ext cx="0" cy="6477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72000" y="6096000"/>
            <a:ext cx="13533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0" y="5791200"/>
            <a:ext cx="1371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54864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19800" y="5257800"/>
            <a:ext cx="986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European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029114" y="5562600"/>
            <a:ext cx="1971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North American slugs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19800" y="5909846"/>
            <a:ext cx="151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North American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3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4876800" cy="1112838"/>
          </a:xfrm>
        </p:spPr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43" t="15941" r="-1"/>
          <a:stretch/>
        </p:blipFill>
        <p:spPr>
          <a:xfrm>
            <a:off x="3517011" y="985679"/>
            <a:ext cx="5329933" cy="305292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" y="4039493"/>
            <a:ext cx="5107214" cy="2513707"/>
          </a:xfrm>
          <a:prstGeom prst="rect">
            <a:avLst/>
          </a:prstGeom>
        </p:spPr>
      </p:pic>
      <p:pic>
        <p:nvPicPr>
          <p:cNvPr id="1026" name="Picture 2" descr="C:\Documents and Settings\Owner\Desktop\Snail_radula_work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93" y="4471988"/>
            <a:ext cx="3750407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Owner\Desktop\193px-Love_dart_draw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2" y="651704"/>
            <a:ext cx="2542160" cy="31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3581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RWV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193" y="6183868"/>
            <a:ext cx="1875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Wikipedia Commons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4202668"/>
            <a:ext cx="1709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Wikipedia Commons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505200"/>
            <a:ext cx="150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Commons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Gastropods – Land vs Marine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Breathing pore for air	Siphon for water</a:t>
            </a:r>
          </a:p>
          <a:p>
            <a:r>
              <a:rPr lang="en-US" dirty="0" smtClean="0"/>
              <a:t>Lung				Gill</a:t>
            </a:r>
          </a:p>
          <a:p>
            <a:r>
              <a:rPr lang="en-US" dirty="0" smtClean="0"/>
              <a:t>No operculum	 usually	Operculum usually</a:t>
            </a:r>
          </a:p>
          <a:p>
            <a:r>
              <a:rPr lang="en-US" dirty="0" smtClean="0"/>
              <a:t>Two sets of tentacles	One pair of tentacles</a:t>
            </a:r>
          </a:p>
          <a:p>
            <a:r>
              <a:rPr lang="en-US" dirty="0" smtClean="0"/>
              <a:t>Mostly hermaphroditic	varied</a:t>
            </a:r>
          </a:p>
          <a:p>
            <a:r>
              <a:rPr lang="en-US" dirty="0" smtClean="0"/>
              <a:t>Tiny to 45mm (120 mm)	Tiny to 500 mm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agate Backup\Wayne internal\My Pictures\Snails Photo Gallery\Polygyridae\Mesodon\normalis\VA Headforemost Mt\Mesodon normalis 32 mm VA Headforemost  Mt Beamer coll photo 9 VIII 2008 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09" y="633382"/>
            <a:ext cx="7454981" cy="55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eagate Backup\Wayne internal\My Pictures\Snails Photo Gallery\Polygyridae\Mesodon\normalis\VA Headforemost Mt\Mesodon normalis 32 mm VA Headforemost  Mt Beamer coll photo 9 VIII 2008 _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5"/>
          <a:stretch/>
        </p:blipFill>
        <p:spPr bwMode="auto">
          <a:xfrm>
            <a:off x="390266" y="956429"/>
            <a:ext cx="7613782" cy="47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24" idx="2"/>
          </p:cNvCxnSpPr>
          <p:nvPr/>
        </p:nvCxnSpPr>
        <p:spPr>
          <a:xfrm>
            <a:off x="6743700" y="766465"/>
            <a:ext cx="19812" cy="260650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676400" y="685800"/>
            <a:ext cx="1600200" cy="201421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810000" y="4435362"/>
            <a:ext cx="1104901" cy="181303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629400" y="4255009"/>
            <a:ext cx="609600" cy="191719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" y="304800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Shell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3505200" y="6324600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Foot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6027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Sensory Antenna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0" y="304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Eyestalk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3048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Mantle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48202" y="766465"/>
            <a:ext cx="266698" cy="257746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410200" y="4114800"/>
            <a:ext cx="342903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0800000" flipV="1">
            <a:off x="4610100" y="63246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Genital Pore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Characters to Help with Identification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0" y="990600"/>
            <a:ext cx="7772400" cy="48307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Presence of shell</a:t>
            </a:r>
          </a:p>
          <a:p>
            <a:r>
              <a:rPr lang="en-US" dirty="0" smtClean="0"/>
              <a:t>Shell size</a:t>
            </a:r>
          </a:p>
          <a:p>
            <a:r>
              <a:rPr lang="en-US" dirty="0" smtClean="0"/>
              <a:t>Number of whorls</a:t>
            </a:r>
          </a:p>
          <a:p>
            <a:r>
              <a:rPr lang="en-US" dirty="0" smtClean="0"/>
              <a:t>Shape of shell</a:t>
            </a:r>
          </a:p>
          <a:p>
            <a:r>
              <a:rPr lang="en-US" dirty="0" smtClean="0"/>
              <a:t>Sculpture or ornamentation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/>
              <a:t>“Teeth” or lamellae</a:t>
            </a:r>
          </a:p>
          <a:p>
            <a:r>
              <a:rPr lang="en-US" dirty="0" smtClean="0"/>
              <a:t>Color of shell and body</a:t>
            </a:r>
          </a:p>
        </p:txBody>
      </p:sp>
    </p:spTree>
    <p:extLst>
      <p:ext uri="{BB962C8B-B14F-4D97-AF65-F5344CB8AC3E}">
        <p14:creationId xmlns:p14="http://schemas.microsoft.com/office/powerpoint/2010/main" val="2393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eagate Backup\Wayne internal\My Pictures\Snails Photo Gallery\Discidae\Anguispira\jessica\NC Watauga Co\Anguispira jessica cf NC Watauga Co 8 V 2006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r="10585" b="24972"/>
          <a:stretch/>
        </p:blipFill>
        <p:spPr bwMode="auto">
          <a:xfrm>
            <a:off x="3044807" y="2423160"/>
            <a:ext cx="2901986" cy="19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Seagate Backup\Wayne internal\My Pictures\Snails Photo Gallery\Pupillidae\Gastrocopta\contracta\NC Swain Co\Gastrocopta contracta NC Swain Co NNF Ferrebee Picnic area 2009 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99189"/>
            <a:ext cx="20708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Seagate Backup\Wayne internal\My Pictures\Snails Photo Gallery\Zonitidae\Vitrinizonites\NC Caldwell Co\Vitrinizonites latissimus 17mmNC Caldwell Co Dixon Cr photo 27 IX 2008 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9090" r="10491"/>
          <a:stretch/>
        </p:blipFill>
        <p:spPr bwMode="auto">
          <a:xfrm rot="10800000" flipV="1">
            <a:off x="6553196" y="2477303"/>
            <a:ext cx="2072647" cy="21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Seagate Backup\Wayne internal\My Pictures\Snails Photo Gallery\Zonitidae\Mesomphix\rugeli\NC Caldwell Co\Mesomphix rugeli 17mm NC Caldwell Co Dixon Cr 6 VII 2007 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4" b="18113"/>
          <a:stretch/>
        </p:blipFill>
        <p:spPr bwMode="auto">
          <a:xfrm>
            <a:off x="5193455" y="285087"/>
            <a:ext cx="3432388" cy="20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Seagate Backup\Wayne internal\My Pictures\Snails Photo Gallery\Polygyridae\Stenotrema\altispira\NC Watauga Co\Stenotrema_altispira_8mm_NC_Watauga_Clint_Norris_November_2006__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t="36741" r="28521" b="17224"/>
          <a:stretch/>
        </p:blipFill>
        <p:spPr bwMode="auto">
          <a:xfrm>
            <a:off x="2264228" y="234856"/>
            <a:ext cx="2383972" cy="20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Seagate Backup\Wayne internal\My Pictures\Snails Photo Gallery\Succineidae\Catinella\species\Catinella sp SC Oconee Co 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6267" r="21700" b="27067"/>
          <a:stretch/>
        </p:blipFill>
        <p:spPr bwMode="auto">
          <a:xfrm>
            <a:off x="5423749" y="4666520"/>
            <a:ext cx="2971800" cy="19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Seagate Backup\Wayne internal\My Pictures\Snails Photo Gallery\Helicodiscidae\notius\NC Stanly Co\composite workfiles\Helicodiscus notius NC Stanly Co MMSP ASV 2008-40 2 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50443"/>
            <a:ext cx="430666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055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Shell shapes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762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Most widespread species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F:\Seagate Backup\Wayne internal\My Pictures\Snails Photo Gallery\Polygyridae\Mesodon\thyroidus\NC Caswell Co\Mesodon thyroidus 29 mm NC Caswell Co V 2006 17.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14041" b="12670"/>
          <a:stretch/>
        </p:blipFill>
        <p:spPr bwMode="auto">
          <a:xfrm>
            <a:off x="762000" y="665439"/>
            <a:ext cx="3236976" cy="262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3333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Mesodon thyroidu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F:\Seagate Backup\Wayne internal\My Pictures\Snails Photo Gallery\Zonitidae\Zonitoides\arboreus\GA Cherokee Co\Zonitoides arboreus GA Cherokee Co RU 3 8e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65" y="711822"/>
            <a:ext cx="2870835" cy="26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326642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Zonitoides arboreus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4063316"/>
            <a:ext cx="2547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3077" name="Picture 5" descr="F:\Seagate Backup\Wayne internal\My Pictures\Snails Photo Gallery\Zonitidae\Ventridens\intertextus\NC Wake Co\Ventridens intertextus 13 mm NC Wake Co Cary 6 September 2008 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4178" r="15941" b="10524"/>
          <a:stretch/>
        </p:blipFill>
        <p:spPr bwMode="auto">
          <a:xfrm>
            <a:off x="762000" y="3833347"/>
            <a:ext cx="2954052" cy="24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399" y="6305490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Haplotrema concavum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Seagate Backup\Wayne internal\My Pictures\Snails Photo Gallery\Haplotrematidae\Haplotrema\concavum\NC Craven Co\Haplotrema concavum 18 mm NC Craven Co Flanner Beach Rd 9 III 2010 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14675" r="19826" b="25469"/>
          <a:stretch/>
        </p:blipFill>
        <p:spPr bwMode="auto">
          <a:xfrm>
            <a:off x="4953000" y="3833347"/>
            <a:ext cx="3538123" cy="24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799" y="6305490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Ventridens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intertextus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3904</TotalTime>
  <Words>662</Words>
  <Application>Microsoft Office PowerPoint</Application>
  <PresentationFormat>On-screen Show (4:3)</PresentationFormat>
  <Paragraphs>218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  Land Snails</vt:lpstr>
      <vt:lpstr>PowerPoint Presentation</vt:lpstr>
      <vt:lpstr>PowerPoint Presentation</vt:lpstr>
      <vt:lpstr> Gastropods – Land vs Marine </vt:lpstr>
      <vt:lpstr>PowerPoint Presentation</vt:lpstr>
      <vt:lpstr>PowerPoint Presentation</vt:lpstr>
      <vt:lpstr>Characters to Help with Identification</vt:lpstr>
      <vt:lpstr>PowerPoint Presentation</vt:lpstr>
      <vt:lpstr>PowerPoint Presentation</vt:lpstr>
      <vt:lpstr>Rare Land Snails of NC</vt:lpstr>
      <vt:lpstr>Introduced Land Snails</vt:lpstr>
      <vt:lpstr>North Carolina  Ecoregion –Level III and IV</vt:lpstr>
      <vt:lpstr>PowerPoint Presentation</vt:lpstr>
      <vt:lpstr>Snail Habitats</vt:lpstr>
      <vt:lpstr>Number of species by group</vt:lpstr>
      <vt:lpstr>26 Families of NC Land Snails (New)</vt:lpstr>
      <vt:lpstr>Where is Zonitidae - Pilsbry, 1946 in Bouchet and Rocroi, 2005?</vt:lpstr>
      <vt:lpstr>Small genera (in size and species #)</vt:lpstr>
      <vt:lpstr>           Gastrodontidae Gastrodonta – 1 species Striatura – 3 species Zonitoides – 4 species</vt:lpstr>
      <vt:lpstr>Gastrodontidae Ventridens – 15 species</vt:lpstr>
      <vt:lpstr>Oxychilidae Mesomphix – 9 species</vt:lpstr>
      <vt:lpstr> Oxychilidae Pilsbryna -2 species    small, few whorls, incised        lines, odd teeth Vitrinizonites – 1 species      few whorls</vt:lpstr>
      <vt:lpstr>Oxychilidae  Paravitrea – 11 species</vt:lpstr>
      <vt:lpstr>Oxychilidae Glyphyalinia -14 species</vt:lpstr>
      <vt:lpstr>Oxychilidae - Glyphyalinia</vt:lpstr>
      <vt:lpstr>Polygryridae -Triodopsis</vt:lpstr>
      <vt:lpstr># of Species by State</vt:lpstr>
      <vt:lpstr>Summary</vt:lpstr>
      <vt:lpstr>Selected Resources</vt:lpstr>
      <vt:lpstr>Acknowledgements</vt:lpstr>
      <vt:lpstr>PowerPoint Presentation</vt:lpstr>
      <vt:lpstr>PowerPoint Presentation</vt:lpstr>
      <vt:lpstr>Selected References</vt:lpstr>
      <vt:lpstr>22 Families of NC Land Snails (Old) </vt:lpstr>
      <vt:lpstr>OLD PROBLEMS</vt:lpstr>
      <vt:lpstr>Limacoidea Cladogram</vt:lpstr>
      <vt:lpstr>PowerPoint Presentation</vt:lpstr>
      <vt:lpstr>Anatomy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Snail Classification</dc:title>
  <dc:creator>Van Devender</dc:creator>
  <cp:lastModifiedBy>Amy Van Devender</cp:lastModifiedBy>
  <cp:revision>171</cp:revision>
  <dcterms:created xsi:type="dcterms:W3CDTF">2013-01-20T22:59:54Z</dcterms:created>
  <dcterms:modified xsi:type="dcterms:W3CDTF">2014-08-09T14:44:17Z</dcterms:modified>
</cp:coreProperties>
</file>